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7" r:id="rId3"/>
    <p:sldId id="263" r:id="rId4"/>
    <p:sldId id="265" r:id="rId5"/>
    <p:sldId id="266" r:id="rId6"/>
    <p:sldId id="258" r:id="rId7"/>
    <p:sldId id="25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12" y="-14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B16C7-D016-4CE2-9126-1633F38325D6}" type="datetimeFigureOut">
              <a:rPr lang="ru-RU" smtClean="0"/>
              <a:t>08.09.2016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EB18-BABF-4B46-994B-E528DABCB18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B16C7-D016-4CE2-9126-1633F38325D6}" type="datetimeFigureOut">
              <a:rPr lang="ru-RU" smtClean="0"/>
              <a:t>08.09.2016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EB18-BABF-4B46-994B-E528DABCB1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B16C7-D016-4CE2-9126-1633F38325D6}" type="datetimeFigureOut">
              <a:rPr lang="ru-RU" smtClean="0"/>
              <a:t>08.09.2016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EB18-BABF-4B46-994B-E528DABCB1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B16C7-D016-4CE2-9126-1633F38325D6}" type="datetimeFigureOut">
              <a:rPr lang="ru-RU" smtClean="0"/>
              <a:t>08.09.2016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EB18-BABF-4B46-994B-E528DABCB18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B16C7-D016-4CE2-9126-1633F38325D6}" type="datetimeFigureOut">
              <a:rPr lang="ru-RU" smtClean="0"/>
              <a:t>08.09.2016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EB18-BABF-4B46-994B-E528DABCB1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B16C7-D016-4CE2-9126-1633F38325D6}" type="datetimeFigureOut">
              <a:rPr lang="ru-RU" smtClean="0"/>
              <a:t>08.09.2016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EB18-BABF-4B46-994B-E528DABCB18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B16C7-D016-4CE2-9126-1633F38325D6}" type="datetimeFigureOut">
              <a:rPr lang="ru-RU" smtClean="0"/>
              <a:t>08.09.2016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EB18-BABF-4B46-994B-E528DABCB18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B16C7-D016-4CE2-9126-1633F38325D6}" type="datetimeFigureOut">
              <a:rPr lang="ru-RU" smtClean="0"/>
              <a:t>08.09.2016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EB18-BABF-4B46-994B-E528DABCB1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B16C7-D016-4CE2-9126-1633F38325D6}" type="datetimeFigureOut">
              <a:rPr lang="ru-RU" smtClean="0"/>
              <a:t>08.09.2016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EB18-BABF-4B46-994B-E528DABCB1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B16C7-D016-4CE2-9126-1633F38325D6}" type="datetimeFigureOut">
              <a:rPr lang="ru-RU" smtClean="0"/>
              <a:t>08.09.2016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EB18-BABF-4B46-994B-E528DABCB1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B16C7-D016-4CE2-9126-1633F38325D6}" type="datetimeFigureOut">
              <a:rPr lang="ru-RU" smtClean="0"/>
              <a:t>08.09.2016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EB18-BABF-4B46-994B-E528DABCB18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2CB16C7-D016-4CE2-9126-1633F38325D6}" type="datetimeFigureOut">
              <a:rPr lang="ru-RU" smtClean="0"/>
              <a:t>08.09.2016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21EB18-BABF-4B46-994B-E528DABCB18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5" y="1616962"/>
            <a:ext cx="5500861" cy="4885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6768752" cy="1143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Презентация к уроку математики в 6 классе по теме «Задачи на дроби»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3645024"/>
            <a:ext cx="8229600" cy="29969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u="sng" dirty="0" smtClean="0"/>
              <a:t>Выполнила: </a:t>
            </a:r>
          </a:p>
          <a:p>
            <a:pPr marL="0" indent="0">
              <a:buNone/>
            </a:pPr>
            <a:r>
              <a:rPr lang="ru-RU" sz="2000" dirty="0" smtClean="0"/>
              <a:t>Учитель математики </a:t>
            </a:r>
          </a:p>
          <a:p>
            <a:pPr marL="0" indent="0">
              <a:buNone/>
            </a:pPr>
            <a:r>
              <a:rPr lang="ru-RU" sz="2000" dirty="0" smtClean="0"/>
              <a:t>высшей категории </a:t>
            </a:r>
          </a:p>
          <a:p>
            <a:pPr marL="0" indent="0">
              <a:buNone/>
            </a:pPr>
            <a:r>
              <a:rPr lang="ru-RU" sz="2000" dirty="0" smtClean="0"/>
              <a:t>МОУ СОШ №1 </a:t>
            </a:r>
            <a:r>
              <a:rPr lang="ru-RU" sz="2000" dirty="0" err="1" smtClean="0"/>
              <a:t>г.Малоярославец</a:t>
            </a:r>
            <a:r>
              <a:rPr lang="ru-RU" sz="2000" dirty="0" smtClean="0"/>
              <a:t>,</a:t>
            </a:r>
          </a:p>
          <a:p>
            <a:pPr marL="0" indent="0">
              <a:buNone/>
            </a:pPr>
            <a:r>
              <a:rPr lang="ru-RU" sz="2000" dirty="0" smtClean="0"/>
              <a:t>Калужской обл.</a:t>
            </a:r>
          </a:p>
          <a:p>
            <a:pPr marL="0" indent="0">
              <a:buNone/>
            </a:pPr>
            <a:r>
              <a:rPr lang="ru-RU" sz="2000" b="1" dirty="0" smtClean="0"/>
              <a:t>Славинская Галина Николаевна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63857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439" y="116632"/>
            <a:ext cx="2140561" cy="1493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1794598"/>
            <a:ext cx="8229600" cy="4997152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Calibri" panose="020F0502020204030204" pitchFamily="34" charset="0"/>
              </a:rPr>
              <a:t>А)Денис прочитал 15 страниц, что составило 3/5 всей книги. Сколько всего страниц в этой книге?</a:t>
            </a:r>
          </a:p>
          <a:p>
            <a:pPr marL="0" indent="0">
              <a:buNone/>
            </a:pPr>
            <a:r>
              <a:rPr lang="ru-RU" sz="2400" dirty="0" smtClean="0">
                <a:latin typeface="Calibri" panose="020F0502020204030204" pitchFamily="34" charset="0"/>
              </a:rPr>
              <a:t>Б) В книге 25 страниц. Денис прочитал 3/5 книги. Сколько страниц прочитал Денис?</a:t>
            </a:r>
          </a:p>
          <a:p>
            <a:pPr marL="0" indent="0">
              <a:buNone/>
            </a:pPr>
            <a:r>
              <a:rPr lang="ru-RU" sz="2400" dirty="0" smtClean="0">
                <a:latin typeface="Calibri" panose="020F0502020204030204" pitchFamily="34" charset="0"/>
              </a:rPr>
              <a:t>В) Денис прочитал 15 страниц. Какую часть книги прочитал Денис, если всего в книге 25 страниц?</a:t>
            </a:r>
            <a:endParaRPr lang="ru-RU" sz="2400" dirty="0">
              <a:latin typeface="Calibri" panose="020F0502020204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5726" y="314711"/>
            <a:ext cx="6512511" cy="908720"/>
          </a:xfrm>
          <a:noFill/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Подберите подходящие схемы, определите тип задач и решите их, выполнив одно действие:</a:t>
            </a:r>
            <a:b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797152"/>
            <a:ext cx="6768752" cy="124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163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528" y="1948873"/>
            <a:ext cx="1113444" cy="887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5355" y="53430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Задача 1</a:t>
            </a:r>
            <a:endParaRPr lang="ru-RU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7704" y="53430"/>
            <a:ext cx="424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Нахождение части числа, выраженной дробью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668344" y="99596"/>
                <a:ext cx="958211" cy="5140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𝑏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𝑎</m:t>
                      </m:r>
                      <m:f>
                        <m:f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𝑚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344" y="99596"/>
                <a:ext cx="958211" cy="51405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153755" y="877912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Решите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задачу</a:t>
            </a:r>
            <a:endParaRPr lang="ru-RU" sz="2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2773" y="1302542"/>
            <a:ext cx="7901061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alibri" panose="020F0502020204030204" pitchFamily="34" charset="0"/>
              </a:rPr>
              <a:t>Площадь поля 320 га. Вспахали 75% поля. Сколько гектаров осталось вспахать?</a:t>
            </a:r>
            <a:endParaRPr lang="ru-RU" sz="1600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61235" y="1641096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Решение</a:t>
            </a:r>
            <a:endParaRPr lang="ru-RU" sz="1400" u="sng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07343" y="1810373"/>
                <a:ext cx="2736304" cy="11369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Calibri" panose="020F0502020204030204" pitchFamily="34" charset="0"/>
                  </a:rPr>
                  <a:t>I </a:t>
                </a:r>
                <a:r>
                  <a:rPr lang="ru-RU" sz="1400" dirty="0" smtClean="0">
                    <a:latin typeface="Calibri" panose="020F0502020204030204" pitchFamily="34" charset="0"/>
                  </a:rPr>
                  <a:t>способ</a:t>
                </a:r>
              </a:p>
              <a:p>
                <a:pPr marL="342900" indent="-342900">
                  <a:buAutoNum type="arabicParenR"/>
                </a:pPr>
                <a14:m>
                  <m:oMath xmlns:m="http://schemas.openxmlformats.org/officeDocument/2006/math">
                    <m:r>
                      <a:rPr lang="ru-RU" sz="1400" b="0" i="1" smtClean="0">
                        <a:latin typeface="Cambria Math"/>
                      </a:rPr>
                      <m:t>75%= </m:t>
                    </m:r>
                    <m:f>
                      <m:fPr>
                        <m:ctrlPr>
                          <a:rPr lang="ru-RU" sz="1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1400" b="0" i="1" smtClean="0">
                            <a:latin typeface="Cambria Math"/>
                          </a:rPr>
                          <m:t>75</m:t>
                        </m:r>
                      </m:num>
                      <m:den>
                        <m:r>
                          <a:rPr lang="ru-RU" sz="1400" b="0" i="1" smtClean="0">
                            <a:latin typeface="Cambria Math"/>
                          </a:rPr>
                          <m:t>100</m:t>
                        </m:r>
                      </m:den>
                    </m:f>
                    <m:r>
                      <a:rPr lang="ru-RU" sz="1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1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14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ru-RU" sz="1400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ru-RU" sz="1400" b="0" i="1" dirty="0" smtClean="0">
                  <a:latin typeface="Calibri" panose="020F0502020204030204" pitchFamily="34" charset="0"/>
                </a:endParaRPr>
              </a:p>
              <a:p>
                <a:pPr marL="342900" indent="-342900">
                  <a:buAutoNum type="arabicParenR"/>
                </a:pPr>
                <a14:m>
                  <m:oMath xmlns:m="http://schemas.openxmlformats.org/officeDocument/2006/math">
                    <m:r>
                      <a:rPr lang="ru-RU" sz="1400" b="0" i="1" smtClean="0">
                        <a:latin typeface="Cambria Math"/>
                      </a:rPr>
                      <m:t>320∗</m:t>
                    </m:r>
                    <m:f>
                      <m:fPr>
                        <m:ctrlPr>
                          <a:rPr lang="ru-RU" sz="1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14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ru-RU" sz="1400" b="0" i="1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ru-RU" sz="1400" b="0" i="1" smtClean="0">
                        <a:latin typeface="Cambria Math"/>
                      </a:rPr>
                      <m:t>=240 </m:t>
                    </m:r>
                    <m:d>
                      <m:dPr>
                        <m:ctrlPr>
                          <a:rPr lang="ru-RU" sz="1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ru-RU" sz="1400" b="0" i="1" smtClean="0">
                            <a:latin typeface="Cambria Math"/>
                          </a:rPr>
                          <m:t>га</m:t>
                        </m:r>
                      </m:e>
                    </m:d>
                  </m:oMath>
                </a14:m>
                <a:endParaRPr lang="en-US" sz="1400" b="0" dirty="0" smtClean="0">
                  <a:latin typeface="Calibri" panose="020F0502020204030204" pitchFamily="34" charset="0"/>
                </a:endParaRPr>
              </a:p>
              <a:p>
                <a:pPr marL="342900" indent="-342900">
                  <a:buAutoNum type="arabicParenR"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320−240=80 (</m:t>
                    </m:r>
                    <m:r>
                      <a:rPr lang="ru-RU" sz="1400" b="0" i="1" smtClean="0">
                        <a:latin typeface="Cambria Math"/>
                      </a:rPr>
                      <m:t>га)</m:t>
                    </m:r>
                  </m:oMath>
                </a14:m>
                <a:endParaRPr lang="ru-RU" sz="1400" b="0" dirty="0" smtClean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343" y="1810373"/>
                <a:ext cx="2736304" cy="1136914"/>
              </a:xfrm>
              <a:prstGeom prst="rect">
                <a:avLst/>
              </a:prstGeom>
              <a:blipFill rotWithShape="1">
                <a:blip r:embed="rId4"/>
                <a:stretch>
                  <a:fillRect l="-445" t="-538" b="-37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729461" y="1895481"/>
                <a:ext cx="3168352" cy="916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Calibri" panose="020F0502020204030204" pitchFamily="34" charset="0"/>
                  </a:rPr>
                  <a:t>II </a:t>
                </a:r>
                <a:r>
                  <a:rPr lang="ru-RU" sz="1400" dirty="0" smtClean="0">
                    <a:latin typeface="Calibri" panose="020F0502020204030204" pitchFamily="34" charset="0"/>
                  </a:rPr>
                  <a:t>способ</a:t>
                </a:r>
              </a:p>
              <a:p>
                <a:pPr marL="342900" indent="-342900">
                  <a:buAutoNum type="arabicParenR"/>
                </a:pP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1</m:t>
                    </m:r>
                    <m:r>
                      <a:rPr lang="en-US" sz="1400" b="0" i="1" smtClean="0">
                        <a:latin typeface="Cambria Math"/>
                      </a:rPr>
                      <m:t>00</m:t>
                    </m:r>
                    <m:r>
                      <a:rPr lang="ru-RU" sz="1400" b="0" i="1" smtClean="0">
                        <a:latin typeface="Cambria Math"/>
                      </a:rPr>
                      <m:t>%</m:t>
                    </m:r>
                    <m:r>
                      <a:rPr lang="en-US" sz="1400" b="0" i="1" smtClean="0">
                        <a:latin typeface="Cambria Math"/>
                      </a:rPr>
                      <m:t>−75%</m:t>
                    </m:r>
                    <m:r>
                      <a:rPr lang="ru-RU" sz="1400" b="0" i="1" smtClean="0">
                        <a:latin typeface="Cambria Math"/>
                      </a:rPr>
                      <m:t>=</m:t>
                    </m:r>
                    <m:r>
                      <a:rPr lang="en-US" sz="1400" b="0" i="1" smtClean="0">
                        <a:latin typeface="Cambria Math"/>
                      </a:rPr>
                      <m:t>25%</m:t>
                    </m:r>
                    <m:r>
                      <a:rPr lang="ru-RU" sz="1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1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1400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ru-RU" sz="1400" b="0" i="1" dirty="0" smtClean="0">
                  <a:latin typeface="Calibri" panose="020F0502020204030204" pitchFamily="34" charset="0"/>
                </a:endParaRPr>
              </a:p>
              <a:p>
                <a:pPr marL="342900" indent="-342900">
                  <a:buAutoNum type="arabicParenR"/>
                </a:pPr>
                <a14:m>
                  <m:oMath xmlns:m="http://schemas.openxmlformats.org/officeDocument/2006/math">
                    <m:r>
                      <a:rPr lang="ru-RU" sz="1400" b="0" i="1" smtClean="0">
                        <a:latin typeface="Cambria Math"/>
                      </a:rPr>
                      <m:t>320∗</m:t>
                    </m:r>
                    <m:f>
                      <m:fPr>
                        <m:ctrlPr>
                          <a:rPr lang="ru-RU" sz="1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1400" b="0" i="1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ru-RU" sz="1400" b="0" i="1" smtClean="0">
                        <a:latin typeface="Cambria Math"/>
                      </a:rPr>
                      <m:t>=</m:t>
                    </m:r>
                    <m:r>
                      <a:rPr lang="en-US" sz="1400" b="0" i="1" smtClean="0">
                        <a:latin typeface="Cambria Math"/>
                      </a:rPr>
                      <m:t>8</m:t>
                    </m:r>
                    <m:r>
                      <a:rPr lang="ru-RU" sz="1400" b="0" i="1" smtClean="0">
                        <a:latin typeface="Cambria Math"/>
                      </a:rPr>
                      <m:t>0 (га)</m:t>
                    </m:r>
                  </m:oMath>
                </a14:m>
                <a:endParaRPr lang="ru-RU" sz="1400" b="0" dirty="0" smtClean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9461" y="1895481"/>
                <a:ext cx="3168352" cy="916148"/>
              </a:xfrm>
              <a:prstGeom prst="rect">
                <a:avLst/>
              </a:prstGeom>
              <a:blipFill rotWithShape="1">
                <a:blip r:embed="rId5"/>
                <a:stretch>
                  <a:fillRect l="-577" t="-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2444155" y="3037912"/>
            <a:ext cx="4021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Ответ</a:t>
            </a:r>
            <a: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: 80 га осталось вспахать</a:t>
            </a:r>
            <a:endParaRPr lang="ru-RU" sz="14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13399" y="3345689"/>
                <a:ext cx="8424936" cy="69179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ru-RU" sz="1600" dirty="0" smtClean="0">
                    <a:latin typeface="Calibri" panose="020F0502020204030204" pitchFamily="34" charset="0"/>
                  </a:rPr>
                  <a:t>Площадь поля 320 га. В первый день вспахали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6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1600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ru-RU" sz="1600" b="0" i="1" smtClean="0">
                            <a:latin typeface="Cambria Math"/>
                          </a:rPr>
                          <m:t>16</m:t>
                        </m:r>
                      </m:den>
                    </m:f>
                    <m:r>
                      <a:rPr lang="ru-RU" sz="16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ru-RU" sz="1600" dirty="0" smtClean="0">
                    <a:latin typeface="Calibri" panose="020F0502020204030204" pitchFamily="34" charset="0"/>
                  </a:rPr>
                  <a:t>поля, а во второй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6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16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ru-RU" sz="1600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sz="1600" dirty="0" smtClean="0">
                    <a:latin typeface="Calibri" panose="020F0502020204030204" pitchFamily="34" charset="0"/>
                  </a:rPr>
                  <a:t> оставшейся площади. В какой день вспахали больше и на сколько?</a:t>
                </a:r>
                <a:endParaRPr lang="ru-RU" sz="16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399" y="3345689"/>
                <a:ext cx="8424936" cy="691792"/>
              </a:xfrm>
              <a:prstGeom prst="rect">
                <a:avLst/>
              </a:prstGeom>
              <a:blipFill rotWithShape="1">
                <a:blip r:embed="rId6"/>
                <a:stretch>
                  <a:fillRect l="-362" b="-115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664890" y="4037481"/>
                <a:ext cx="7992888" cy="3060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u="sng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libri" panose="020F0502020204030204" pitchFamily="34" charset="0"/>
                  </a:rPr>
                  <a:t>Решение:</a:t>
                </a:r>
              </a:p>
              <a:p>
                <a:pPr algn="just"/>
                <a:r>
                  <a:rPr lang="en-US" sz="1400" dirty="0" smtClean="0">
                    <a:latin typeface="Calibri" panose="020F0502020204030204" pitchFamily="34" charset="0"/>
                  </a:rPr>
                  <a:t>1) </a:t>
                </a:r>
                <a:r>
                  <a:rPr lang="ru-RU" sz="1400" dirty="0" smtClean="0">
                    <a:latin typeface="Calibri" panose="020F0502020204030204" pitchFamily="34" charset="0"/>
                  </a:rPr>
                  <a:t>Сколько гектаров вспахали в 1-ый день?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b="0" i="1" smtClean="0">
                          <a:latin typeface="Cambria Math"/>
                        </a:rPr>
                        <m:t>320∗</m:t>
                      </m:r>
                      <m:f>
                        <m:fPr>
                          <m:ctrlPr>
                            <a:rPr lang="ru-RU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1400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ru-RU" sz="1400" b="0" i="1" smtClean="0">
                              <a:latin typeface="Cambria Math"/>
                            </a:rPr>
                            <m:t>16</m:t>
                          </m:r>
                        </m:den>
                      </m:f>
                      <m:r>
                        <a:rPr lang="ru-RU" sz="1400" b="0" i="1" smtClean="0">
                          <a:latin typeface="Cambria Math"/>
                        </a:rPr>
                        <m:t>=100</m:t>
                      </m:r>
                      <m:d>
                        <m:dPr>
                          <m:ctrlPr>
                            <a:rPr lang="ru-RU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1400" b="0" i="1" smtClean="0">
                              <a:latin typeface="Cambria Math"/>
                            </a:rPr>
                            <m:t>га</m:t>
                          </m:r>
                        </m:e>
                      </m:d>
                    </m:oMath>
                  </m:oMathPara>
                </a14:m>
                <a:endParaRPr lang="ru-RU" sz="1400" b="0" dirty="0" smtClean="0">
                  <a:latin typeface="Calibri" panose="020F0502020204030204" pitchFamily="34" charset="0"/>
                </a:endParaRPr>
              </a:p>
              <a:p>
                <a:pPr algn="just"/>
                <a:r>
                  <a:rPr lang="ru-RU" sz="1400" dirty="0" smtClean="0">
                    <a:latin typeface="Calibri" panose="020F0502020204030204" pitchFamily="34" charset="0"/>
                  </a:rPr>
                  <a:t>2)</a:t>
                </a:r>
                <a:r>
                  <a:rPr lang="en-US" sz="1400" dirty="0">
                    <a:latin typeface="Calibri" panose="020F0502020204030204" pitchFamily="34" charset="0"/>
                  </a:rPr>
                  <a:t> </a:t>
                </a:r>
                <a:r>
                  <a:rPr lang="ru-RU" sz="1400" dirty="0" smtClean="0">
                    <a:latin typeface="Calibri" panose="020F0502020204030204" pitchFamily="34" charset="0"/>
                  </a:rPr>
                  <a:t>Сколько гектаров осталось </a:t>
                </a:r>
                <a:r>
                  <a:rPr lang="ru-RU" sz="1400" dirty="0" smtClean="0">
                    <a:latin typeface="Calibri" panose="020F0502020204030204" pitchFamily="34" charset="0"/>
                  </a:rPr>
                  <a:t>вспахать?</a:t>
                </a:r>
                <a:endParaRPr lang="ru-RU" sz="1400" dirty="0" smtClean="0">
                  <a:latin typeface="Calibri" panose="020F050202020403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b="0" i="1" smtClean="0">
                          <a:latin typeface="Cambria Math"/>
                        </a:rPr>
                        <m:t>320−100=220</m:t>
                      </m:r>
                      <m:d>
                        <m:dPr>
                          <m:ctrlPr>
                            <a:rPr lang="ru-RU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1400" b="0" i="1" smtClean="0">
                              <a:latin typeface="Cambria Math"/>
                            </a:rPr>
                            <m:t>га</m:t>
                          </m:r>
                        </m:e>
                      </m:d>
                    </m:oMath>
                  </m:oMathPara>
                </a14:m>
                <a:endParaRPr lang="ru-RU" sz="1400" b="0" dirty="0" smtClean="0">
                  <a:latin typeface="Calibri" panose="020F0502020204030204" pitchFamily="34" charset="0"/>
                </a:endParaRPr>
              </a:p>
              <a:p>
                <a:pPr algn="just"/>
                <a:r>
                  <a:rPr lang="ru-RU" sz="1400" dirty="0" smtClean="0">
                    <a:latin typeface="Calibri" panose="020F0502020204030204" pitchFamily="34" charset="0"/>
                  </a:rPr>
                  <a:t>3) Сколько гектаров вспахали во 2-ой день?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b="0" i="1" smtClean="0">
                          <a:latin typeface="Cambria Math"/>
                        </a:rPr>
                        <m:t>220∗</m:t>
                      </m:r>
                      <m:f>
                        <m:fPr>
                          <m:ctrlPr>
                            <a:rPr lang="ru-RU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14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ru-RU" sz="1400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ru-RU" sz="1400" b="0" i="1" smtClean="0">
                          <a:latin typeface="Cambria Math"/>
                        </a:rPr>
                        <m:t>=88</m:t>
                      </m:r>
                      <m:d>
                        <m:dPr>
                          <m:ctrlPr>
                            <a:rPr lang="ru-RU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1400" b="0" i="1" smtClean="0">
                              <a:latin typeface="Cambria Math"/>
                            </a:rPr>
                            <m:t>га</m:t>
                          </m:r>
                        </m:e>
                      </m:d>
                    </m:oMath>
                  </m:oMathPara>
                </a14:m>
                <a:endParaRPr lang="ru-RU" sz="1400" b="0" dirty="0" smtClean="0">
                  <a:latin typeface="Calibri" panose="020F0502020204030204" pitchFamily="34" charset="0"/>
                </a:endParaRPr>
              </a:p>
              <a:p>
                <a:pPr algn="just"/>
                <a:r>
                  <a:rPr lang="ru-RU" sz="1400" b="0" dirty="0" smtClean="0">
                    <a:latin typeface="Calibri" panose="020F0502020204030204" pitchFamily="34" charset="0"/>
                  </a:rPr>
                  <a:t>4) На сколько гектаров больше вспахали в 1-ый день?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b="0" i="1" smtClean="0">
                          <a:latin typeface="Cambria Math"/>
                        </a:rPr>
                        <m:t>100−88=12 </m:t>
                      </m:r>
                      <m:d>
                        <m:dPr>
                          <m:ctrlPr>
                            <a:rPr lang="ru-RU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1400" b="0" i="1" smtClean="0">
                              <a:latin typeface="Cambria Math"/>
                            </a:rPr>
                            <m:t>га</m:t>
                          </m:r>
                        </m:e>
                      </m:d>
                    </m:oMath>
                  </m:oMathPara>
                </a14:m>
                <a:endParaRPr lang="ru-RU" sz="1400" b="0" dirty="0" smtClean="0">
                  <a:latin typeface="Calibri" panose="020F0502020204030204" pitchFamily="34" charset="0"/>
                </a:endParaRPr>
              </a:p>
              <a:p>
                <a:pPr algn="just"/>
                <a:r>
                  <a:rPr lang="ru-RU" sz="1400" b="0" u="sng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libri" panose="020F0502020204030204" pitchFamily="34" charset="0"/>
                  </a:rPr>
                  <a:t>Ответ:</a:t>
                </a:r>
                <a:r>
                  <a:rPr lang="ru-RU" sz="1400" b="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libri" panose="020F0502020204030204" pitchFamily="34" charset="0"/>
                  </a:rPr>
                  <a:t> на 12 га больше вспахали в 1-ый день, чем во второй.</a:t>
                </a:r>
              </a:p>
              <a:p>
                <a:pPr algn="just"/>
                <a:endParaRPr lang="ru-RU" sz="1400" b="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alibri" panose="020F0502020204030204" pitchFamily="34" charset="0"/>
                </a:endParaRPr>
              </a:p>
              <a:p>
                <a:pPr algn="just"/>
                <a:endParaRPr lang="ru-RU" sz="1400" dirty="0" smtClean="0">
                  <a:latin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890" y="4037481"/>
                <a:ext cx="7992888" cy="3060581"/>
              </a:xfrm>
              <a:prstGeom prst="rect">
                <a:avLst/>
              </a:prstGeom>
              <a:blipFill rotWithShape="1">
                <a:blip r:embed="rId7"/>
                <a:stretch>
                  <a:fillRect l="-153" t="-1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694" y="103792"/>
            <a:ext cx="139065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964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13" grpId="0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5355" y="53430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Задача 2</a:t>
            </a:r>
            <a:endParaRPr lang="ru-RU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720" y="57689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>
                <a:latin typeface="Calibri" panose="020F0502020204030204" pitchFamily="34" charset="0"/>
              </a:rPr>
              <a:t>Нахождение числа по его части, выраженной дробью</a:t>
            </a:r>
            <a:endParaRPr lang="ru-RU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668344" y="99596"/>
                <a:ext cx="884025" cy="4217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600" dirty="0" smtClean="0">
                    <a:latin typeface="Calibri" panose="020F0502020204030204" pitchFamily="34" charset="0"/>
                  </a:rPr>
                  <a:t>а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=</m:t>
                    </m:r>
                    <m:r>
                      <a:rPr lang="en-US" sz="1600" b="0" i="1" smtClean="0">
                        <a:latin typeface="Cambria Math"/>
                      </a:rPr>
                      <m:t>𝑏</m:t>
                    </m:r>
                    <m:r>
                      <a:rPr lang="ru-RU" sz="1600" b="0" i="1" smtClean="0">
                        <a:latin typeface="Cambria Math"/>
                      </a:rPr>
                      <m:t>: </m:t>
                    </m:r>
                    <m:f>
                      <m:f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en-US" sz="1600" b="0" i="1" smtClean="0"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endParaRPr lang="ru-RU" sz="16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344" y="99596"/>
                <a:ext cx="884025" cy="421782"/>
              </a:xfrm>
              <a:prstGeom prst="rect">
                <a:avLst/>
              </a:prstGeom>
              <a:blipFill rotWithShape="1">
                <a:blip r:embed="rId2"/>
                <a:stretch>
                  <a:fillRect l="-4138" b="-57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153755" y="877912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Решите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задачу</a:t>
            </a:r>
            <a:endParaRPr lang="ru-RU" sz="2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22773" y="1302542"/>
                <a:ext cx="8326865" cy="688265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ru-RU" sz="1600" dirty="0" smtClean="0">
                    <a:latin typeface="Calibri" panose="020F0502020204030204" pitchFamily="34" charset="0"/>
                  </a:rPr>
                  <a:t>Турист преодолел расстояние от пункта  до пункта </a:t>
                </a:r>
                <a:r>
                  <a:rPr lang="en-US" sz="1600" dirty="0" smtClean="0">
                    <a:latin typeface="Calibri" panose="020F0502020204030204" pitchFamily="34" charset="0"/>
                  </a:rPr>
                  <a:t>B</a:t>
                </a:r>
                <a:r>
                  <a:rPr lang="ru-RU" sz="1600" dirty="0" smtClean="0">
                    <a:latin typeface="Calibri" panose="020F0502020204030204" pitchFamily="34" charset="0"/>
                  </a:rPr>
                  <a:t> за два дня. В первый день он прошел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6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16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ru-RU" sz="1600" b="0" i="1" smtClean="0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ru-RU" sz="16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ru-RU" sz="1600" dirty="0" smtClean="0">
                    <a:latin typeface="Calibri" panose="020F0502020204030204" pitchFamily="34" charset="0"/>
                  </a:rPr>
                  <a:t>всего пути, а во второй – оставшиеся 15 км. Каково расстояние от пункта А до пункта </a:t>
                </a:r>
                <a:r>
                  <a:rPr lang="en-US" sz="1600" dirty="0" smtClean="0">
                    <a:latin typeface="Calibri" panose="020F0502020204030204" pitchFamily="34" charset="0"/>
                  </a:rPr>
                  <a:t>B</a:t>
                </a:r>
                <a:r>
                  <a:rPr lang="ru-RU" sz="1600" dirty="0" smtClean="0">
                    <a:latin typeface="Calibri" panose="020F0502020204030204" pitchFamily="34" charset="0"/>
                  </a:rPr>
                  <a:t>?</a:t>
                </a:r>
                <a:endParaRPr lang="ru-RU" sz="16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773" y="1302542"/>
                <a:ext cx="8326865" cy="688265"/>
              </a:xfrm>
              <a:prstGeom prst="rect">
                <a:avLst/>
              </a:prstGeom>
              <a:blipFill rotWithShape="1">
                <a:blip r:embed="rId3"/>
                <a:stretch>
                  <a:fillRect l="-439" t="-2655" b="-35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22773" y="1988840"/>
                <a:ext cx="4912729" cy="8292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u="sng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libri" panose="020F0502020204030204" pitchFamily="34" charset="0"/>
                  </a:rPr>
                  <a:t>Решение:</a:t>
                </a:r>
              </a:p>
              <a:p>
                <a:pPr marL="342900" indent="-342900">
                  <a:buAutoNum type="arabicParenR"/>
                </a:pPr>
                <a14:m>
                  <m:oMath xmlns:m="http://schemas.openxmlformats.org/officeDocument/2006/math">
                    <m:r>
                      <a:rPr lang="ru-RU" sz="1400" b="0" i="1" smtClean="0">
                        <a:latin typeface="Cambria Math"/>
                      </a:rPr>
                      <m:t>1−</m:t>
                    </m:r>
                    <m:f>
                      <m:fPr>
                        <m:ctrlPr>
                          <a:rPr lang="ru-RU" sz="1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14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ru-RU" sz="1400" b="0" i="1" smtClean="0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ru-RU" sz="1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1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14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ru-RU" sz="1400" b="0" i="1" smtClean="0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ru-RU" sz="1400" b="0" i="1" smtClean="0">
                        <a:latin typeface="Cambria Math"/>
                      </a:rPr>
                      <m:t>  </m:t>
                    </m:r>
                  </m:oMath>
                </a14:m>
                <a:r>
                  <a:rPr lang="ru-RU" sz="1400" dirty="0" smtClean="0">
                    <a:latin typeface="Calibri" panose="020F0502020204030204" pitchFamily="34" charset="0"/>
                  </a:rPr>
                  <a:t>  </a:t>
                </a:r>
                <a:r>
                  <a:rPr lang="ru-RU" sz="1400" i="1" dirty="0" smtClean="0">
                    <a:latin typeface="Calibri" panose="020F0502020204030204" pitchFamily="34" charset="0"/>
                  </a:rPr>
                  <a:t>2)</a:t>
                </a:r>
                <a:r>
                  <a:rPr lang="ru-RU" sz="1400" dirty="0" smtClean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1400" b="0" i="1" smtClean="0">
                        <a:latin typeface="Cambria Math"/>
                      </a:rPr>
                      <m:t>15:</m:t>
                    </m:r>
                    <m:f>
                      <m:fPr>
                        <m:ctrlPr>
                          <a:rPr lang="ru-RU" sz="1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14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ru-RU" sz="1400" b="0" i="1" smtClean="0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ru-RU" sz="1400" b="0" i="1" smtClean="0">
                        <a:latin typeface="Cambria Math"/>
                      </a:rPr>
                      <m:t>=25 </m:t>
                    </m:r>
                    <m:r>
                      <a:rPr lang="en-US" sz="1400" b="0" i="1" smtClean="0">
                        <a:latin typeface="Cambria Math"/>
                      </a:rPr>
                      <m:t>(</m:t>
                    </m:r>
                    <m:r>
                      <a:rPr lang="ru-RU" sz="1400" b="0" i="1" smtClean="0">
                        <a:latin typeface="Cambria Math"/>
                      </a:rPr>
                      <m:t>км)</m:t>
                    </m:r>
                  </m:oMath>
                </a14:m>
                <a:endParaRPr lang="ru-RU" sz="1400" dirty="0" smtClean="0">
                  <a:latin typeface="Calibri" panose="020F0502020204030204" pitchFamily="34" charset="0"/>
                </a:endParaRPr>
              </a:p>
              <a:p>
                <a:r>
                  <a:rPr lang="ru-RU" sz="1400" u="sng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libri" panose="020F0502020204030204" pitchFamily="34" charset="0"/>
                  </a:rPr>
                  <a:t>Ответ:</a:t>
                </a:r>
                <a:r>
                  <a:rPr lang="ru-RU" sz="14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libri" panose="020F0502020204030204" pitchFamily="34" charset="0"/>
                  </a:rPr>
                  <a:t> 25 км между пунктами А и В</a:t>
                </a:r>
                <a:r>
                  <a:rPr lang="ru-RU" sz="1400" dirty="0" smtClean="0">
                    <a:latin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773" y="1988840"/>
                <a:ext cx="4912729" cy="829201"/>
              </a:xfrm>
              <a:prstGeom prst="rect">
                <a:avLst/>
              </a:prstGeom>
              <a:blipFill rotWithShape="1">
                <a:blip r:embed="rId4"/>
                <a:stretch>
                  <a:fillRect l="-372" t="-735" b="-66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22773" y="2818041"/>
                <a:ext cx="8326865" cy="934487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ru-RU" sz="1600" dirty="0" smtClean="0">
                    <a:latin typeface="Calibri" panose="020F0502020204030204" pitchFamily="34" charset="0"/>
                  </a:rPr>
                  <a:t>Турист отправился из пункта </a:t>
                </a:r>
                <a:r>
                  <a:rPr lang="en-US" sz="1600" dirty="0" smtClean="0">
                    <a:latin typeface="Calibri" panose="020F0502020204030204" pitchFamily="34" charset="0"/>
                  </a:rPr>
                  <a:t>D </a:t>
                </a:r>
                <a:r>
                  <a:rPr lang="ru-RU" sz="1600" dirty="0" smtClean="0">
                    <a:latin typeface="Calibri" panose="020F0502020204030204" pitchFamily="34" charset="0"/>
                  </a:rPr>
                  <a:t>в пункт </a:t>
                </a:r>
                <a:r>
                  <a:rPr lang="en-US" sz="1600" dirty="0" smtClean="0">
                    <a:latin typeface="Calibri" panose="020F0502020204030204" pitchFamily="34" charset="0"/>
                  </a:rPr>
                  <a:t>F</a:t>
                </a:r>
                <a:r>
                  <a:rPr lang="ru-RU" sz="1600" dirty="0" smtClean="0">
                    <a:latin typeface="Calibri" panose="020F0502020204030204" pitchFamily="34" charset="0"/>
                  </a:rPr>
                  <a:t>. В первый день он прошел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6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16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ru-RU" sz="1600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sz="1600" dirty="0" smtClean="0">
                    <a:latin typeface="Calibri" panose="020F0502020204030204" pitchFamily="34" charset="0"/>
                  </a:rPr>
                  <a:t> всего пути, во второй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6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16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1600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1600" dirty="0" smtClean="0">
                    <a:latin typeface="Calibri" panose="020F0502020204030204" pitchFamily="34" charset="0"/>
                  </a:rPr>
                  <a:t> оставшегося расстояния, после чего ему осталось преодолеть до пункта </a:t>
                </a:r>
                <a:r>
                  <a:rPr lang="en-US" sz="1600" dirty="0" smtClean="0">
                    <a:latin typeface="Calibri" panose="020F0502020204030204" pitchFamily="34" charset="0"/>
                  </a:rPr>
                  <a:t>F </a:t>
                </a:r>
                <a:r>
                  <a:rPr lang="ru-RU" sz="1600" dirty="0" smtClean="0">
                    <a:latin typeface="Calibri" panose="020F0502020204030204" pitchFamily="34" charset="0"/>
                  </a:rPr>
                  <a:t>12 км. Найдите расстояние между пунктами </a:t>
                </a:r>
                <a:r>
                  <a:rPr lang="en-US" sz="1600" dirty="0" smtClean="0">
                    <a:latin typeface="Calibri" panose="020F0502020204030204" pitchFamily="34" charset="0"/>
                  </a:rPr>
                  <a:t>D </a:t>
                </a:r>
                <a:r>
                  <a:rPr lang="ru-RU" sz="1600" dirty="0" smtClean="0">
                    <a:latin typeface="Calibri" panose="020F0502020204030204" pitchFamily="34" charset="0"/>
                  </a:rPr>
                  <a:t>и </a:t>
                </a:r>
                <a:r>
                  <a:rPr lang="en-US" sz="1600" dirty="0" smtClean="0">
                    <a:latin typeface="Calibri" panose="020F0502020204030204" pitchFamily="34" charset="0"/>
                  </a:rPr>
                  <a:t>F.</a:t>
                </a:r>
                <a:r>
                  <a:rPr lang="ru-RU" sz="1600" dirty="0" smtClean="0">
                    <a:latin typeface="Calibri" panose="020F0502020204030204" pitchFamily="34" charset="0"/>
                  </a:rPr>
                  <a:t> </a:t>
                </a:r>
                <a:endParaRPr lang="ru-RU" sz="16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773" y="2818041"/>
                <a:ext cx="8326865" cy="934487"/>
              </a:xfrm>
              <a:prstGeom prst="rect">
                <a:avLst/>
              </a:prstGeom>
              <a:blipFill rotWithShape="1">
                <a:blip r:embed="rId5"/>
                <a:stretch>
                  <a:fillRect l="-439" b="-71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528655" y="3645024"/>
                <a:ext cx="7182122" cy="34319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u="sng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libri" panose="020F0502020204030204" pitchFamily="34" charset="0"/>
                  </a:rPr>
                  <a:t>Решение:</a:t>
                </a:r>
              </a:p>
              <a:p>
                <a:pPr algn="ctr"/>
                <a:endParaRPr lang="ru-RU" sz="1400" u="sng" dirty="0">
                  <a:latin typeface="Calibri" panose="020F0502020204030204" pitchFamily="34" charset="0"/>
                </a:endParaRPr>
              </a:p>
              <a:p>
                <a:pPr marL="342900" indent="-342900" algn="just">
                  <a:buAutoNum type="arabicParenR"/>
                </a:pPr>
                <a:r>
                  <a:rPr lang="ru-RU" sz="1400" dirty="0" smtClean="0">
                    <a:latin typeface="Calibri" panose="020F0502020204030204" pitchFamily="34" charset="0"/>
                  </a:rPr>
                  <a:t>Какая часть оставшегося пути приходится на 12 км?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b="0" i="1" smtClean="0">
                          <a:latin typeface="Cambria Math"/>
                        </a:rPr>
                        <m:t>1−</m:t>
                      </m:r>
                      <m:f>
                        <m:fPr>
                          <m:ctrlPr>
                            <a:rPr lang="ru-RU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14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ru-RU" sz="14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ru-RU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ru-RU" sz="14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ru-RU" sz="1400" dirty="0" smtClean="0">
                  <a:latin typeface="Calibri" panose="020F0502020204030204" pitchFamily="34" charset="0"/>
                </a:endParaRPr>
              </a:p>
              <a:p>
                <a:pPr algn="just"/>
                <a:r>
                  <a:rPr lang="ru-RU" sz="1400" dirty="0" smtClean="0">
                    <a:latin typeface="Calibri" panose="020F0502020204030204" pitchFamily="34" charset="0"/>
                  </a:rPr>
                  <a:t>2)   Сколько километров до пункта </a:t>
                </a:r>
                <a:r>
                  <a:rPr lang="en-US" sz="1400" dirty="0" smtClean="0">
                    <a:latin typeface="Calibri" panose="020F0502020204030204" pitchFamily="34" charset="0"/>
                  </a:rPr>
                  <a:t>F </a:t>
                </a:r>
                <a:r>
                  <a:rPr lang="ru-RU" sz="1400" dirty="0" smtClean="0">
                    <a:latin typeface="Calibri" panose="020F0502020204030204" pitchFamily="34" charset="0"/>
                  </a:rPr>
                  <a:t>ему осталось преодолеть после первого дня пути? 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b="0" i="1" smtClean="0">
                          <a:latin typeface="Cambria Math"/>
                        </a:rPr>
                        <m:t>12:</m:t>
                      </m:r>
                      <m:f>
                        <m:fPr>
                          <m:ctrlPr>
                            <a:rPr lang="ru-RU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ru-RU" sz="14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ru-RU" sz="1400" b="0" i="1" smtClean="0">
                          <a:latin typeface="Cambria Math"/>
                        </a:rPr>
                        <m:t>=48 (км)</m:t>
                      </m:r>
                    </m:oMath>
                  </m:oMathPara>
                </a14:m>
                <a:endParaRPr lang="ru-RU" sz="1400" dirty="0" smtClean="0">
                  <a:latin typeface="Calibri" panose="020F0502020204030204" pitchFamily="34" charset="0"/>
                </a:endParaRPr>
              </a:p>
              <a:p>
                <a:pPr marL="342900" indent="-342900" algn="just">
                  <a:buAutoNum type="arabicParenR" startAt="3"/>
                </a:pPr>
                <a:r>
                  <a:rPr lang="ru-RU" sz="1400" dirty="0" smtClean="0">
                    <a:latin typeface="Calibri" panose="020F0502020204030204" pitchFamily="34" charset="0"/>
                  </a:rPr>
                  <a:t>Какая часть всего пути приходится на 48 км?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b="0" i="1" smtClean="0">
                          <a:latin typeface="Cambria Math"/>
                        </a:rPr>
                        <m:t>1−</m:t>
                      </m:r>
                      <m:f>
                        <m:fPr>
                          <m:ctrlPr>
                            <a:rPr lang="ru-RU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14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ru-RU" sz="1400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ru-RU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14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ru-RU" sz="1400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ru-RU" sz="1400" dirty="0" smtClean="0">
                  <a:latin typeface="Calibri" panose="020F0502020204030204" pitchFamily="34" charset="0"/>
                </a:endParaRPr>
              </a:p>
              <a:p>
                <a:pPr marL="342900" indent="-342900" algn="just">
                  <a:buAutoNum type="arabicParenR" startAt="4"/>
                </a:pPr>
                <a:r>
                  <a:rPr lang="ru-RU" sz="1400" dirty="0" smtClean="0">
                    <a:latin typeface="Calibri" panose="020F0502020204030204" pitchFamily="34" charset="0"/>
                  </a:rPr>
                  <a:t>Какое расстояние между пунктами </a:t>
                </a:r>
                <a:r>
                  <a:rPr lang="en-US" sz="1400" dirty="0" smtClean="0">
                    <a:latin typeface="Calibri" panose="020F0502020204030204" pitchFamily="34" charset="0"/>
                  </a:rPr>
                  <a:t>D </a:t>
                </a:r>
                <a:r>
                  <a:rPr lang="ru-RU" sz="1400" dirty="0" smtClean="0">
                    <a:latin typeface="Calibri" panose="020F0502020204030204" pitchFamily="34" charset="0"/>
                  </a:rPr>
                  <a:t>и </a:t>
                </a:r>
                <a:r>
                  <a:rPr lang="en-US" sz="1400" dirty="0" smtClean="0">
                    <a:latin typeface="Calibri" panose="020F0502020204030204" pitchFamily="34" charset="0"/>
                  </a:rPr>
                  <a:t>F</a:t>
                </a:r>
                <a:r>
                  <a:rPr lang="ru-RU" sz="1400" dirty="0" smtClean="0">
                    <a:latin typeface="Calibri" panose="020F0502020204030204" pitchFamily="34" charset="0"/>
                  </a:rPr>
                  <a:t>?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b="0" i="1" smtClean="0">
                          <a:latin typeface="Cambria Math"/>
                        </a:rPr>
                        <m:t>48:</m:t>
                      </m:r>
                      <m:f>
                        <m:fPr>
                          <m:ctrlPr>
                            <a:rPr lang="ru-RU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14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ru-RU" sz="1400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ru-RU" sz="1400" b="0" i="1" smtClean="0">
                          <a:latin typeface="Cambria Math"/>
                        </a:rPr>
                        <m:t>=80 </m:t>
                      </m:r>
                      <m:d>
                        <m:dPr>
                          <m:ctrlPr>
                            <a:rPr lang="ru-RU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1400" b="0" i="1" smtClean="0">
                              <a:latin typeface="Cambria Math"/>
                            </a:rPr>
                            <m:t>км</m:t>
                          </m:r>
                        </m:e>
                      </m:d>
                    </m:oMath>
                  </m:oMathPara>
                </a14:m>
                <a:endParaRPr lang="ru-RU" sz="1400" b="0" dirty="0" smtClean="0">
                  <a:latin typeface="Calibri" panose="020F0502020204030204" pitchFamily="34" charset="0"/>
                </a:endParaRPr>
              </a:p>
              <a:p>
                <a:pPr algn="just"/>
                <a:r>
                  <a:rPr lang="ru-RU" sz="1400" u="sng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libri" panose="020F0502020204030204" pitchFamily="34" charset="0"/>
                  </a:rPr>
                  <a:t>Ответ:</a:t>
                </a:r>
                <a:r>
                  <a:rPr lang="ru-RU" sz="14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libri" panose="020F0502020204030204" pitchFamily="34" charset="0"/>
                  </a:rPr>
                  <a:t> 80 км между пунктами </a:t>
                </a:r>
                <a:r>
                  <a:rPr lang="en-US" sz="14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libri" panose="020F0502020204030204" pitchFamily="34" charset="0"/>
                  </a:rPr>
                  <a:t>D </a:t>
                </a:r>
                <a:r>
                  <a:rPr lang="ru-RU" sz="14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libri" panose="020F0502020204030204" pitchFamily="34" charset="0"/>
                  </a:rPr>
                  <a:t>и </a:t>
                </a:r>
                <a:r>
                  <a:rPr lang="en-US" sz="14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libri" panose="020F0502020204030204" pitchFamily="34" charset="0"/>
                  </a:rPr>
                  <a:t>F</a:t>
                </a:r>
                <a:r>
                  <a:rPr lang="ru-RU" sz="14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libri" panose="020F0502020204030204" pitchFamily="34" charset="0"/>
                  </a:rPr>
                  <a:t>.</a:t>
                </a:r>
              </a:p>
              <a:p>
                <a:pPr algn="just"/>
                <a:endParaRPr lang="ru-RU" sz="1400" dirty="0" smtClean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8655" y="3645024"/>
                <a:ext cx="7182122" cy="3431965"/>
              </a:xfrm>
              <a:prstGeom prst="rect">
                <a:avLst/>
              </a:prstGeom>
              <a:blipFill rotWithShape="1">
                <a:blip r:embed="rId6"/>
                <a:stretch>
                  <a:fillRect l="-340" t="-1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47" y="4149080"/>
            <a:ext cx="1415740" cy="1087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489" y="1916300"/>
            <a:ext cx="1002149" cy="901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99596"/>
            <a:ext cx="15906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765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11" grpId="0"/>
      <p:bldP spid="13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5355" y="53430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Задача </a:t>
            </a: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ru-RU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72670" y="61467"/>
            <a:ext cx="37794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>
                <a:latin typeface="Calibri" panose="020F0502020204030204" pitchFamily="34" charset="0"/>
              </a:rPr>
              <a:t>Нахождение части, которую одно число составляет от другого</a:t>
            </a:r>
            <a:endParaRPr lang="ru-RU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355904" y="84892"/>
                <a:ext cx="1453218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/>
                            </a:rPr>
                            <m:t>𝑚</m:t>
                          </m:r>
                        </m:num>
                        <m:den>
                          <m:r>
                            <a:rPr lang="en-US" sz="1600" i="1">
                              <a:latin typeface="Cambria Math"/>
                            </a:rPr>
                            <m:t>𝑛</m:t>
                          </m:r>
                        </m:den>
                      </m:f>
                      <m:r>
                        <a:rPr lang="en-US" sz="1600" i="1">
                          <a:latin typeface="Cambria Math"/>
                        </a:rPr>
                        <m:t>=</m:t>
                      </m:r>
                      <m:r>
                        <a:rPr lang="en-US" sz="1600" i="1">
                          <a:latin typeface="Cambria Math"/>
                        </a:rPr>
                        <m:t>𝑏</m:t>
                      </m:r>
                      <m:r>
                        <a:rPr lang="en-US" sz="1600" i="1">
                          <a:latin typeface="Cambria Math"/>
                        </a:rPr>
                        <m:t> :</m:t>
                      </m:r>
                      <m:r>
                        <a:rPr lang="en-US" sz="1600" i="1">
                          <a:latin typeface="Cambria Math"/>
                        </a:rPr>
                        <m:t>𝑎</m:t>
                      </m:r>
                      <m:r>
                        <a:rPr lang="en-US" sz="1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1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/>
                            </a:rPr>
                            <m:t>𝑏</m:t>
                          </m:r>
                        </m:num>
                        <m:den>
                          <m:r>
                            <a:rPr lang="en-US" sz="1600" i="1">
                              <a:latin typeface="Cambria Math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ru-RU" sz="16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5904" y="84892"/>
                <a:ext cx="1453218" cy="55983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987824" y="1077967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Решите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задачу</a:t>
            </a:r>
            <a:endParaRPr lang="ru-RU" sz="2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2436" y="1700808"/>
            <a:ext cx="8326865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Calibri" panose="020F0502020204030204" pitchFamily="34" charset="0"/>
              </a:rPr>
              <a:t>Рубашка стоила 2000 рублей. После уценки она стала стоить 1800 руб. На сколько процентов снизилась цена?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08313" y="2367170"/>
                <a:ext cx="4047664" cy="2005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400" dirty="0">
                  <a:latin typeface="Calibri" panose="020F0502020204030204" pitchFamily="34" charset="0"/>
                </a:endParaRPr>
              </a:p>
              <a:p>
                <a:r>
                  <a:rPr lang="en-US" sz="1400" i="1" dirty="0">
                    <a:latin typeface="Calibri" panose="020F0502020204030204" pitchFamily="34" charset="0"/>
                  </a:rPr>
                  <a:t>I</a:t>
                </a:r>
                <a:r>
                  <a:rPr lang="ru-RU" sz="1400" i="1" dirty="0">
                    <a:latin typeface="Calibri" panose="020F0502020204030204" pitchFamily="34" charset="0"/>
                  </a:rPr>
                  <a:t> </a:t>
                </a:r>
                <a:r>
                  <a:rPr lang="ru-RU" sz="1400" i="1" dirty="0" smtClean="0">
                    <a:latin typeface="Calibri" panose="020F0502020204030204" pitchFamily="34" charset="0"/>
                  </a:rPr>
                  <a:t>способ</a:t>
                </a:r>
                <a:endParaRPr lang="en-US" sz="1400" i="1" dirty="0" smtClean="0">
                  <a:latin typeface="Calibri" panose="020F0502020204030204" pitchFamily="34" charset="0"/>
                </a:endParaRPr>
              </a:p>
              <a:p>
                <a:endParaRPr lang="ru-RU" sz="1400" dirty="0">
                  <a:latin typeface="Calibri" panose="020F0502020204030204" pitchFamily="34" charset="0"/>
                </a:endParaRPr>
              </a:p>
              <a:p>
                <a:pPr lvl="0"/>
                <a:r>
                  <a:rPr lang="en-US" sz="1400" dirty="0" smtClean="0">
                    <a:latin typeface="Calibri" panose="020F0502020204030204" pitchFamily="34" charset="0"/>
                  </a:rPr>
                  <a:t>1) </a:t>
                </a:r>
                <a:r>
                  <a:rPr lang="ru-RU" sz="1400" dirty="0" smtClean="0">
                    <a:latin typeface="Calibri" panose="020F0502020204030204" pitchFamily="34" charset="0"/>
                  </a:rPr>
                  <a:t>Сколько </a:t>
                </a:r>
                <a:r>
                  <a:rPr lang="ru-RU" sz="1400" dirty="0">
                    <a:latin typeface="Calibri" panose="020F0502020204030204" pitchFamily="34" charset="0"/>
                  </a:rPr>
                  <a:t>% составляет новая цена от старой?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1400" i="1">
                              <a:latin typeface="Cambria Math"/>
                            </a:rPr>
                            <m:t>1800</m:t>
                          </m:r>
                        </m:num>
                        <m:den>
                          <m:r>
                            <a:rPr lang="ru-RU" sz="1400" i="1">
                              <a:latin typeface="Cambria Math"/>
                            </a:rPr>
                            <m:t>2000</m:t>
                          </m:r>
                        </m:den>
                      </m:f>
                      <m:r>
                        <a:rPr lang="ru-RU" sz="1400" i="1">
                          <a:latin typeface="Cambria Math"/>
                        </a:rPr>
                        <m:t>∗100%=90%</m:t>
                      </m:r>
                    </m:oMath>
                  </m:oMathPara>
                </a14:m>
                <a:endParaRPr lang="ru-RU" sz="1400" dirty="0">
                  <a:latin typeface="Calibri" panose="020F0502020204030204" pitchFamily="34" charset="0"/>
                </a:endParaRPr>
              </a:p>
              <a:p>
                <a:pPr lvl="0"/>
                <a:r>
                  <a:rPr lang="en-US" sz="1400" dirty="0" smtClean="0">
                    <a:latin typeface="Calibri" panose="020F0502020204030204" pitchFamily="34" charset="0"/>
                  </a:rPr>
                  <a:t>2) </a:t>
                </a:r>
                <a:r>
                  <a:rPr lang="ru-RU" sz="1400" dirty="0" smtClean="0">
                    <a:latin typeface="Calibri" panose="020F0502020204030204" pitchFamily="34" charset="0"/>
                  </a:rPr>
                  <a:t>На </a:t>
                </a:r>
                <a:r>
                  <a:rPr lang="ru-RU" sz="1400" dirty="0">
                    <a:latin typeface="Calibri" panose="020F0502020204030204" pitchFamily="34" charset="0"/>
                  </a:rPr>
                  <a:t>сколько процентов цена понизилась?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i="1">
                          <a:latin typeface="Cambria Math"/>
                        </a:rPr>
                        <m:t>100−90=10%</m:t>
                      </m:r>
                    </m:oMath>
                  </m:oMathPara>
                </a14:m>
                <a:endParaRPr lang="ru-RU" sz="1400" dirty="0">
                  <a:latin typeface="Calibri" panose="020F0502020204030204" pitchFamily="34" charset="0"/>
                </a:endParaRPr>
              </a:p>
              <a:p>
                <a:endParaRPr lang="ru-RU" sz="1400" dirty="0" smtClean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313" y="2367170"/>
                <a:ext cx="4047664" cy="2005164"/>
              </a:xfrm>
              <a:prstGeom prst="rect">
                <a:avLst/>
              </a:prstGeom>
              <a:blipFill rotWithShape="1">
                <a:blip r:embed="rId3"/>
                <a:stretch>
                  <a:fillRect l="-4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3430"/>
            <a:ext cx="16859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35" y="4869160"/>
            <a:ext cx="2563425" cy="159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629755" y="2381665"/>
                <a:ext cx="4047664" cy="2005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400" dirty="0">
                  <a:latin typeface="Calibri" panose="020F0502020204030204" pitchFamily="34" charset="0"/>
                </a:endParaRPr>
              </a:p>
              <a:p>
                <a:r>
                  <a:rPr lang="en-US" sz="1400" i="1" dirty="0" smtClean="0">
                    <a:latin typeface="Calibri" panose="020F0502020204030204" pitchFamily="34" charset="0"/>
                  </a:rPr>
                  <a:t>II</a:t>
                </a:r>
                <a:r>
                  <a:rPr lang="ru-RU" sz="1400" i="1" dirty="0" smtClean="0">
                    <a:latin typeface="Calibri" panose="020F0502020204030204" pitchFamily="34" charset="0"/>
                  </a:rPr>
                  <a:t> способ</a:t>
                </a:r>
                <a:endParaRPr lang="en-US" sz="1400" i="1" dirty="0" smtClean="0">
                  <a:latin typeface="Calibri" panose="020F0502020204030204" pitchFamily="34" charset="0"/>
                </a:endParaRPr>
              </a:p>
              <a:p>
                <a:endParaRPr lang="ru-RU" sz="1400" dirty="0">
                  <a:latin typeface="Calibri" panose="020F0502020204030204" pitchFamily="34" charset="0"/>
                </a:endParaRPr>
              </a:p>
              <a:p>
                <a:pPr lvl="0"/>
                <a:r>
                  <a:rPr lang="en-US" sz="1400" dirty="0" smtClean="0">
                    <a:latin typeface="Calibri" panose="020F0502020204030204" pitchFamily="34" charset="0"/>
                  </a:rPr>
                  <a:t>1) </a:t>
                </a:r>
                <a:r>
                  <a:rPr lang="ru-RU" sz="1400" dirty="0" smtClean="0">
                    <a:latin typeface="Calibri" panose="020F0502020204030204" pitchFamily="34" charset="0"/>
                  </a:rPr>
                  <a:t>На </a:t>
                </a:r>
                <a:r>
                  <a:rPr lang="ru-RU" sz="1400" dirty="0">
                    <a:latin typeface="Calibri" panose="020F0502020204030204" pitchFamily="34" charset="0"/>
                  </a:rPr>
                  <a:t>сколько рублей понизили цену?</a:t>
                </a:r>
              </a:p>
              <a:p>
                <a:pPr algn="ctr"/>
                <a:r>
                  <a:rPr lang="ru-RU" sz="1400" dirty="0">
                    <a:latin typeface="Calibri" panose="020F0502020204030204" pitchFamily="34" charset="0"/>
                  </a:rPr>
                  <a:t>2000 – 1800 = 200 (руб.)</a:t>
                </a:r>
              </a:p>
              <a:p>
                <a:pPr lvl="0"/>
                <a:r>
                  <a:rPr lang="en-US" sz="1400" dirty="0" smtClean="0">
                    <a:latin typeface="Calibri" panose="020F0502020204030204" pitchFamily="34" charset="0"/>
                  </a:rPr>
                  <a:t>2) </a:t>
                </a:r>
                <a:r>
                  <a:rPr lang="ru-RU" sz="1400" dirty="0" smtClean="0">
                    <a:latin typeface="Calibri" panose="020F0502020204030204" pitchFamily="34" charset="0"/>
                  </a:rPr>
                  <a:t>На </a:t>
                </a:r>
                <a:r>
                  <a:rPr lang="ru-RU" sz="1400" dirty="0">
                    <a:latin typeface="Calibri" panose="020F0502020204030204" pitchFamily="34" charset="0"/>
                  </a:rPr>
                  <a:t>сколько процентов понизили цену?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1400">
                              <a:latin typeface="Cambria Math"/>
                            </a:rPr>
                            <m:t>200</m:t>
                          </m:r>
                        </m:num>
                        <m:den>
                          <m:r>
                            <a:rPr lang="ru-RU" sz="1400">
                              <a:latin typeface="Cambria Math"/>
                            </a:rPr>
                            <m:t>2000</m:t>
                          </m:r>
                        </m:den>
                      </m:f>
                      <m:r>
                        <a:rPr lang="ru-RU" sz="1400">
                          <a:latin typeface="Cambria Math"/>
                        </a:rPr>
                        <m:t>∗100%=10%</m:t>
                      </m:r>
                    </m:oMath>
                  </m:oMathPara>
                </a14:m>
                <a:endParaRPr lang="ru-RU" sz="1400" dirty="0">
                  <a:latin typeface="Calibri" panose="020F0502020204030204" pitchFamily="34" charset="0"/>
                </a:endParaRPr>
              </a:p>
              <a:p>
                <a:endParaRPr lang="ru-RU" sz="1400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9755" y="2381665"/>
                <a:ext cx="4047664" cy="2005164"/>
              </a:xfrm>
              <a:prstGeom prst="rect">
                <a:avLst/>
              </a:prstGeom>
              <a:blipFill rotWithShape="1">
                <a:blip r:embed="rId6"/>
                <a:stretch>
                  <a:fillRect l="-3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411760" y="4368138"/>
            <a:ext cx="43214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Ответ: </a:t>
            </a:r>
            <a: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цена понизилась на 10%.</a:t>
            </a:r>
            <a:endParaRPr lang="ru-RU" sz="14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8313" y="2276872"/>
            <a:ext cx="14923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Решение:</a:t>
            </a:r>
            <a:endParaRPr lang="ru-RU" sz="1400" u="sng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55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11" grpId="0"/>
      <p:bldP spid="16" grpId="0"/>
      <p:bldP spid="6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14848" y="1876947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</a:rPr>
              <a:t>Допишите равенства для решения задач на дроби в общем виде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</a:rPr>
              <a:t>и выполните взаимную проверку с соседом по парте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336" y="404664"/>
            <a:ext cx="13239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973" y="3237166"/>
            <a:ext cx="13335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887" y="3189541"/>
            <a:ext cx="13049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974" y="3189541"/>
            <a:ext cx="150495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48" y="4770287"/>
            <a:ext cx="5143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751236"/>
            <a:ext cx="409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811" y="4770287"/>
            <a:ext cx="4191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774" y="4760760"/>
            <a:ext cx="5905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49" y="4653136"/>
            <a:ext cx="371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123" y="4634086"/>
            <a:ext cx="6286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785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268760"/>
            <a:ext cx="8229600" cy="5141168"/>
          </a:xfrm>
          <a:noFill/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arenR"/>
            </a:pPr>
            <a:r>
              <a:rPr lang="ru-RU" dirty="0" smtClean="0">
                <a:latin typeface="Calibri" panose="020F0502020204030204" pitchFamily="34" charset="0"/>
              </a:rPr>
              <a:t>Из 40 посаженных кустов клубники 25% погибло. Сколько кустов клубники погибло?</a:t>
            </a:r>
          </a:p>
          <a:p>
            <a:pPr marL="514350" indent="-514350">
              <a:buAutoNum type="arabicParenR"/>
            </a:pPr>
            <a:r>
              <a:rPr lang="ru-RU" dirty="0" smtClean="0">
                <a:latin typeface="Calibri" panose="020F0502020204030204" pitchFamily="34" charset="0"/>
              </a:rPr>
              <a:t>Отремонтировали 90 км дороги, что составляет 5/9 всей длины. Какова длина дороги?</a:t>
            </a:r>
          </a:p>
          <a:p>
            <a:pPr marL="514350" indent="-514350">
              <a:buAutoNum type="arabicParenR"/>
            </a:pPr>
            <a:r>
              <a:rPr lang="ru-RU" dirty="0" smtClean="0">
                <a:latin typeface="Calibri" panose="020F0502020204030204" pitchFamily="34" charset="0"/>
              </a:rPr>
              <a:t>В аквариум, вмещающий 12л воды, налили 10 л. Какая часть аквариума не заполнена?</a:t>
            </a:r>
          </a:p>
          <a:p>
            <a:pPr marL="514350" indent="-514350">
              <a:buAutoNum type="arabicParenR"/>
            </a:pPr>
            <a:r>
              <a:rPr lang="ru-RU" dirty="0" smtClean="0">
                <a:latin typeface="Calibri" panose="020F0502020204030204" pitchFamily="34" charset="0"/>
              </a:rPr>
              <a:t>Хоровая студия решила подготовить к своему концерту 24 произведения. В первый месяц была подготовлена 1/6 часть всей программы, а во второй месяц – 3/8 части всей программы. Сколько произведений еще осталось подготовить?</a:t>
            </a:r>
          </a:p>
          <a:p>
            <a:pPr marL="514350" indent="-514350">
              <a:buAutoNum type="arabicParenR"/>
            </a:pPr>
            <a:r>
              <a:rPr lang="ru-RU" dirty="0" smtClean="0">
                <a:latin typeface="Calibri" panose="020F0502020204030204" pitchFamily="34" charset="0"/>
              </a:rPr>
              <a:t>Сколько мест в кинотеатре, если на балконе 300 мест, а число мест в партере составляет 85% от общего числа мест?</a:t>
            </a:r>
          </a:p>
          <a:p>
            <a:pPr marL="514350" indent="-514350">
              <a:buAutoNum type="arabicParenR"/>
            </a:pPr>
            <a:r>
              <a:rPr lang="ru-RU" dirty="0" smtClean="0">
                <a:latin typeface="Calibri" panose="020F0502020204030204" pitchFamily="34" charset="0"/>
              </a:rPr>
              <a:t>Из 1000 изготовленных телевизоров 20 оказались с браком. Какую часть составляют телевизоры в исправном состоянии? Выразите эту часть в процентах.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ОТВЕТЫ: 1) 10, 2)162 км, 3) 2л, 4) 11, 5) 2000, 6) 98%.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7704" y="332656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</a:rPr>
              <a:t>БЛИЦ - ТУРНИР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9" y="119695"/>
            <a:ext cx="931182" cy="1194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639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243</TotalTime>
  <Words>866</Words>
  <Application>Microsoft Office PowerPoint</Application>
  <PresentationFormat>Экран (4:3)</PresentationFormat>
  <Paragraphs>86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Презентация к уроку математики в 6 классе по теме «Задачи на дроби»</vt:lpstr>
      <vt:lpstr>Подберите подходящие схемы, определите тип задач и решите их, выполнив одно действие: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Black.User</dc:creator>
  <cp:lastModifiedBy>asus</cp:lastModifiedBy>
  <cp:revision>31</cp:revision>
  <dcterms:created xsi:type="dcterms:W3CDTF">2012-11-13T17:50:48Z</dcterms:created>
  <dcterms:modified xsi:type="dcterms:W3CDTF">2016-09-08T17:41:43Z</dcterms:modified>
</cp:coreProperties>
</file>