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33" d="100"/>
          <a:sy n="33" d="100"/>
        </p:scale>
        <p:origin x="-7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738-3813-4AD6-BA0A-4C9FE03DA97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E181-9FD1-4BE0-8733-76DD7DFE4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738-3813-4AD6-BA0A-4C9FE03DA97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E181-9FD1-4BE0-8733-76DD7DFE4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738-3813-4AD6-BA0A-4C9FE03DA97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E181-9FD1-4BE0-8733-76DD7DFE4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3E20-2DBD-4CED-85AC-F31252569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79876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738-3813-4AD6-BA0A-4C9FE03DA97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E181-9FD1-4BE0-8733-76DD7DFE4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738-3813-4AD6-BA0A-4C9FE03DA97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87E181-9FD1-4BE0-8733-76DD7DFE4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738-3813-4AD6-BA0A-4C9FE03DA97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E181-9FD1-4BE0-8733-76DD7DFE4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738-3813-4AD6-BA0A-4C9FE03DA97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E181-9FD1-4BE0-8733-76DD7DFE4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738-3813-4AD6-BA0A-4C9FE03DA97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E181-9FD1-4BE0-8733-76DD7DFE4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738-3813-4AD6-BA0A-4C9FE03DA97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E181-9FD1-4BE0-8733-76DD7DFE4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738-3813-4AD6-BA0A-4C9FE03DA97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E181-9FD1-4BE0-8733-76DD7DFE4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738-3813-4AD6-BA0A-4C9FE03DA97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E181-9FD1-4BE0-8733-76DD7DFE4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0B1738-3813-4AD6-BA0A-4C9FE03DA97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87E181-9FD1-4BE0-8733-76DD7DFE4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1%82%D0%B5%D1%80%D0%BD%D0%B0%D1%86%D0%B8%D0%BE%D0%BD%D0%B0%D0%BB%D0%B8%D0%B7%D0%BC_(%D0%BB%D0%B5%D0%BA%D1%81%D0%B8%D0%BA%D0%B0)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ЭТА УДИВИТЕЛЬНАЯ ПРИРОДА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285984" y="6000768"/>
            <a:ext cx="4857784" cy="6429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ГБОУ  Школа  №1130  г.Москвы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3444133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Учителя  начальной школы</a:t>
            </a:r>
          </a:p>
          <a:p>
            <a:r>
              <a:rPr lang="ru-RU" dirty="0" err="1" smtClean="0"/>
              <a:t>Конишева</a:t>
            </a:r>
            <a:r>
              <a:rPr lang="ru-RU" dirty="0" smtClean="0"/>
              <a:t> Ю.Н.</a:t>
            </a:r>
          </a:p>
          <a:p>
            <a:r>
              <a:rPr lang="ru-RU" dirty="0" err="1" smtClean="0"/>
              <a:t>Крестинина</a:t>
            </a:r>
            <a:r>
              <a:rPr lang="ru-RU" dirty="0" smtClean="0"/>
              <a:t> Е.В.</a:t>
            </a:r>
          </a:p>
          <a:p>
            <a:r>
              <a:rPr lang="ru-RU" dirty="0" err="1" smtClean="0"/>
              <a:t>Клочкова</a:t>
            </a:r>
            <a:r>
              <a:rPr lang="ru-RU" dirty="0" smtClean="0"/>
              <a:t> Е.А.</a:t>
            </a:r>
          </a:p>
          <a:p>
            <a:endParaRPr lang="ru-RU" dirty="0" smtClean="0"/>
          </a:p>
          <a:p>
            <a:r>
              <a:rPr lang="ru-RU" dirty="0" smtClean="0"/>
              <a:t>Учитель физики </a:t>
            </a:r>
            <a:r>
              <a:rPr lang="ru-RU" dirty="0" err="1" smtClean="0"/>
              <a:t>Ратбиль</a:t>
            </a:r>
            <a:r>
              <a:rPr lang="ru-RU" dirty="0" smtClean="0"/>
              <a:t> Е.Э.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0253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Демокрит</a:t>
            </a:r>
            <a:r>
              <a:rPr lang="ru-RU" b="1" dirty="0" smtClean="0">
                <a:solidFill>
                  <a:schemeClr val="tx1"/>
                </a:solidFill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</a:rPr>
              <a:t>ок</a:t>
            </a:r>
            <a:r>
              <a:rPr lang="ru-RU" b="1" dirty="0" smtClean="0">
                <a:solidFill>
                  <a:schemeClr val="tx1"/>
                </a:solidFill>
              </a:rPr>
              <a:t>. 470 - </a:t>
            </a:r>
            <a:r>
              <a:rPr lang="ru-RU" b="1" dirty="0" err="1" smtClean="0">
                <a:solidFill>
                  <a:schemeClr val="tx1"/>
                </a:solidFill>
              </a:rPr>
              <a:t>ок</a:t>
            </a:r>
            <a:r>
              <a:rPr lang="ru-RU" b="1" dirty="0" smtClean="0">
                <a:solidFill>
                  <a:schemeClr val="tx1"/>
                </a:solidFill>
              </a:rPr>
              <a:t>. 380 до н. э)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Атомистская</a:t>
            </a:r>
            <a:r>
              <a:rPr lang="ru-RU" b="1" dirty="0" smtClean="0">
                <a:solidFill>
                  <a:schemeClr val="tx1"/>
                </a:solidFill>
              </a:rPr>
              <a:t> гипотеза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19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000" dirty="0" smtClean="0">
                <a:latin typeface="Century Gothic" pitchFamily="34" charset="0"/>
              </a:rPr>
              <a:t>тела состоят из мельчайших неделимых частиц - атомов</a:t>
            </a:r>
          </a:p>
          <a:p>
            <a:r>
              <a:rPr lang="ru-RU" sz="4000" dirty="0" smtClean="0">
                <a:latin typeface="Century Gothic" pitchFamily="34" charset="0"/>
              </a:rPr>
              <a:t>Атом есть мельчайшее «неделимое» тело, не подверженное никаким изменениям. </a:t>
            </a: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2742632" cy="2770761"/>
          </a:xfrm>
          <a:noFill/>
        </p:spPr>
      </p:pic>
    </p:spTree>
    <p:extLst>
      <p:ext uri="{BB962C8B-B14F-4D97-AF65-F5344CB8AC3E}">
        <p14:creationId xmlns:p14="http://schemas.microsoft.com/office/powerpoint/2010/main" val="22305755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Атомистская</a:t>
            </a:r>
            <a:r>
              <a:rPr lang="ru-RU" dirty="0" smtClean="0">
                <a:solidFill>
                  <a:schemeClr val="tx1"/>
                </a:solidFill>
              </a:rPr>
              <a:t> гипотеза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11" descr="56099f67b931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67" y="1600200"/>
            <a:ext cx="281286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Выслушай то, что скажу, и ты сам, несомненно, признаешь, 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что существуют тела, которых мы видеть не можем.</a:t>
            </a:r>
          </a:p>
          <a:p>
            <a:r>
              <a:rPr lang="ru-RU" sz="1600" dirty="0" smtClean="0">
                <a:latin typeface="Century Gothic" pitchFamily="34" charset="0"/>
              </a:rPr>
              <a:t>Платье сыреет всегда, а на солнце вися, оно сохнет; 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Видеть, однако, нельзя, как влага на нём оседает, 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Да и не видно того, как она исчезает от зноя. 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Значит, дробится вода на такие мельчайшие части, 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Что недоступны они совершенно для нашего глаза. 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Так и кольцо изнутри, что долгое время на пальце 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Носится, из году в год становится тоньше и тоньше.</a:t>
            </a:r>
            <a:endParaRPr lang="ru-RU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41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50215"/>
            <a:ext cx="300831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Century Gothic" pitchFamily="34" charset="0"/>
                <a:cs typeface="Arial" charset="0"/>
              </a:rPr>
              <a:t>М.В. Ломоносов </a:t>
            </a:r>
          </a:p>
          <a:p>
            <a:pPr eaLnBrk="1" hangingPunct="1"/>
            <a:r>
              <a:rPr lang="ru-RU" b="1" dirty="0">
                <a:latin typeface="Century Gothic" pitchFamily="34" charset="0"/>
                <a:cs typeface="Arial" charset="0"/>
              </a:rPr>
              <a:t>(1711-1765 гг.)</a:t>
            </a:r>
          </a:p>
          <a:p>
            <a:pPr eaLnBrk="1" hangingPunct="1"/>
            <a:endParaRPr lang="ru-RU" sz="1400" b="1" i="1" dirty="0">
              <a:cs typeface="Arial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latin typeface="Century Gothic" pitchFamily="34" charset="0"/>
                <a:cs typeface="Arial" charset="0"/>
              </a:rPr>
              <a:t>Молекулы состоят из атомов, как из одинаковых, так и различных.</a:t>
            </a:r>
          </a:p>
          <a:p>
            <a:endParaRPr lang="ru-RU" sz="2000" b="1" dirty="0" smtClean="0">
              <a:cs typeface="Arial" charset="0"/>
            </a:endParaRPr>
          </a:p>
        </p:txBody>
      </p:sp>
      <p:pic>
        <p:nvPicPr>
          <p:cNvPr id="8" name="Picture 11" descr="p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1800861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green.uz/blog/wp-content/uploads/2006/12/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1800201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you-mam.ru/uploads/posts/2014-10/1412326957_chto-takoe-glyukoza-dlya-chego-ona-nuzhna-organizm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725613" cy="245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edia.englishrussia.com/molecules_models/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4248472" cy="2296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222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Вещества состоят из частиц, разделённых промежутками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000240"/>
            <a:ext cx="6575980" cy="4143404"/>
          </a:xfrm>
          <a:noFill/>
        </p:spPr>
      </p:pic>
    </p:spTree>
    <p:extLst>
      <p:ext uri="{BB962C8B-B14F-4D97-AF65-F5344CB8AC3E}">
        <p14:creationId xmlns:p14="http://schemas.microsoft.com/office/powerpoint/2010/main" val="26740013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28604"/>
            <a:ext cx="6828427" cy="321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143380"/>
            <a:ext cx="6935495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6425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900igr.net/datas/fizika/Teplovoe-dvizhenie/0003-003-Atomy-i-moleku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39943" cy="647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88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dirty="0" smtClean="0">
                <a:solidFill>
                  <a:schemeClr val="tx1"/>
                </a:solidFill>
                <a:latin typeface="Century Gothic" pitchFamily="34" charset="0"/>
              </a:rPr>
              <a:t>Тепловое движение молекул в газе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sz="2800" b="1" dirty="0" smtClean="0"/>
              <a:t>   </a:t>
            </a:r>
            <a:r>
              <a:rPr lang="ru-RU" sz="2800" dirty="0" smtClean="0">
                <a:latin typeface="Century Gothic" pitchFamily="34" charset="0"/>
              </a:rPr>
              <a:t>Молекулы в газе движутся хаотично</a:t>
            </a:r>
          </a:p>
          <a:p>
            <a:pPr eaLnBrk="1" hangingPunct="1"/>
            <a:r>
              <a:rPr lang="ru-RU" sz="2800" dirty="0" smtClean="0">
                <a:latin typeface="Century Gothic" pitchFamily="34" charset="0"/>
              </a:rPr>
              <a:t> Газы не сохраняют ни формы, ни объема, их объем и форма совпадают с объемом и формой сосуда, который они заполняют</a:t>
            </a:r>
          </a:p>
          <a:p>
            <a:pPr eaLnBrk="1" hangingPunct="1"/>
            <a:endParaRPr lang="ru-RU" sz="2800" dirty="0" smtClean="0"/>
          </a:p>
        </p:txBody>
      </p:sp>
      <p:pic>
        <p:nvPicPr>
          <p:cNvPr id="22532" name="Picture 6" descr="Хаотичное движение молекул в газе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206625"/>
            <a:ext cx="3529012" cy="353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5816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hangingPunct="1"/>
            <a:r>
              <a:rPr lang="ru-RU" sz="3400" b="1" dirty="0" smtClean="0">
                <a:solidFill>
                  <a:schemeClr val="tx1"/>
                </a:solidFill>
                <a:latin typeface="Century Gothic" pitchFamily="34" charset="0"/>
              </a:rPr>
              <a:t>Тепловое движение молекул в жидкости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sz="2800" b="1" dirty="0" smtClean="0"/>
              <a:t> </a:t>
            </a:r>
            <a:r>
              <a:rPr lang="ru-RU" sz="2800" b="1" dirty="0" smtClean="0">
                <a:latin typeface="Century Gothic" pitchFamily="34" charset="0"/>
              </a:rPr>
              <a:t> </a:t>
            </a:r>
            <a:r>
              <a:rPr lang="ru-RU" sz="2800" dirty="0" smtClean="0">
                <a:latin typeface="Century Gothic" pitchFamily="34" charset="0"/>
              </a:rPr>
              <a:t> Молекулы жидкости расположены почти вплотную друг к другу.</a:t>
            </a:r>
          </a:p>
          <a:p>
            <a:pPr eaLnBrk="1" hangingPunct="1"/>
            <a:r>
              <a:rPr lang="ru-RU" sz="2800" dirty="0" smtClean="0">
                <a:latin typeface="Century Gothic" pitchFamily="34" charset="0"/>
              </a:rPr>
              <a:t> Жидкости очень плохо сжимаются, сохраняют свой объем, принимают форму сосуда. </a:t>
            </a:r>
          </a:p>
        </p:txBody>
      </p:sp>
      <p:pic>
        <p:nvPicPr>
          <p:cNvPr id="24580" name="Picture 6" descr="Тепловое движение молекул в жидкости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2664296" cy="2664296"/>
          </a:xfrm>
          <a:noFill/>
        </p:spPr>
      </p:pic>
    </p:spTree>
    <p:extLst>
      <p:ext uri="{BB962C8B-B14F-4D97-AF65-F5344CB8AC3E}">
        <p14:creationId xmlns:p14="http://schemas.microsoft.com/office/powerpoint/2010/main" val="1190180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dirty="0" smtClean="0">
                <a:solidFill>
                  <a:schemeClr val="tx1"/>
                </a:solidFill>
                <a:latin typeface="Century Gothic" pitchFamily="34" charset="0"/>
              </a:rPr>
              <a:t>Тепловое движение молекул в твёрдых телах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Century Gothic" pitchFamily="34" charset="0"/>
              </a:rPr>
              <a:t>Атомы и молекулы твердых тел колеблются около определенных положений равновесия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Century Gothic" pitchFamily="34" charset="0"/>
              </a:rPr>
              <a:t>Твердые тела сохраняют и объем, и форму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Century Gothic" pitchFamily="34" charset="0"/>
              </a:rPr>
              <a:t>Если мысленно соединить центры положений равновесия атомов или ионов твердого тела, то получится кристаллическая решетка 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26628" name="Picture 6" descr="Тепловое движение атомов в твердых телах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2695798" cy="2695798"/>
          </a:xfrm>
          <a:noFill/>
        </p:spPr>
      </p:pic>
    </p:spTree>
    <p:extLst>
      <p:ext uri="{BB962C8B-B14F-4D97-AF65-F5344CB8AC3E}">
        <p14:creationId xmlns:p14="http://schemas.microsoft.com/office/powerpoint/2010/main" val="4341154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928802"/>
            <a:ext cx="162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entury Gothic" pitchFamily="34" charset="0"/>
              </a:rPr>
              <a:t>ТЕЛА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083739" y="2045631"/>
            <a:ext cx="648072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00364" y="192880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entury Gothic" pitchFamily="34" charset="0"/>
              </a:rPr>
              <a:t>ВЕЩЕСТВА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707665" y="2073251"/>
            <a:ext cx="648072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12230" y="1904697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entury Gothic" pitchFamily="34" charset="0"/>
              </a:rPr>
              <a:t>ЧАСТИЦЫ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07194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ЕСТЕСТВЕННЫЕ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3357562"/>
            <a:ext cx="1225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ТВЁРДЫЕ</a:t>
            </a:r>
            <a:endParaRPr lang="ru-RU" sz="1600" dirty="0">
              <a:latin typeface="Century Gothic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107980" y="3106674"/>
            <a:ext cx="1428760" cy="358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785786" y="3143248"/>
            <a:ext cx="207170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43042" y="4714884"/>
            <a:ext cx="2097922" cy="35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ИСКУССТВЕННЫЕ</a:t>
            </a:r>
            <a:endParaRPr lang="ru-RU" sz="1600" dirty="0">
              <a:latin typeface="Century Gothic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3464996" y="2678616"/>
            <a:ext cx="785818" cy="572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4179885" y="3035297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71934" y="357187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ЖИДКИЕ</a:t>
            </a:r>
            <a:endParaRPr lang="ru-RU" sz="1600" dirty="0">
              <a:latin typeface="Century Gothic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6200000" flipH="1">
            <a:off x="5143504" y="2643182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429256" y="335756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ГАЗООБРАЗНЫЕ</a:t>
            </a:r>
            <a:endParaRPr lang="ru-RU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85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14" grpId="0"/>
      <p:bldP spid="15" grpId="0"/>
      <p:bldP spid="29" grpId="0"/>
      <p:bldP spid="37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abic Typesetting" pitchFamily="66" charset="-78"/>
              </a:rPr>
              <a:t>ИССЛЕДОВАТЬ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abic Typesetting" pitchFamily="66" charset="-78"/>
            </a:endParaRPr>
          </a:p>
        </p:txBody>
      </p:sp>
      <p:pic>
        <p:nvPicPr>
          <p:cNvPr id="1026" name="Picture 2" descr="C:\Users\Владелец\Desktop\ДЛЯ ПРЕЗЕНТАЦИИ ОМ\ЗНАК ИНТЕРНЕТ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1813"/>
            <a:ext cx="2262982" cy="2262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елец\Desktop\ДЛЯ ПРЕЗЕНТАЦИИ ОМ\УЧЕН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94" y="4155016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елец\Desktop\ДЛЯ ПРЕЗЕНТАЦИИ ОМ\teacher-1111-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071942"/>
            <a:ext cx="3254338" cy="2249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ладелец\Desktop\ДЛЯ ПРЕЗЕНТАЦИИ ОМ\Stack-Boo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29" y="1421297"/>
            <a:ext cx="3039500" cy="2218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890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ОЦЕНИТЕ СВОЮ РАБОТУ НА УРОКЕ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146" name="Picture 2" descr="C:\Users\Владелец\Desktop\ДЛЯ ПРЕЗЕНТАЦИИ ОМ\sm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ладелец\Desktop\ДЛЯ ПРЕЗЕНТАЦИИ ОМ\t4gn40MKRm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34608"/>
            <a:ext cx="3596630" cy="35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177281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МНЕ БЫЛО ИНТЕРЕСНО И ПОНЯТНО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36510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У МЕНЯ ОСТАЛИСЬ ВОПРОСЫ, Я ХОТЕЛ БЫ ЕЩЕ УЗНАТЬ …</a:t>
            </a:r>
            <a:endParaRPr lang="ru-RU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661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836712"/>
            <a:ext cx="6984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entury Gothic" pitchFamily="34" charset="0"/>
              </a:rPr>
              <a:t>УРОК ОКОНЧЕН.</a:t>
            </a:r>
          </a:p>
          <a:p>
            <a:pPr algn="ctr"/>
            <a:endParaRPr lang="ru-RU" sz="3200" dirty="0" smtClean="0">
              <a:latin typeface="Century Gothic" pitchFamily="34" charset="0"/>
            </a:endParaRPr>
          </a:p>
          <a:p>
            <a:pPr algn="ctr"/>
            <a:r>
              <a:rPr lang="ru-RU" sz="6600" b="1" dirty="0" smtClean="0">
                <a:latin typeface="Century Gothic" pitchFamily="34" charset="0"/>
              </a:rPr>
              <a:t>СПАСИБО </a:t>
            </a:r>
          </a:p>
          <a:p>
            <a:pPr algn="ctr"/>
            <a:r>
              <a:rPr lang="ru-RU" sz="6600" b="1" dirty="0" smtClean="0">
                <a:latin typeface="Century Gothic" pitchFamily="34" charset="0"/>
              </a:rPr>
              <a:t>ЗА ВНИМАНИЕ !</a:t>
            </a:r>
            <a:endParaRPr lang="ru-RU" sz="6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048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ладелец\Desktop\ДЛЯ ПРЕЗЕНТАЦИИ ОМ\1010481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3781864" cy="378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ладелец\Desktop\ДЛЯ ПРЕЗЕНТАЦИИ ОМ\Ot_zemli_do_ne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357430"/>
            <a:ext cx="2494979" cy="36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ладелец\Desktop\ДЛЯ ПРЕЗЕНТАЦИИ ОМ\УЧЕБН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2748"/>
            <a:ext cx="2073275" cy="28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20688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Наши помощники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135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35729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ТЕЛА</a:t>
            </a: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(предметы)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4572008"/>
            <a:ext cx="335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ЕСТЕСТВЕННЫЕ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4572008"/>
            <a:ext cx="335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ИСКУССТВЕННЫЕ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876703">
            <a:off x="2852220" y="2923872"/>
            <a:ext cx="307022" cy="116640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86855">
            <a:off x="5594614" y="2910711"/>
            <a:ext cx="307022" cy="116640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47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107154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НЕБЕСНЫЕ ТЕЛА</a:t>
            </a:r>
            <a:endParaRPr lang="ru-RU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5" name="Picture 3" descr="C:\Users\Владелец\Desktop\ДЛЯ ПРЕЗЕНТАЦИИ ОМ\ночь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45" y="1841495"/>
            <a:ext cx="3883259" cy="2427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16" y="4929198"/>
            <a:ext cx="800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C</a:t>
            </a:r>
            <a:r>
              <a:rPr lang="ru-RU" sz="2400" b="1" dirty="0" smtClean="0">
                <a:latin typeface="Century Gothic" pitchFamily="34" charset="0"/>
              </a:rPr>
              <a:t>ОЛНЦЕ, </a:t>
            </a:r>
            <a:r>
              <a:rPr lang="en-US" sz="2400" b="1" dirty="0" smtClean="0">
                <a:latin typeface="Century Gothic" pitchFamily="34" charset="0"/>
              </a:rPr>
              <a:t>  </a:t>
            </a:r>
            <a:r>
              <a:rPr lang="ru-RU" sz="2400" b="1" dirty="0" smtClean="0">
                <a:latin typeface="Century Gothic" pitchFamily="34" charset="0"/>
              </a:rPr>
              <a:t>ЛУНА, </a:t>
            </a:r>
            <a:r>
              <a:rPr lang="en-US" sz="2400" b="1" dirty="0" smtClean="0">
                <a:latin typeface="Century Gothic" pitchFamily="34" charset="0"/>
              </a:rPr>
              <a:t>  </a:t>
            </a:r>
            <a:r>
              <a:rPr lang="ru-RU" sz="2400" b="1" dirty="0" smtClean="0">
                <a:latin typeface="Century Gothic" pitchFamily="34" charset="0"/>
              </a:rPr>
              <a:t>ЗВЁЗДЫ,</a:t>
            </a:r>
            <a:r>
              <a:rPr lang="en-US" sz="2400" b="1" dirty="0" smtClean="0">
                <a:latin typeface="Century Gothic" pitchFamily="34" charset="0"/>
              </a:rPr>
              <a:t>  </a:t>
            </a:r>
            <a:r>
              <a:rPr lang="ru-RU" sz="2400" b="1" dirty="0" smtClean="0">
                <a:latin typeface="Century Gothic" pitchFamily="34" charset="0"/>
              </a:rPr>
              <a:t> КОМЕТЫ, </a:t>
            </a:r>
            <a:r>
              <a:rPr lang="en-US" sz="2400" b="1" dirty="0" smtClean="0">
                <a:latin typeface="Century Gothic" pitchFamily="34" charset="0"/>
              </a:rPr>
              <a:t>  </a:t>
            </a:r>
            <a:r>
              <a:rPr lang="ru-RU" sz="2400" b="1" dirty="0" smtClean="0">
                <a:latin typeface="Century Gothic" pitchFamily="34" charset="0"/>
              </a:rPr>
              <a:t>ПЛАНЕТЫ</a:t>
            </a:r>
            <a:endParaRPr lang="ru-RU" sz="2400" b="1" dirty="0">
              <a:latin typeface="Century Gothic" pitchFamily="34" charset="0"/>
            </a:endParaRPr>
          </a:p>
        </p:txBody>
      </p:sp>
      <p:pic>
        <p:nvPicPr>
          <p:cNvPr id="1026" name="Picture 2" descr="C:\Users\Mishel\Desktop\zwalls.ru-37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64" y="1902385"/>
            <a:ext cx="4237996" cy="238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54660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ТЕЛА СОСТОЯТ ИЗ …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357554" y="1643050"/>
            <a:ext cx="4714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 </a:t>
            </a:r>
            <a:r>
              <a:rPr lang="ru-RU" sz="6600" b="1" i="1" dirty="0" smtClean="0"/>
              <a:t>ВЕЩЕСТВ</a:t>
            </a:r>
            <a:endParaRPr lang="ru-RU" sz="6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4143380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Выполните задание:</a:t>
            </a:r>
          </a:p>
          <a:p>
            <a:r>
              <a:rPr lang="ru-RU" sz="3200" dirty="0" smtClean="0"/>
              <a:t>    рабочая тетрадь  стр.24 №4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85892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620688"/>
            <a:ext cx="408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САМОПРОВЕРКА: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200024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ТЕЛА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207167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ВЕЩЕСТВА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852936"/>
            <a:ext cx="317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ГВОЗДЬ</a:t>
            </a:r>
          </a:p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ПРОВОЛОКА</a:t>
            </a:r>
          </a:p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ЛОЖКА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85293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ЖЕЛЕЗО</a:t>
            </a:r>
          </a:p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МЕДЬ</a:t>
            </a:r>
          </a:p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АЛЮМИНИЙ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C:\Users\Владелец\Desktop\ДЛЯ ПРЕЗЕНТАЦИИ ОМ\3044203-a1e8f25dfac184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071810"/>
            <a:ext cx="1524000" cy="340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044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9269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>ПРОДЕЛАЕМ ОПЫТЫ: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2630" y="1513541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Учебник 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стр.38</a:t>
            </a:r>
            <a:endParaRPr lang="ru-RU" sz="2800" b="1" dirty="0">
              <a:solidFill>
                <a:schemeClr val="bg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122" name="Picture 2" descr="C:\Users\Владелец\Desktop\ДЛЯ ПРЕЗЕНТАЦИИ ОМ\итар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879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Словарик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071547"/>
            <a:ext cx="77153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Атом</a:t>
            </a:r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 </a:t>
            </a:r>
            <a:r>
              <a:rPr lang="ru-RU" dirty="0">
                <a:latin typeface="Century Gothic" pitchFamily="34" charset="0"/>
              </a:rPr>
              <a:t>(от </a:t>
            </a:r>
            <a:r>
              <a:rPr lang="ru-RU" dirty="0">
                <a:latin typeface="Century Gothic" pitchFamily="34" charset="0"/>
                <a:hlinkClick r:id="rId2" tooltip="Древнегреческий язык"/>
              </a:rPr>
              <a:t>др.-греч.</a:t>
            </a:r>
            <a:r>
              <a:rPr lang="ru-RU" dirty="0">
                <a:latin typeface="Century Gothic" pitchFamily="34" charset="0"/>
              </a:rPr>
              <a:t> </a:t>
            </a:r>
            <a:r>
              <a:rPr lang="ru-RU" dirty="0" err="1">
                <a:latin typeface="Century Gothic" pitchFamily="34" charset="0"/>
              </a:rPr>
              <a:t>ἄτομος </a:t>
            </a:r>
            <a:r>
              <a:rPr lang="ru-RU" dirty="0">
                <a:latin typeface="Century Gothic" pitchFamily="34" charset="0"/>
              </a:rPr>
              <a:t>— </a:t>
            </a:r>
            <a:r>
              <a:rPr lang="ru-RU" dirty="0" smtClean="0">
                <a:latin typeface="Century Gothic" pitchFamily="34" charset="0"/>
              </a:rPr>
              <a:t>неделимый, не разрезаемый.</a:t>
            </a:r>
          </a:p>
          <a:p>
            <a:r>
              <a:rPr lang="ru-RU" dirty="0" smtClean="0">
                <a:latin typeface="Century Gothic" pitchFamily="34" charset="0"/>
              </a:rPr>
              <a:t>                                                       Мельчайшая частица вещества)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71678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Молекула</a:t>
            </a:r>
            <a:r>
              <a:rPr lang="vi-VN" dirty="0"/>
              <a:t> (</a:t>
            </a:r>
            <a:r>
              <a:rPr lang="vi-VN" dirty="0">
                <a:hlinkClick r:id="rId3" tooltip="Интернационализм (лексика)"/>
              </a:rPr>
              <a:t>новолат.</a:t>
            </a:r>
            <a:r>
              <a:rPr lang="vi-VN" dirty="0"/>
              <a:t> </a:t>
            </a:r>
            <a:r>
              <a:rPr lang="en-US" i="1" dirty="0" err="1">
                <a:latin typeface="Century Gothic" pitchFamily="34" charset="0"/>
              </a:rPr>
              <a:t>molecula</a:t>
            </a:r>
            <a:r>
              <a:rPr lang="en-US" dirty="0" smtClean="0">
                <a:latin typeface="Century Gothic" pitchFamily="34" charset="0"/>
              </a:rPr>
              <a:t>,</a:t>
            </a:r>
            <a:r>
              <a:rPr lang="ru-RU" dirty="0" smtClean="0">
                <a:latin typeface="Century Gothic" pitchFamily="34" charset="0"/>
              </a:rPr>
              <a:t> совокупность  нескольких  атомов)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857496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Гипотеза</a:t>
            </a:r>
            <a:r>
              <a:rPr lang="ru-RU" dirty="0">
                <a:latin typeface="Century Gothic" pitchFamily="34" charset="0"/>
              </a:rPr>
              <a:t> (</a:t>
            </a:r>
            <a:r>
              <a:rPr lang="ru-RU" dirty="0">
                <a:latin typeface="Century Gothic" pitchFamily="34" charset="0"/>
                <a:hlinkClick r:id="rId2" tooltip="Древнегреческий язык"/>
              </a:rPr>
              <a:t>др.-греч.</a:t>
            </a:r>
            <a:r>
              <a:rPr lang="ru-RU" dirty="0">
                <a:latin typeface="Century Gothic" pitchFamily="34" charset="0"/>
              </a:rPr>
              <a:t> ὑπ</a:t>
            </a:r>
            <a:r>
              <a:rPr lang="ru-RU" dirty="0" err="1">
                <a:latin typeface="Century Gothic" pitchFamily="34" charset="0"/>
              </a:rPr>
              <a:t>όθεσις</a:t>
            </a:r>
            <a:r>
              <a:rPr lang="ru-RU" dirty="0">
                <a:latin typeface="Century Gothic" pitchFamily="34" charset="0"/>
              </a:rPr>
              <a:t> — предположение</a:t>
            </a:r>
            <a:r>
              <a:rPr lang="ru-RU" dirty="0" smtClean="0">
                <a:latin typeface="Century Gothic" pitchFamily="34" charset="0"/>
              </a:rPr>
              <a:t>)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026" name="Picture 2" descr="Смайлики карти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429132"/>
            <a:ext cx="2428892" cy="2160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майлики картин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1942"/>
            <a:ext cx="4143404" cy="2390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3571876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Философы </a:t>
            </a:r>
            <a:r>
              <a:rPr lang="ru-RU" dirty="0" smtClean="0">
                <a:latin typeface="Century Gothic" pitchFamily="34" charset="0"/>
              </a:rPr>
              <a:t> –  любители  мудрости.</a:t>
            </a:r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003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234</TotalTime>
  <Words>252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ЭТА УДИВИТЕЛЬНАЯ ПРИРОДА</vt:lpstr>
      <vt:lpstr>   ИССЛЕДОВАТЬ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Словарик</vt:lpstr>
      <vt:lpstr>Демокрит (ок. 470 - ок. 380 до н. э) Атомистская гипотеза</vt:lpstr>
      <vt:lpstr>Атомистская гипотеза</vt:lpstr>
      <vt:lpstr>М.В. Ломоносов  (1711-1765 гг.) </vt:lpstr>
      <vt:lpstr>Вещества состоят из частиц, разделённых промежутками</vt:lpstr>
      <vt:lpstr>Презентация PowerPoint</vt:lpstr>
      <vt:lpstr>Презентация PowerPoint</vt:lpstr>
      <vt:lpstr>Тепловое движение молекул в газе</vt:lpstr>
      <vt:lpstr>Тепловое движение молекул в жидкости</vt:lpstr>
      <vt:lpstr>Тепловое движение молекул в твёрдых телах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 УДИВИТЕЛЬНАЯ ПРИРОДА</dc:title>
  <dc:creator>Владелец</dc:creator>
  <cp:lastModifiedBy>Нина</cp:lastModifiedBy>
  <cp:revision>30</cp:revision>
  <dcterms:created xsi:type="dcterms:W3CDTF">2016-03-13T12:38:11Z</dcterms:created>
  <dcterms:modified xsi:type="dcterms:W3CDTF">2016-03-24T05:48:02Z</dcterms:modified>
</cp:coreProperties>
</file>