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257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35" r:id="rId19"/>
    <p:sldId id="333" r:id="rId20"/>
    <p:sldId id="322" r:id="rId21"/>
    <p:sldId id="325" r:id="rId22"/>
    <p:sldId id="323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334" r:id="rId31"/>
    <p:sldId id="33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  <a:srgbClr val="0066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66" d="100"/>
          <a:sy n="66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88832" cy="5616624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Экологическое воспитание   </a:t>
            </a:r>
            <a:b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дошкольников в рамках ФГОС.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b="1" smtClean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</a:t>
            </a:r>
            <a:r>
              <a:rPr lang="ru-RU" sz="1400" b="1" i="1" smtClean="0">
                <a:solidFill>
                  <a:srgbClr val="0000CC"/>
                </a:solidFill>
              </a:rPr>
              <a:t>Выполнили</a:t>
            </a:r>
            <a:r>
              <a:rPr lang="ru-RU" sz="1400" b="1" i="1" dirty="0" smtClean="0">
                <a:solidFill>
                  <a:srgbClr val="0000CC"/>
                </a:solidFill>
              </a:rPr>
              <a:t>: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 Горбань О.П.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 Гордеева А.А.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Иванова Е.М.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      </a:t>
            </a:r>
            <a:r>
              <a:rPr lang="ru-RU" sz="1400" b="1" i="1" dirty="0" err="1" smtClean="0">
                <a:solidFill>
                  <a:srgbClr val="0000CC"/>
                </a:solidFill>
              </a:rPr>
              <a:t>Степанюк</a:t>
            </a:r>
            <a:r>
              <a:rPr lang="ru-RU" sz="1400" b="1" i="1" dirty="0" smtClean="0">
                <a:solidFill>
                  <a:srgbClr val="0000CC"/>
                </a:solidFill>
              </a:rPr>
              <a:t>  Г.Ю.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 Чернова Л.Н.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1400" b="1" i="1" dirty="0" smtClean="0">
                <a:solidFill>
                  <a:srgbClr val="0000CC"/>
                </a:solidFill>
              </a:rPr>
              <a:t>                                                                                                     Чибисова И.Е.</a:t>
            </a: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400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571876"/>
            <a:ext cx="2912142" cy="22132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</a:rPr>
              <a:t>• </a:t>
            </a:r>
            <a:r>
              <a:rPr lang="ru-RU" sz="2400" b="1" dirty="0" smtClean="0">
                <a:solidFill>
                  <a:srgbClr val="006600"/>
                </a:solidFill>
              </a:rPr>
              <a:t>Содержание должно отличаться </a:t>
            </a:r>
            <a:r>
              <a:rPr lang="ru-RU" sz="2400" dirty="0" smtClean="0">
                <a:solidFill>
                  <a:srgbClr val="003399"/>
                </a:solidFill>
              </a:rPr>
              <a:t>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Содержание</a:t>
            </a:r>
            <a:r>
              <a:rPr lang="ru-RU" sz="2400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должно способствовать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формированию у детей целостного восприятия окружающего мира, с одной стороны, и взаимосвязей частей этого целого - с другой.</a:t>
            </a:r>
            <a:endParaRPr lang="ru-RU" sz="24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• Экологическое образование </a:t>
            </a:r>
            <a:r>
              <a:rPr lang="ru-RU" sz="2400" dirty="0" smtClean="0">
                <a:solidFill>
                  <a:srgbClr val="003399"/>
                </a:solidFill>
              </a:rPr>
              <a:t>- часть общего образования, оно имеет </a:t>
            </a:r>
            <a:r>
              <a:rPr lang="ru-RU" sz="2400" dirty="0" err="1" smtClean="0">
                <a:solidFill>
                  <a:srgbClr val="003399"/>
                </a:solidFill>
              </a:rPr>
              <a:t>межпредметный</a:t>
            </a:r>
            <a:r>
              <a:rPr lang="ru-RU" sz="2400" dirty="0" smtClean="0">
                <a:solidFill>
                  <a:srgbClr val="003399"/>
                </a:solidFill>
              </a:rPr>
              <a:t> характер, способствует развитию мышления, речи, эрудиции, эмоциональной сферы, нравственному воспитанию - то есть становлению личности в целом;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sz="2400" b="1" dirty="0" smtClean="0">
                <a:solidFill>
                  <a:srgbClr val="C00000"/>
                </a:solidFill>
              </a:rPr>
              <a:t>Нормы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• </a:t>
            </a:r>
            <a:r>
              <a:rPr lang="ru-RU" sz="2800" b="1" dirty="0" smtClean="0">
                <a:solidFill>
                  <a:srgbClr val="C00000"/>
                </a:solidFill>
              </a:rPr>
              <a:t>Ребенок должен осознать </a:t>
            </a:r>
            <a:r>
              <a:rPr lang="ru-RU" sz="2800" dirty="0" smtClean="0">
                <a:solidFill>
                  <a:srgbClr val="003399"/>
                </a:solidFill>
              </a:rPr>
              <a:t>себя как часть природы, экологическое воспитание способствует формированию у детей не только определенного отношения к природе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(в частности, отказ от чисто потребительского подхода),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но и навыков рационального </a:t>
            </a:r>
            <a:r>
              <a:rPr lang="ru-RU" sz="2800" dirty="0" err="1" smtClean="0">
                <a:solidFill>
                  <a:srgbClr val="003399"/>
                </a:solidFill>
              </a:rPr>
              <a:t>природоиспользования</a:t>
            </a:r>
            <a:r>
              <a:rPr lang="ru-RU" sz="2800" dirty="0" smtClean="0">
                <a:solidFill>
                  <a:srgbClr val="003399"/>
                </a:solidFill>
              </a:rPr>
              <a:t>.</a:t>
            </a:r>
            <a:endParaRPr lang="ru-RU" sz="2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3789040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Нормативный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Знание правил поведения вовремя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отдыха на природе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Выбор экологически безопасных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участков для прогулок с детьми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Экологическая безопасность жилища,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экологически чистая продукция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Знание психологических особенностей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ребенка, соответствующих его возрасту,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потребностей, в том числе в общении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природой</a:t>
            </a:r>
            <a:endParaRPr lang="ru-RU" sz="1650" dirty="0">
              <a:solidFill>
                <a:srgbClr val="0033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764704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6600"/>
                </a:solidFill>
              </a:rPr>
              <a:t>Деятельностный</a:t>
            </a:r>
            <a:endParaRPr lang="ru-RU" b="1" dirty="0" smtClean="0">
              <a:solidFill>
                <a:srgbClr val="0066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Участие в природоохранных акциях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совместно с детьми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Участие в экологических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праздниках, экскурсиях, походах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Выращивание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Чтение совместно с детьми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литературы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789040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Ценностный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Природа как универсальная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ценность для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Значение природы в жизни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человека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Здоровье ребенка и природа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Человек – часть природы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Формирование разумных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потребностей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764704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Познавательный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Окружающая среда и здоровье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ребенка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Состояние окружающей среды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собственном микрорайоне, городе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Пути решения этих проблем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Развитие ребенка через знакомство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 окружающим миром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Методики ознакомления ребенка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окружающим миром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8928992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Модель  «Экологическое просвещение родителей»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C00000"/>
                </a:solidFill>
              </a:rPr>
              <a:t>Воспитатель детского сада </a:t>
            </a:r>
            <a:r>
              <a:rPr lang="ru-RU" sz="2200" b="1" dirty="0" smtClean="0">
                <a:solidFill>
                  <a:srgbClr val="003399"/>
                </a:solidFill>
              </a:rPr>
              <a:t>- </a:t>
            </a:r>
            <a:r>
              <a:rPr lang="ru-RU" sz="2200" dirty="0" smtClean="0">
                <a:solidFill>
                  <a:srgbClr val="003399"/>
                </a:solidFill>
              </a:rPr>
              <a:t>главная фигура педагогического процесса, в том числе и экологического воспитания. Являясь носителем экологической культуры, владея методикой экологического воспитания, он организует деятельность детей так, чтобы она была содержательной, эмоционально насыщенной, способствовала формированию практических навыков и необходимых представлений о природе и постепенно «переходила» в самостоятельное поведение детей. Ведущей в этом процессе должна стать совместная деятельность взрослого и ребенка. Идея эта не нова, она так или иначе представлена в трудах многих педагогов, отечественных и зарубежных. Она отчетливо просматривается в педагогических воззрениях </a:t>
            </a:r>
          </a:p>
          <a:p>
            <a:pPr marL="177800"/>
            <a:r>
              <a:rPr lang="ru-RU" sz="2200" dirty="0" smtClean="0">
                <a:solidFill>
                  <a:srgbClr val="003399"/>
                </a:solidFill>
              </a:rPr>
              <a:t>К. Д. Ушинского, Л. Н. Толстого, П. Ф. </a:t>
            </a:r>
            <a:r>
              <a:rPr lang="ru-RU" sz="2200" dirty="0" err="1" smtClean="0">
                <a:solidFill>
                  <a:srgbClr val="003399"/>
                </a:solidFill>
              </a:rPr>
              <a:t>Каптерева</a:t>
            </a:r>
            <a:r>
              <a:rPr lang="ru-RU" sz="2200" dirty="0" smtClean="0">
                <a:solidFill>
                  <a:srgbClr val="003399"/>
                </a:solidFill>
              </a:rPr>
              <a:t>, советских педагогов В. А. Сухомлинского, А. С. Макаренко, </a:t>
            </a:r>
          </a:p>
          <a:p>
            <a:pPr marL="177800"/>
            <a:r>
              <a:rPr lang="ru-RU" sz="2200" dirty="0" smtClean="0">
                <a:solidFill>
                  <a:srgbClr val="003399"/>
                </a:solidFill>
              </a:rPr>
              <a:t>Ш. А. </a:t>
            </a:r>
            <a:r>
              <a:rPr lang="ru-RU" sz="2200" dirty="0" err="1" smtClean="0">
                <a:solidFill>
                  <a:srgbClr val="003399"/>
                </a:solidFill>
              </a:rPr>
              <a:t>Амонашвили</a:t>
            </a:r>
            <a:r>
              <a:rPr lang="ru-RU" sz="2200" dirty="0" smtClean="0">
                <a:solidFill>
                  <a:srgbClr val="003399"/>
                </a:solidFill>
              </a:rPr>
              <a:t> и др.</a:t>
            </a:r>
            <a:endParaRPr lang="ru-RU" sz="2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Сотрудничество, благодаря которому развиваются взаимопонимание, сочувствие и согласие, так необходимые при формировании экологической культуры, эффективней всего может проявляться в повторяющейся совместной деятельности воспитателя и воспитанников, объединенных достижением общей цели.</a:t>
            </a:r>
            <a:r>
              <a:rPr lang="ru-RU" sz="2000" dirty="0" smtClean="0">
                <a:solidFill>
                  <a:srgbClr val="003399"/>
                </a:solidFill>
              </a:rPr>
              <a:t> 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Характерными особенностями совместной деятельности являются: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i="1" dirty="0" smtClean="0">
                <a:solidFill>
                  <a:srgbClr val="003399"/>
                </a:solidFill>
              </a:rPr>
              <a:t>контакт между ее участниками, обеспечивающий обмен действиями и информацией;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понимание всеми участниками смысла деятельности, ее конечного результата;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наличие руководителя, который организует   совместную   деятельность,   распределяет  </a:t>
            </a:r>
            <a:br>
              <a:rPr lang="ru-RU" sz="2100" i="1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обязанности  в соответствии с возможностями ее участников;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возникновение и проявление в процессе деятельности    межличностных    отношений,   </a:t>
            </a:r>
          </a:p>
          <a:p>
            <a:pPr algn="ctr"/>
            <a:r>
              <a:rPr lang="ru-RU" sz="2100" i="1" dirty="0" smtClean="0">
                <a:solidFill>
                  <a:srgbClr val="003399"/>
                </a:solidFill>
              </a:rPr>
              <a:t>характер  и  окраска  которых,  влияют</a:t>
            </a:r>
            <a:r>
              <a:rPr lang="ru-RU" sz="2100" dirty="0" smtClean="0">
                <a:solidFill>
                  <a:srgbClr val="003399"/>
                </a:solidFill>
              </a:rPr>
              <a:t> </a:t>
            </a:r>
            <a:r>
              <a:rPr lang="ru-RU" sz="2100" i="1" dirty="0" smtClean="0">
                <a:solidFill>
                  <a:srgbClr val="003399"/>
                </a:solidFill>
              </a:rPr>
              <a:t>на   достижение   </a:t>
            </a:r>
          </a:p>
          <a:p>
            <a:pPr algn="ctr"/>
            <a:r>
              <a:rPr lang="ru-RU" sz="2100" i="1" dirty="0" smtClean="0">
                <a:solidFill>
                  <a:srgbClr val="003399"/>
                </a:solidFill>
              </a:rPr>
              <a:t>конечного   результата.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Какие же виды совместной деятельности могут оказать решающее воздействие на становление начал экологической культуры в дошкольном детстве? </a:t>
            </a:r>
            <a:endParaRPr lang="ru-RU" sz="2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16632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Сюжетно ролевые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и </a:t>
            </a:r>
            <a:r>
              <a:rPr lang="ru-RU" dirty="0" err="1" smtClean="0">
                <a:solidFill>
                  <a:srgbClr val="003399"/>
                </a:solidFill>
              </a:rPr>
              <a:t>д</a:t>
            </a:r>
            <a:r>
              <a:rPr lang="ru-RU" dirty="0" smtClean="0">
                <a:solidFill>
                  <a:srgbClr val="003399"/>
                </a:solidFill>
              </a:rPr>
              <a:t>/игры.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339752" y="2060848"/>
            <a:ext cx="4464496" cy="2428885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Макет совместная деятельность  воспитателя  и </a:t>
            </a:r>
            <a:r>
              <a:rPr lang="ru-RU" dirty="0" smtClean="0">
                <a:solidFill>
                  <a:srgbClr val="003399"/>
                </a:solidFill>
              </a:rPr>
              <a:t>воспитанников.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16632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Просмотр  фильмов  о  природе.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16632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Целевые прогулки в природу.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116632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Наблюдение в  природе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484784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024063" algn="l"/>
              </a:tabLst>
              <a:defRPr/>
            </a:pPr>
            <a:r>
              <a:rPr lang="ru-RU" sz="1700" dirty="0" smtClean="0">
                <a:solidFill>
                  <a:srgbClr val="003399"/>
                </a:solidFill>
              </a:rPr>
              <a:t>Рассматривание  дидактических картинок, иллюстраций  о природе.</a:t>
            </a:r>
            <a:endParaRPr lang="ru-RU" sz="1700" dirty="0">
              <a:solidFill>
                <a:srgbClr val="003399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1484784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</a:rPr>
              <a:t>Опытная, экспериментальная, поисковая деятельность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780928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Экологические  досуги,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праздники.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2780928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Чтение детской художественной литература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5373216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Беседы  с  детьми  на экологические  темы.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9752" y="5373216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Изобразительная  деятельность  по экологической  тематике.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5373216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Сбор коллекций семян, камней, оформление гербария.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4248" y="5373216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</a:rPr>
              <a:t>Работа с календарями природы, дневниками наблюдений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4077072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Создание книг – самоделок.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04248" y="4077072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Труд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мине – центре  природы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algn="ctr"/>
            <a:r>
              <a:rPr lang="ru-RU" sz="2100" b="1" dirty="0" smtClean="0">
                <a:solidFill>
                  <a:srgbClr val="C00000"/>
                </a:solidFill>
              </a:rPr>
              <a:t>Задачи непосредственно экологического воспитания сформулированы во ФГОС ДО </a:t>
            </a:r>
          </a:p>
          <a:p>
            <a:pPr marL="177800" algn="ctr"/>
            <a:r>
              <a:rPr lang="ru-RU" sz="2100" b="1" dirty="0" smtClean="0">
                <a:solidFill>
                  <a:srgbClr val="C00000"/>
                </a:solidFill>
              </a:rPr>
              <a:t>в трёх образовательных областях:</a:t>
            </a:r>
          </a:p>
          <a:p>
            <a:pPr marL="177800"/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>
                <a:solidFill>
                  <a:srgbClr val="003399"/>
                </a:solidFill>
              </a:rPr>
              <a:t>- в социально-коммуникативном развитии: формирование основ </a:t>
            </a:r>
            <a:r>
              <a:rPr lang="ru-RU" sz="2100" i="1" dirty="0" smtClean="0">
                <a:solidFill>
                  <a:srgbClr val="003399"/>
                </a:solidFill>
              </a:rPr>
              <a:t>безопасного поведения в природе;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dirty="0" smtClean="0">
                <a:solidFill>
                  <a:srgbClr val="003399"/>
                </a:solidFill>
              </a:rPr>
              <a:t>- в познавательном развитии: формирование первичных представлений об объектах окружающего мира, свойствах и отношениях объектов окружающего мира, малой родине и Отчизне, </a:t>
            </a:r>
            <a:r>
              <a:rPr lang="ru-RU" sz="2100" i="1" dirty="0" smtClean="0">
                <a:solidFill>
                  <a:srgbClr val="003399"/>
                </a:solidFill>
              </a:rPr>
              <a:t>планете Земля как общем доме людей, об особенностях её природы;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dirty="0" smtClean="0">
                <a:solidFill>
                  <a:srgbClr val="003399"/>
                </a:solidFill>
              </a:rPr>
              <a:t>- в художественно-эстетическом развитии: развитие предпосылок ценностно-смыслового </a:t>
            </a:r>
            <a:r>
              <a:rPr lang="ru-RU" sz="2100" i="1" dirty="0" smtClean="0">
                <a:solidFill>
                  <a:srgbClr val="003399"/>
                </a:solidFill>
              </a:rPr>
              <a:t>восприятия и понимания мира природы; </a:t>
            </a:r>
            <a:r>
              <a:rPr lang="ru-RU" sz="2100" dirty="0" smtClean="0">
                <a:solidFill>
                  <a:srgbClr val="003399"/>
                </a:solidFill>
              </a:rPr>
              <a:t>становление эстетического отношения к окружающему миру. </a:t>
            </a:r>
            <a:endParaRPr lang="ru-RU" sz="21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Наблюдение в природе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429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7056784" cy="52925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  <a:t>«</a:t>
            </a:r>
            <a:r>
              <a:rPr lang="ru-RU" sz="31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  <a:t>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</a:t>
            </a:r>
            <a:br>
              <a:rPr lang="ru-RU" sz="31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</a:br>
            <a:r>
              <a:rPr lang="ru-RU" sz="1100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1100" dirty="0" smtClean="0">
                <a:solidFill>
                  <a:srgbClr val="339933"/>
                </a:solidFill>
                <a:latin typeface="+mn-lt"/>
              </a:rPr>
            </a:br>
            <a:r>
              <a:rPr lang="ru-RU" sz="3100" dirty="0" smtClean="0">
                <a:solidFill>
                  <a:srgbClr val="006600"/>
                </a:solidFill>
                <a:latin typeface="+mn-lt"/>
              </a:rPr>
              <a:t>В. А. Сухомлинский</a:t>
            </a:r>
            <a:endParaRPr lang="ru-RU" sz="31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rgbClr val="C00000"/>
                </a:solidFill>
              </a:rPr>
              <a:t>Изобразительная деятельность по экологической тематике</a:t>
            </a:r>
            <a:endParaRPr lang="ru-RU" sz="21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1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6545" y="1259760"/>
            <a:ext cx="2808313" cy="210623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Рисунок 11" descr="IMG_1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08720"/>
            <a:ext cx="3744416" cy="280831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1" name="Рисунок 10" descr="IMG_163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861048"/>
            <a:ext cx="4176464" cy="28083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 descr="IMG_1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76546" y="4212089"/>
            <a:ext cx="2808312" cy="21062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</a:rPr>
              <a:t>Акция «Покормите птиц зимой»</a:t>
            </a:r>
            <a:endParaRPr lang="ru-RU" sz="2400" b="1" i="1" dirty="0">
              <a:solidFill>
                <a:srgbClr val="003399"/>
              </a:solidFill>
            </a:endParaRPr>
          </a:p>
        </p:txBody>
      </p:sp>
      <p:pic>
        <p:nvPicPr>
          <p:cNvPr id="3" name="Рисунок 2" descr="PB170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447937" cy="555018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803356" cy="210251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1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4752528" cy="35643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260648"/>
            <a:ext cx="8856984" cy="50405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Наш огород руками воспитанников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IMG_15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1" y="908720"/>
            <a:ext cx="2808311" cy="210623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1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2656"/>
            <a:ext cx="3024336" cy="22682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1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1129">
            <a:off x="5876598" y="3643180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3399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IMG_1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6"/>
            <a:ext cx="5040560" cy="3780420"/>
          </a:xfrm>
          <a:prstGeom prst="rect">
            <a:avLst/>
          </a:prstGeom>
          <a:ln w="19050">
            <a:solidFill>
              <a:srgbClr val="339933"/>
            </a:solidFill>
          </a:ln>
        </p:spPr>
      </p:pic>
      <p:pic>
        <p:nvPicPr>
          <p:cNvPr id="13" name="Рисунок 12" descr="IMG_1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931">
            <a:off x="5792473" y="755703"/>
            <a:ext cx="2808312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Целевые прогулки в природу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P8090389.JPG"/>
          <p:cNvPicPr>
            <a:picLocks noChangeAspect="1"/>
          </p:cNvPicPr>
          <p:nvPr/>
        </p:nvPicPr>
        <p:blipFill>
          <a:blip r:embed="rId3" cstate="print"/>
          <a:srcRect t="6831" b="2452"/>
          <a:stretch>
            <a:fillRect/>
          </a:stretch>
        </p:blipFill>
        <p:spPr>
          <a:xfrm>
            <a:off x="611560" y="908720"/>
            <a:ext cx="3915883" cy="26642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Рисунок 3" descr="P8090426.JPG"/>
          <p:cNvPicPr>
            <a:picLocks noChangeAspect="1"/>
          </p:cNvPicPr>
          <p:nvPr/>
        </p:nvPicPr>
        <p:blipFill>
          <a:blip r:embed="rId4" cstate="print"/>
          <a:srcRect t="6831" b="2452"/>
          <a:stretch>
            <a:fillRect/>
          </a:stretch>
        </p:blipFill>
        <p:spPr>
          <a:xfrm>
            <a:off x="4644008" y="908720"/>
            <a:ext cx="3915883" cy="26642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 descr="P8090430.JPG"/>
          <p:cNvPicPr>
            <a:picLocks noChangeAspect="1"/>
          </p:cNvPicPr>
          <p:nvPr/>
        </p:nvPicPr>
        <p:blipFill>
          <a:blip r:embed="rId5" cstate="print"/>
          <a:srcRect t="3653" b="19635"/>
          <a:stretch>
            <a:fillRect/>
          </a:stretch>
        </p:blipFill>
        <p:spPr>
          <a:xfrm>
            <a:off x="1979712" y="3717032"/>
            <a:ext cx="5256584" cy="30243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Экологические досуги, праздники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5270116.JPG"/>
          <p:cNvPicPr>
            <a:picLocks noChangeAspect="1"/>
          </p:cNvPicPr>
          <p:nvPr/>
        </p:nvPicPr>
        <p:blipFill>
          <a:blip r:embed="rId3" cstate="print"/>
          <a:srcRect t="19396" b="15118"/>
          <a:stretch>
            <a:fillRect/>
          </a:stretch>
        </p:blipFill>
        <p:spPr>
          <a:xfrm>
            <a:off x="1259632" y="3429000"/>
            <a:ext cx="6744208" cy="33123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Рисунок 10" descr="P5270109.JPG"/>
          <p:cNvPicPr>
            <a:picLocks noChangeAspect="1"/>
          </p:cNvPicPr>
          <p:nvPr/>
        </p:nvPicPr>
        <p:blipFill>
          <a:blip r:embed="rId4" cstate="print"/>
          <a:srcRect l="10937"/>
          <a:stretch>
            <a:fillRect/>
          </a:stretch>
        </p:blipFill>
        <p:spPr>
          <a:xfrm>
            <a:off x="6300192" y="980728"/>
            <a:ext cx="2736304" cy="2304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Рисунок 12" descr="DSC_0022.JPG"/>
          <p:cNvPicPr>
            <a:picLocks noChangeAspect="1"/>
          </p:cNvPicPr>
          <p:nvPr/>
        </p:nvPicPr>
        <p:blipFill>
          <a:blip r:embed="rId5" cstate="print"/>
          <a:srcRect t="5873" r="16366"/>
          <a:stretch>
            <a:fillRect/>
          </a:stretch>
        </p:blipFill>
        <p:spPr>
          <a:xfrm>
            <a:off x="3131840" y="980728"/>
            <a:ext cx="3090806" cy="23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 descr="P5270098.JPG"/>
          <p:cNvPicPr>
            <a:picLocks noChangeAspect="1"/>
          </p:cNvPicPr>
          <p:nvPr/>
        </p:nvPicPr>
        <p:blipFill>
          <a:blip r:embed="rId6" cstate="print"/>
          <a:srcRect r="3906"/>
          <a:stretch>
            <a:fillRect/>
          </a:stretch>
        </p:blipFill>
        <p:spPr>
          <a:xfrm>
            <a:off x="107504" y="980728"/>
            <a:ext cx="2952328" cy="2304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Чтение детской художественной литературы (энциклопедия)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дети5.JPG"/>
          <p:cNvPicPr>
            <a:picLocks noChangeAspect="1"/>
          </p:cNvPicPr>
          <p:nvPr/>
        </p:nvPicPr>
        <p:blipFill>
          <a:blip r:embed="rId3" cstate="print"/>
          <a:srcRect l="5479"/>
          <a:stretch>
            <a:fillRect/>
          </a:stretch>
        </p:blipFill>
        <p:spPr>
          <a:xfrm>
            <a:off x="107504" y="1268760"/>
            <a:ext cx="5581128" cy="39364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Рисунок 3" descr="дети6.JPG"/>
          <p:cNvPicPr>
            <a:picLocks noChangeAspect="1"/>
          </p:cNvPicPr>
          <p:nvPr/>
        </p:nvPicPr>
        <p:blipFill>
          <a:blip r:embed="rId4" cstate="print"/>
          <a:srcRect l="10990" r="7371"/>
          <a:stretch>
            <a:fillRect/>
          </a:stretch>
        </p:blipFill>
        <p:spPr>
          <a:xfrm>
            <a:off x="5292080" y="3429000"/>
            <a:ext cx="3744416" cy="30576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РЕЗУЛЬТАТЫ ЭКОЛОГИЧЕСКОГО ОБРАЗОВАНИЯ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    Педагоги: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ответственно подходят к организации природной среды в группах,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внедряют в практику новые технологии, знают методику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экологического воспитания, ведут экспериментальную работу с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детьми, разрабатывают интегрированные занятия, занимаются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экологическим просвещением родителей.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Дошкольники: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радуются встрече с природой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по собственной инициативе наблюдают за живыми объектами •видят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разнообразие природного мира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признают ценность жизни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имеют представления о правилах поведения в природе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сформировано начало экологической культуры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Родители: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участвуют в совместных акциях и приобщении детей к миру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природы.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algn="ctr"/>
            <a:r>
              <a:rPr lang="ru-RU" sz="3000" b="1" dirty="0" smtClean="0">
                <a:solidFill>
                  <a:srgbClr val="C00000"/>
                </a:solidFill>
              </a:rPr>
              <a:t>Результаты :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Наши воспитанники усвоили признаки сезонных изменений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в природе; многие знают о сезонных работах в саду, на  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огороде, о растениях, грибах, ягодах;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могут классифицировать животных по среде обитания (вода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–  гуси, лебеди, рыбы, лягушки);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могут классифицировать обитателей природы по признакам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– дикие животные, домашние животные; перелетные и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зимующие птицы; насекомые; рыбы;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знают, что для нормального роста и развития растений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нужны три компонента: тепло, свет, вода; убедились в этом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на опытах;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умеют различать деревья;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дети знакомы с правилами поведения в природе;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обладают элементарными навыками ухода за растениями.</a:t>
            </a:r>
            <a:endParaRPr lang="ru-RU" sz="21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Вывод: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Всё хорошее в детях из детства!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Как истоки добра пробудить?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Прикоснуться к природе всем сердцем: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Удивиться, узнать, полюбить!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Мы хотим, чтоб земля расцветала.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Росли как цветы, малыши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Чтоб для них экология стала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Не наукой, а частью души!</a:t>
            </a:r>
            <a:endParaRPr lang="ru-RU" sz="1900" dirty="0">
              <a:solidFill>
                <a:srgbClr val="003399"/>
              </a:solidFill>
            </a:endParaRPr>
          </a:p>
        </p:txBody>
      </p:sp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717032"/>
            <a:ext cx="4824536" cy="27138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4" cstate="print"/>
          <a:srcRect l="12225" r="12139"/>
          <a:stretch>
            <a:fillRect/>
          </a:stretch>
        </p:blipFill>
        <p:spPr>
          <a:xfrm>
            <a:off x="5076056" y="908720"/>
            <a:ext cx="3600400" cy="26776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2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214818"/>
            <a:ext cx="1905926" cy="18793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Актуальность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</a:rPr>
              <a:t>поднимаемой нами темы заключается в том, что экологическое воспитание и  образование дошкольников –чрезвычайно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 человечество из того катастрофического состояния, в котором они прибывают сейчас.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404664"/>
            <a:ext cx="6984776" cy="61926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Результатом экологического воспитания дошкольников является экологическая культура личности. </a:t>
            </a:r>
          </a:p>
          <a:p>
            <a:pPr marL="177800" algn="ctr"/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Замечательный педагог В. А. Сухомлинский писал: </a:t>
            </a:r>
          </a:p>
          <a:p>
            <a:pPr marL="177800" algn="ctr"/>
            <a:r>
              <a:rPr lang="ru-RU" sz="15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«Человек был и всегда остается сыном природы,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и то, что роднит его с природой, должно использоваться для его приобщения к природе,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к богатствам духовной культуры.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Мир, окружающий ребенка, это, прежде всего, мир природы с безграничным богатством явлений, с неисчерпаемой красотой.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Здесь, в природе, вечный источник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детского разума». </a:t>
            </a:r>
          </a:p>
          <a:p>
            <a:pPr marL="177800" algn="ctr"/>
            <a:r>
              <a:rPr lang="ru-RU" sz="1500" dirty="0" smtClean="0">
                <a:solidFill>
                  <a:srgbClr val="003399"/>
                </a:solidFill>
              </a:rPr>
              <a:t> 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400" b="1" dirty="0" smtClean="0">
                <a:solidFill>
                  <a:srgbClr val="003399"/>
                </a:solidFill>
              </a:rPr>
              <a:t>Спасибо за внимание!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260648"/>
            <a:ext cx="6984776" cy="619268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eaLnBrk="0" hangingPunct="0"/>
            <a:r>
              <a:rPr lang="ru-RU" sz="2200" b="1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1.    Кравченко И.В., Долгова Т.Л. «Прогулки в детском саду. Младшая и средняя группы: Методическое пособие».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       Изд.: «ТЦ Сфера»,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2.    Миронов А.В. «Экологическое образование дошкольников в контексте ФГОС ДО: </a:t>
            </a:r>
            <a:r>
              <a:rPr lang="ru-RU" sz="1600" dirty="0" err="1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 и экологический подходы, виды, формы и методы деятельности».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	Изд.: Учитель, Волгоград,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600" b="1" dirty="0" smtClean="0">
              <a:solidFill>
                <a:srgbClr val="003399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3.    Николаева С.Н. «Юный эколог. Система работы в старшей   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группе детского сада (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лет). ФГОС». </a:t>
            </a:r>
          </a:p>
          <a:p>
            <a:pPr lvl="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600" b="1" dirty="0" smtClean="0">
              <a:solidFill>
                <a:srgbClr val="003399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4.    Николаева С.Н. «Юный эколог. Система работы в средней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группе детского сада (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лет). ФГОС».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5.    Николаева С.Н. «Парциальная программа "Юный эколог". Для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работы с детьми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3-7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лет. ФГОС».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6.    Машкова С.В. «Познавательно-исследовательские занятия с детьми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5-7 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лет на экологической тропе. ФГОС ДО».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Учитель, Волгоград,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7.    Федотова А.М. «Познаем окружающий мир играя. Сюжетно-дидактические игры для дошкольников».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«ТЦ Сфера»,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Проблемы сегодняшнего времени: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</a:rPr>
              <a:t>- Сложная экологическая обстановка в  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   мире;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её тяжелые последствия;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экология родного края;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засоренность среды обитания;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чаще загрязняются и становятся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  безжизненными водоёмы;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теряют плодородие почвы;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обедняются флора и фауна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39933"/>
                </a:solidFill>
              </a:rPr>
              <a:t>   В.А.Сухомлинский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считал природу главным  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источником всестороннего развития ребенка.</a:t>
            </a:r>
          </a:p>
          <a:p>
            <a:endParaRPr lang="ru-RU" sz="2400" dirty="0" smtClean="0">
              <a:solidFill>
                <a:srgbClr val="339933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rgbClr val="339933"/>
                </a:solidFill>
              </a:rPr>
              <a:t>К.Д.Ушинский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называл природу великой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воспитательницей: «Побудить в детях живое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чувство природы – значит возбудить одно из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самых благодетельных, воспитывающих душу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влияний». </a:t>
            </a:r>
          </a:p>
          <a:p>
            <a:endParaRPr lang="ru-RU" sz="2400" b="1" dirty="0" smtClean="0">
              <a:solidFill>
                <a:srgbClr val="339933"/>
              </a:solidFill>
            </a:endParaRPr>
          </a:p>
          <a:p>
            <a:r>
              <a:rPr lang="ru-RU" sz="2400" b="1" dirty="0" smtClean="0">
                <a:solidFill>
                  <a:srgbClr val="339933"/>
                </a:solidFill>
              </a:rPr>
              <a:t>   Великий писатель Михаил Пришвин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сказал: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“Все прекрасное на Земле – от Солнца, и все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хорошее от человека”. “Рыбе – вода, птице –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воздух, зверю – лес, степь, горы. А человеку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нужна Родина. Охранять природу – значит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охранять Родину”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</a:rPr>
              <a:t>• </a:t>
            </a:r>
            <a:r>
              <a:rPr lang="ru-RU" sz="3000" b="1" dirty="0" smtClean="0">
                <a:solidFill>
                  <a:srgbClr val="C00000"/>
                </a:solidFill>
              </a:rPr>
              <a:t>Дошкольники </a:t>
            </a:r>
            <a:r>
              <a:rPr lang="ru-RU" sz="2800" dirty="0" smtClean="0">
                <a:solidFill>
                  <a:srgbClr val="003399"/>
                </a:solidFill>
              </a:rPr>
              <a:t>- начальное звено системы непрерывного образования, значит, содержание их образования должно быть увязано с содержанием экологического образования следующих ступеней - школьников. Элементарные экологические знания, полученные детьми в младшем возрасте, помогут им в дальнейшем осваивать предметы экологической направленности.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</a:rPr>
              <a:t>    •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</a:rPr>
              <a:t>Цель экологического образования</a:t>
            </a:r>
          </a:p>
          <a:p>
            <a:endParaRPr lang="ru-RU" sz="1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ru-RU" sz="2900" b="1" dirty="0" smtClean="0">
                <a:solidFill>
                  <a:srgbClr val="003399"/>
                </a:solidFill>
                <a:latin typeface="Times New Roman" pitchFamily="18" charset="0"/>
              </a:rPr>
              <a:t>    </a:t>
            </a:r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-  на сегодняшний день очень важно 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формирование человека нового типа с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новым экологическим мышлением,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способного осознавать последствия своих 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действий по отношению к окружающей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среде и умеющего жить в относительной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гармонии с природой.</a:t>
            </a:r>
            <a:endParaRPr lang="ru-RU" sz="29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</a:rPr>
              <a:t>    • </a:t>
            </a:r>
            <a:r>
              <a:rPr lang="ru-RU" sz="3000" b="1" dirty="0" smtClean="0">
                <a:solidFill>
                  <a:srgbClr val="C00000"/>
                </a:solidFill>
              </a:rPr>
              <a:t>Задачи: </a:t>
            </a:r>
            <a:endParaRPr lang="ru-RU" sz="3000" dirty="0" smtClean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Развитие у воспитанников представлений и  элементарных понятий о взаимосвязях и  взаимоотношениях человека 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Формирование эмоционально – ценностного отношения к  природе;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Осознание своего собственного «Я» как части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Обобщение опыта практической деятельности по отражению полученных знаний и впечатлений от взаимодействия с природой, окружающим миром.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 smtClean="0">
                <a:solidFill>
                  <a:srgbClr val="C00000"/>
                </a:solidFill>
              </a:rPr>
              <a:t>   • </a:t>
            </a:r>
            <a:r>
              <a:rPr lang="ru-RU" sz="2600" b="1" dirty="0" smtClean="0">
                <a:solidFill>
                  <a:srgbClr val="C00000"/>
                </a:solidFill>
              </a:rPr>
              <a:t>Знания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</a:t>
            </a:r>
          </a:p>
          <a:p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   • </a:t>
            </a:r>
            <a:r>
              <a:rPr lang="ru-RU" sz="2600" b="1" dirty="0" smtClean="0">
                <a:solidFill>
                  <a:srgbClr val="C00000"/>
                </a:solidFill>
              </a:rPr>
              <a:t>У детей дошкольного возраста </a:t>
            </a:r>
            <a:r>
              <a:rPr lang="ru-RU" sz="2400" dirty="0" smtClean="0">
                <a:solidFill>
                  <a:srgbClr val="003399"/>
                </a:solidFill>
              </a:rPr>
              <a:t>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1360</Words>
  <Application>Microsoft Office PowerPoint</Application>
  <PresentationFormat>Экран (4:3)</PresentationFormat>
  <Paragraphs>189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Экологическое воспитание      дошкольников в рамках ФГОС.                                                                                               Выполнили:                                                                                                    Горбань О.П.                                                                                                    Гордеева А.А.                                                                                                   Иванова Е.М.                                                                                                         Степанюк  Г.Ю.                                                                                                    Чернова Л.Н.                                                                                                      Чибисова И.Е.  </vt:lpstr>
      <vt:lpstr>«Человек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 В. А. Сухомлинский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• 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 (в частности, отказ от чисто потребительского подхода),  но и навыков рационального природоиспользования.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133</cp:revision>
  <dcterms:created xsi:type="dcterms:W3CDTF">2013-08-23T08:38:35Z</dcterms:created>
  <dcterms:modified xsi:type="dcterms:W3CDTF">2016-11-29T15:09:13Z</dcterms:modified>
</cp:coreProperties>
</file>