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85" r:id="rId23"/>
    <p:sldId id="281" r:id="rId24"/>
    <p:sldId id="282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4743-EFBB-4DD6-A199-294E0742811A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310-EBD9-4299-9AE5-FAE218541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53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4743-EFBB-4DD6-A199-294E0742811A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310-EBD9-4299-9AE5-FAE218541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39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4743-EFBB-4DD6-A199-294E0742811A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310-EBD9-4299-9AE5-FAE21854124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320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4743-EFBB-4DD6-A199-294E0742811A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310-EBD9-4299-9AE5-FAE218541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296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4743-EFBB-4DD6-A199-294E0742811A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310-EBD9-4299-9AE5-FAE21854124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8494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4743-EFBB-4DD6-A199-294E0742811A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310-EBD9-4299-9AE5-FAE218541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083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4743-EFBB-4DD6-A199-294E0742811A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310-EBD9-4299-9AE5-FAE218541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682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4743-EFBB-4DD6-A199-294E0742811A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310-EBD9-4299-9AE5-FAE218541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03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4743-EFBB-4DD6-A199-294E0742811A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310-EBD9-4299-9AE5-FAE218541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57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4743-EFBB-4DD6-A199-294E0742811A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310-EBD9-4299-9AE5-FAE218541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280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4743-EFBB-4DD6-A199-294E0742811A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310-EBD9-4299-9AE5-FAE218541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560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4743-EFBB-4DD6-A199-294E0742811A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310-EBD9-4299-9AE5-FAE218541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042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4743-EFBB-4DD6-A199-294E0742811A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310-EBD9-4299-9AE5-FAE218541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98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4743-EFBB-4DD6-A199-294E0742811A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310-EBD9-4299-9AE5-FAE218541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324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4743-EFBB-4DD6-A199-294E0742811A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310-EBD9-4299-9AE5-FAE218541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1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4743-EFBB-4DD6-A199-294E0742811A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310-EBD9-4299-9AE5-FAE218541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70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44743-EFBB-4DD6-A199-294E0742811A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C317310-EBD9-4299-9AE5-FAE218541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34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29701" y="723331"/>
            <a:ext cx="4469642" cy="3248168"/>
          </a:xfrm>
        </p:spPr>
        <p:txBody>
          <a:bodyPr/>
          <a:lstStyle/>
          <a:p>
            <a:pPr algn="ctr"/>
            <a:r>
              <a:rPr lang="ru-RU" sz="3200" dirty="0"/>
              <a:t>Презентация </a:t>
            </a:r>
            <a:br>
              <a:rPr lang="ru-RU" sz="3200" dirty="0"/>
            </a:br>
            <a:r>
              <a:rPr lang="ru-RU" sz="3200" dirty="0"/>
              <a:t>Э</a:t>
            </a:r>
            <a:r>
              <a:rPr lang="ru-RU" sz="3200" dirty="0" smtClean="0"/>
              <a:t>кологическая </a:t>
            </a:r>
            <a:r>
              <a:rPr lang="ru-RU" sz="3200" dirty="0"/>
              <a:t>акция</a:t>
            </a:r>
            <a:br>
              <a:rPr lang="ru-RU" sz="3200" dirty="0"/>
            </a:br>
            <a:r>
              <a:rPr lang="ru-RU" sz="3200" dirty="0"/>
              <a:t>«Берегите  первоцветы</a:t>
            </a:r>
            <a:r>
              <a:rPr lang="ru-RU" sz="3200" dirty="0" smtClean="0"/>
              <a:t>»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с</a:t>
            </a:r>
            <a:r>
              <a:rPr lang="ru-RU" sz="2000" dirty="0" smtClean="0"/>
              <a:t>тарший </a:t>
            </a:r>
            <a:r>
              <a:rPr lang="ru-RU" sz="2000" dirty="0" smtClean="0"/>
              <a:t>дошкольный возраст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08478" y="4171110"/>
            <a:ext cx="5049671" cy="2322670"/>
          </a:xfrm>
        </p:spPr>
        <p:txBody>
          <a:bodyPr>
            <a:normAutofit/>
          </a:bodyPr>
          <a:lstStyle/>
          <a:p>
            <a:r>
              <a:rPr lang="ru-RU" dirty="0"/>
              <a:t>а</a:t>
            </a:r>
            <a:r>
              <a:rPr lang="ru-RU" dirty="0" smtClean="0"/>
              <a:t>втор</a:t>
            </a:r>
            <a:r>
              <a:rPr lang="ru-RU" dirty="0"/>
              <a:t>: </a:t>
            </a:r>
            <a:r>
              <a:rPr lang="ru-RU" dirty="0" err="1"/>
              <a:t>Бочарова</a:t>
            </a:r>
            <a:r>
              <a:rPr lang="ru-RU" dirty="0"/>
              <a:t> </a:t>
            </a:r>
            <a:r>
              <a:rPr lang="ru-RU" dirty="0" smtClean="0"/>
              <a:t> Наталья </a:t>
            </a:r>
            <a:r>
              <a:rPr lang="ru-RU" dirty="0"/>
              <a:t>Дмитриевна </a:t>
            </a:r>
            <a:br>
              <a:rPr lang="ru-RU" dirty="0"/>
            </a:br>
            <a:r>
              <a:rPr lang="ru-RU" dirty="0"/>
              <a:t>воспитатель  </a:t>
            </a:r>
            <a:r>
              <a:rPr lang="ru-RU" dirty="0" smtClean="0"/>
              <a:t>первой квалификационной </a:t>
            </a:r>
            <a:r>
              <a:rPr lang="ru-RU" dirty="0"/>
              <a:t>категории  </a:t>
            </a:r>
            <a:br>
              <a:rPr lang="ru-RU" dirty="0"/>
            </a:br>
            <a:r>
              <a:rPr lang="ru-RU" dirty="0"/>
              <a:t>ГБОУ Школа 2025 ДО № </a:t>
            </a:r>
            <a:r>
              <a:rPr lang="ru-RU" dirty="0" smtClean="0"/>
              <a:t>6</a:t>
            </a:r>
          </a:p>
          <a:p>
            <a:r>
              <a:rPr lang="ru-RU" dirty="0" smtClean="0"/>
              <a:t> г. Москва </a:t>
            </a:r>
          </a:p>
          <a:p>
            <a:r>
              <a:rPr lang="ru-RU" dirty="0" smtClean="0"/>
              <a:t> 2016 </a:t>
            </a:r>
            <a:r>
              <a:rPr lang="ru-RU" dirty="0"/>
              <a:t>г.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10" y="286602"/>
            <a:ext cx="3848668" cy="608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76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137" y="527713"/>
            <a:ext cx="4681182" cy="146005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На </a:t>
            </a:r>
            <a:r>
              <a:rPr lang="ru-RU" sz="1800" dirty="0"/>
              <a:t>лужайке, возле леса,</a:t>
            </a:r>
            <a:br>
              <a:rPr lang="ru-RU" sz="1800" dirty="0"/>
            </a:br>
            <a:r>
              <a:rPr lang="ru-RU" sz="1800" dirty="0"/>
              <a:t>Расцвели цветочки.</a:t>
            </a:r>
            <a:br>
              <a:rPr lang="ru-RU" sz="1800" dirty="0"/>
            </a:br>
            <a:r>
              <a:rPr lang="ru-RU" sz="1800" dirty="0"/>
              <a:t>Желтые, как солнышко.</a:t>
            </a:r>
            <a:br>
              <a:rPr lang="ru-RU" sz="1800" dirty="0"/>
            </a:br>
            <a:r>
              <a:rPr lang="ru-RU" sz="1800" dirty="0"/>
              <a:t>На зеленой ножке.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4385985" cy="388077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Уронило солнце</a:t>
            </a:r>
          </a:p>
          <a:p>
            <a:pPr marL="0" indent="0" algn="ctr">
              <a:buNone/>
            </a:pPr>
            <a:r>
              <a:rPr lang="ru-RU" dirty="0"/>
              <a:t>Лучик золотой.</a:t>
            </a:r>
          </a:p>
          <a:p>
            <a:pPr marL="0" indent="0" algn="ctr">
              <a:buNone/>
            </a:pPr>
            <a:r>
              <a:rPr lang="ru-RU" dirty="0"/>
              <a:t>Вырос одуванчик</a:t>
            </a:r>
          </a:p>
          <a:p>
            <a:pPr marL="0" indent="0" algn="ctr">
              <a:buNone/>
            </a:pPr>
            <a:r>
              <a:rPr lang="ru-RU" dirty="0"/>
              <a:t>Первый, молодой.</a:t>
            </a:r>
          </a:p>
          <a:p>
            <a:pPr marL="0" indent="0" algn="ctr">
              <a:buNone/>
            </a:pPr>
            <a:r>
              <a:rPr lang="ru-RU" dirty="0"/>
              <a:t>У меня  чудесный</a:t>
            </a:r>
          </a:p>
          <a:p>
            <a:pPr marL="0" indent="0" algn="ctr">
              <a:buNone/>
            </a:pPr>
            <a:r>
              <a:rPr lang="ru-RU" dirty="0"/>
              <a:t>Золотистый цвет.</a:t>
            </a:r>
          </a:p>
          <a:p>
            <a:pPr marL="0" indent="0" algn="ctr">
              <a:buNone/>
            </a:pPr>
            <a:r>
              <a:rPr lang="ru-RU" dirty="0"/>
              <a:t>Я большого солнца</a:t>
            </a:r>
          </a:p>
          <a:p>
            <a:pPr marL="0" indent="0" algn="ctr">
              <a:buNone/>
            </a:pPr>
            <a:r>
              <a:rPr lang="ru-RU" dirty="0"/>
              <a:t>Маленький портрет!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069" y="527712"/>
            <a:ext cx="4428556" cy="551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26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4290451" cy="157404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И</a:t>
            </a:r>
            <a:r>
              <a:rPr lang="ru-RU" sz="2000" dirty="0" smtClean="0"/>
              <a:t>гра – превращение </a:t>
            </a:r>
            <a:r>
              <a:rPr lang="ru-RU" sz="2000" dirty="0" smtClean="0"/>
              <a:t> 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/>
              <a:t>Одуванчики»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074460"/>
            <a:ext cx="8596668" cy="45583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1600" dirty="0"/>
              <a:t>Мы  – маленькие одуванчики. Теплые солнечные лучи согрели </a:t>
            </a:r>
            <a:r>
              <a:rPr lang="ru-RU" sz="1600" dirty="0" smtClean="0"/>
              <a:t>землю. Мы </a:t>
            </a:r>
            <a:r>
              <a:rPr lang="ru-RU" sz="1600" dirty="0"/>
              <a:t>– маленькие росточки, совсем слабые, хрупкие, беззащитные. Но вот пригрело весеннее солнышко, и маленькие росточки начинают быстро расти. Ваши листики подросли, стебель стал крепким, вы тянетесь к свету, к солнцу. Как хорошо! Вот на стебле появился маленький бутон. Он растет, набухает, и, наконец, разворачивает лепестки. Сначала лепестки кажутся немного помятыми, но вот они распрямились, и все вокруг увидали пушистый желтый цветок, похожий на солнышко. </a:t>
            </a:r>
          </a:p>
          <a:p>
            <a:pPr marL="0" indent="0">
              <a:buNone/>
            </a:pPr>
            <a:r>
              <a:rPr lang="ru-RU" sz="1600" dirty="0"/>
              <a:t> 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/>
                </a:solidFill>
              </a:rPr>
              <a:t>Это интересно знать</a:t>
            </a:r>
            <a:r>
              <a:rPr lang="ru-RU" dirty="0" smtClean="0"/>
              <a:t>! Утром </a:t>
            </a:r>
            <a:r>
              <a:rPr lang="ru-RU" dirty="0"/>
              <a:t>на солнечной полянке без часов можно узнать время. </a:t>
            </a:r>
            <a:r>
              <a:rPr lang="ru-RU" dirty="0" smtClean="0"/>
              <a:t>В </a:t>
            </a:r>
            <a:r>
              <a:rPr lang="ru-RU" dirty="0"/>
              <a:t>5-6 часов встает солнышко, и одуванчики раскрываются. К вечеру желтые огоньки гаснут и закрываются. Одуванчик так любит солнышко, что не </a:t>
            </a:r>
            <a:r>
              <a:rPr lang="ru-RU" dirty="0" smtClean="0"/>
              <a:t>отводит </a:t>
            </a:r>
            <a:r>
              <a:rPr lang="ru-RU" dirty="0"/>
              <a:t>от него взгляда – поворачивает вслед за ним свою головку-цветок.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056" y="363941"/>
            <a:ext cx="2919484" cy="181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65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351964"/>
          </a:xfrm>
        </p:spPr>
        <p:txBody>
          <a:bodyPr>
            <a:normAutofit/>
          </a:bodyPr>
          <a:lstStyle/>
          <a:p>
            <a:r>
              <a:rPr lang="ru-RU" sz="1400" dirty="0"/>
              <a:t> </a:t>
            </a:r>
            <a:r>
              <a:rPr lang="ru-RU" sz="2000" dirty="0"/>
              <a:t>Легенда о тюльпане гласит, что именно в бутоне желтого тюльпана было заключено счастье, но никто не мог до него добраться, так как бутон не раскрывался. Но однажды желтый цветок в руки взял маленький мальчик и тюльпан сам раскрылся. Детская душа, беззаботное счастье и смех открыли бутон. Тюльпан — цветок счастья</a:t>
            </a:r>
            <a:r>
              <a:rPr lang="ru-RU" sz="2000" b="1" dirty="0"/>
              <a:t>.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961564"/>
            <a:ext cx="4454793" cy="307979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sz="2400" dirty="0" smtClean="0"/>
              <a:t>Я </a:t>
            </a:r>
            <a:r>
              <a:rPr lang="ru-RU" sz="2400" dirty="0"/>
              <a:t>из Голландии приехал,</a:t>
            </a:r>
            <a:br>
              <a:rPr lang="ru-RU" sz="2400" dirty="0"/>
            </a:br>
            <a:r>
              <a:rPr lang="ru-RU" sz="2400" dirty="0"/>
              <a:t>И мороз наш не помеха.</a:t>
            </a:r>
            <a:br>
              <a:rPr lang="ru-RU" sz="2400" dirty="0"/>
            </a:br>
            <a:r>
              <a:rPr lang="ru-RU" sz="2400" dirty="0"/>
              <a:t>Меж цветов я знатный пан,</a:t>
            </a:r>
            <a:br>
              <a:rPr lang="ru-RU" sz="2400" dirty="0"/>
            </a:br>
            <a:r>
              <a:rPr lang="ru-RU" sz="2400" dirty="0"/>
              <a:t>А зовут меня – тюльпан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564" y="2961564"/>
            <a:ext cx="3429000" cy="305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97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626" y="336645"/>
            <a:ext cx="8596668" cy="7005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Пальчиковая гимнастика «Цветок</a:t>
            </a:r>
            <a:r>
              <a:rPr lang="ru-RU" sz="2400" dirty="0" smtClean="0"/>
              <a:t>»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1099"/>
            <a:ext cx="6441743" cy="49594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Цветочек вырос на поляне,</a:t>
            </a:r>
          </a:p>
          <a:p>
            <a:pPr marL="0" indent="0">
              <a:buNone/>
            </a:pPr>
            <a:r>
              <a:rPr lang="ru-RU" dirty="0" smtClean="0"/>
              <a:t>                      </a:t>
            </a:r>
            <a:r>
              <a:rPr lang="ru-RU" dirty="0"/>
              <a:t> (Соединить руки, изображая «бутон»)</a:t>
            </a:r>
          </a:p>
          <a:p>
            <a:pPr marL="0" indent="0">
              <a:buNone/>
            </a:pPr>
            <a:r>
              <a:rPr lang="ru-RU" dirty="0"/>
              <a:t>Утром весенним раскрыл лепестки.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dirty="0" smtClean="0"/>
              <a:t>                     (</a:t>
            </a:r>
            <a:r>
              <a:rPr lang="ru-RU" dirty="0"/>
              <a:t>Раскрыть руки, разжать пальцы)</a:t>
            </a:r>
          </a:p>
          <a:p>
            <a:pPr marL="0" indent="0">
              <a:buNone/>
            </a:pPr>
            <a:r>
              <a:rPr lang="ru-RU" dirty="0"/>
              <a:t>Всем лепесткам красоту и питание</a:t>
            </a:r>
          </a:p>
          <a:p>
            <a:pPr marL="0" indent="0">
              <a:buNone/>
            </a:pPr>
            <a:r>
              <a:rPr lang="ru-RU" dirty="0" smtClean="0"/>
              <a:t>                     (</a:t>
            </a:r>
            <a:r>
              <a:rPr lang="ru-RU" dirty="0"/>
              <a:t>В ритм словам раздвигать и соединять пальцы)</a:t>
            </a:r>
          </a:p>
          <a:p>
            <a:pPr marL="0" indent="0">
              <a:buNone/>
            </a:pPr>
            <a:r>
              <a:rPr lang="ru-RU" dirty="0"/>
              <a:t>Дружно дают под землей корешки!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dirty="0" smtClean="0"/>
              <a:t>                    (</a:t>
            </a:r>
            <a:r>
              <a:rPr lang="ru-RU" dirty="0"/>
              <a:t>Соединить руки тыльными сторонами,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пошевелить </a:t>
            </a:r>
            <a:r>
              <a:rPr lang="ru-RU" dirty="0"/>
              <a:t>пальчиками – «корешками»)</a:t>
            </a:r>
          </a:p>
          <a:p>
            <a:pPr marL="0" indent="0">
              <a:buNone/>
            </a:pPr>
            <a:r>
              <a:rPr lang="ru-RU" dirty="0"/>
              <a:t>Вечер. Цветки закрывают лепестки.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dirty="0" smtClean="0"/>
              <a:t>                     (</a:t>
            </a:r>
            <a:r>
              <a:rPr lang="ru-RU" dirty="0"/>
              <a:t>Плотно сжать переплетенные пальцы)</a:t>
            </a:r>
          </a:p>
          <a:p>
            <a:pPr marL="0" indent="0">
              <a:buNone/>
            </a:pPr>
            <a:r>
              <a:rPr lang="ru-RU" dirty="0"/>
              <a:t>Тихо засыпают, головки опускают.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dirty="0" smtClean="0"/>
              <a:t>                      (</a:t>
            </a:r>
            <a:r>
              <a:rPr lang="ru-RU" dirty="0"/>
              <a:t>Положить руки на колени)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43" y="1191099"/>
            <a:ext cx="3166281" cy="463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27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50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Игра «Цветик – </a:t>
            </a:r>
            <a:r>
              <a:rPr lang="ru-RU" sz="2400" dirty="0" err="1" smtClean="0"/>
              <a:t>Семицветик</a:t>
            </a:r>
            <a:r>
              <a:rPr lang="ru-RU" sz="2400" dirty="0"/>
              <a:t>»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69493"/>
            <a:ext cx="6405854" cy="477671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На </a:t>
            </a:r>
            <a:r>
              <a:rPr lang="ru-RU" dirty="0"/>
              <a:t>лесной полянке вырос волшебный </a:t>
            </a:r>
            <a:r>
              <a:rPr lang="ru-RU" dirty="0" smtClean="0"/>
              <a:t>цветок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/>
                </a:solidFill>
              </a:rPr>
              <a:t>                          «Цветик </a:t>
            </a:r>
            <a:r>
              <a:rPr lang="ru-RU" dirty="0">
                <a:solidFill>
                  <a:schemeClr val="accent2"/>
                </a:solidFill>
              </a:rPr>
              <a:t>– </a:t>
            </a:r>
            <a:r>
              <a:rPr lang="ru-RU" dirty="0" err="1">
                <a:solidFill>
                  <a:schemeClr val="accent2"/>
                </a:solidFill>
              </a:rPr>
              <a:t>С</a:t>
            </a:r>
            <a:r>
              <a:rPr lang="ru-RU" dirty="0" err="1" smtClean="0">
                <a:solidFill>
                  <a:schemeClr val="accent2"/>
                </a:solidFill>
              </a:rPr>
              <a:t>емицветик</a:t>
            </a:r>
            <a:r>
              <a:rPr lang="ru-RU" dirty="0" smtClean="0">
                <a:solidFill>
                  <a:schemeClr val="accent2"/>
                </a:solidFill>
              </a:rPr>
              <a:t>»</a:t>
            </a:r>
            <a:endParaRPr lang="ru-RU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ru-RU" dirty="0"/>
              <a:t>Ч</a:t>
            </a:r>
            <a:r>
              <a:rPr lang="ru-RU" dirty="0" smtClean="0"/>
              <a:t>тобы </a:t>
            </a:r>
            <a:r>
              <a:rPr lang="ru-RU" dirty="0"/>
              <a:t>взять лепесток, надо ответить на </a:t>
            </a:r>
            <a:r>
              <a:rPr lang="ru-RU" dirty="0" smtClean="0"/>
              <a:t>вопрос: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dirty="0"/>
              <a:t>в какое время года появляются первоцветы</a:t>
            </a:r>
          </a:p>
          <a:p>
            <a:pPr marL="0" indent="0">
              <a:buNone/>
            </a:pPr>
            <a:r>
              <a:rPr lang="ru-RU" dirty="0" smtClean="0"/>
              <a:t>2. назовите </a:t>
            </a:r>
            <a:r>
              <a:rPr lang="ru-RU" dirty="0"/>
              <a:t>весенние месяцы</a:t>
            </a:r>
          </a:p>
          <a:p>
            <a:pPr marL="0" indent="0">
              <a:buNone/>
            </a:pPr>
            <a:r>
              <a:rPr lang="ru-RU" dirty="0" smtClean="0"/>
              <a:t>3.первоцвет</a:t>
            </a:r>
            <a:r>
              <a:rPr lang="ru-RU" dirty="0"/>
              <a:t>, который дружит со снегом</a:t>
            </a:r>
          </a:p>
          <a:p>
            <a:pPr marL="0" indent="0">
              <a:buNone/>
            </a:pPr>
            <a:r>
              <a:rPr lang="ru-RU" dirty="0" smtClean="0"/>
              <a:t>4. первоцвет</a:t>
            </a:r>
            <a:r>
              <a:rPr lang="ru-RU" dirty="0"/>
              <a:t>, у которого листочки с одной стороны теплые, </a:t>
            </a:r>
            <a:r>
              <a:rPr lang="ru-RU" dirty="0" smtClean="0"/>
              <a:t>а </a:t>
            </a:r>
            <a:r>
              <a:rPr lang="ru-RU" dirty="0"/>
              <a:t>с другой стороны холодные</a:t>
            </a:r>
          </a:p>
          <a:p>
            <a:pPr marL="0" indent="0">
              <a:buNone/>
            </a:pPr>
            <a:r>
              <a:rPr lang="ru-RU" dirty="0" smtClean="0"/>
              <a:t>5 первоцвет  похож </a:t>
            </a:r>
            <a:r>
              <a:rPr lang="ru-RU" dirty="0"/>
              <a:t>на </a:t>
            </a:r>
            <a:r>
              <a:rPr lang="ru-RU" dirty="0" smtClean="0"/>
              <a:t>солнце</a:t>
            </a:r>
          </a:p>
          <a:p>
            <a:pPr marL="0" indent="0">
              <a:buNone/>
            </a:pPr>
            <a:r>
              <a:rPr lang="ru-RU" dirty="0" smtClean="0"/>
              <a:t>6.в </a:t>
            </a:r>
            <a:r>
              <a:rPr lang="ru-RU" dirty="0"/>
              <a:t>названии первоцвета есть </a:t>
            </a:r>
            <a:r>
              <a:rPr lang="ru-RU" dirty="0" smtClean="0"/>
              <a:t>слово мед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7. первоцвет, цветок </a:t>
            </a:r>
            <a:r>
              <a:rPr lang="ru-RU" dirty="0"/>
              <a:t>счастья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90" y="1214651"/>
            <a:ext cx="3041176" cy="45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63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Физкультминутка 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4345042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Солнышко, солнышко</a:t>
            </a:r>
            <a:r>
              <a:rPr lang="ru-RU" dirty="0" smtClean="0"/>
              <a:t>!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Золотое донышко!</a:t>
            </a:r>
          </a:p>
          <a:p>
            <a:pPr marL="0" indent="0">
              <a:buNone/>
            </a:pPr>
            <a:r>
              <a:rPr lang="ru-RU" dirty="0"/>
              <a:t>Гори, гори ясно, чтобы не погасло!</a:t>
            </a:r>
          </a:p>
          <a:p>
            <a:pPr marL="0" indent="0">
              <a:buNone/>
            </a:pPr>
            <a:r>
              <a:rPr lang="ru-RU" dirty="0"/>
              <a:t>Побежал в лесу ручей,</a:t>
            </a:r>
          </a:p>
          <a:p>
            <a:pPr marL="0" indent="0">
              <a:buNone/>
            </a:pPr>
            <a:r>
              <a:rPr lang="ru-RU" dirty="0"/>
              <a:t>Прилетело много грачей.</a:t>
            </a:r>
          </a:p>
          <a:p>
            <a:pPr marL="0" indent="0">
              <a:buNone/>
            </a:pPr>
            <a:r>
              <a:rPr lang="ru-RU" dirty="0"/>
              <a:t>А сугробы тают, тают, </a:t>
            </a:r>
          </a:p>
          <a:p>
            <a:pPr marL="0" indent="0">
              <a:buNone/>
            </a:pPr>
            <a:r>
              <a:rPr lang="ru-RU" dirty="0"/>
              <a:t>А цветочки вырастают, вырастают!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586" y="1713813"/>
            <a:ext cx="4026416" cy="370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36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4058439" cy="13208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800" dirty="0" smtClean="0"/>
              <a:t>Дидактическая игра</a:t>
            </a:r>
            <a:br>
              <a:rPr lang="ru-RU" sz="2800" dirty="0" smtClean="0"/>
            </a:br>
            <a:r>
              <a:rPr lang="ru-RU" sz="2800" dirty="0" smtClean="0"/>
              <a:t> «Подбери слово»</a:t>
            </a:r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410" y="709684"/>
            <a:ext cx="5113360" cy="521344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042355"/>
            <a:ext cx="3635359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Желтый, как …..</a:t>
            </a:r>
          </a:p>
          <a:p>
            <a:pPr marL="0" indent="0">
              <a:buNone/>
            </a:pPr>
            <a:r>
              <a:rPr lang="ru-RU" dirty="0"/>
              <a:t>Круглый, как …</a:t>
            </a:r>
          </a:p>
          <a:p>
            <a:pPr marL="0" indent="0">
              <a:buNone/>
            </a:pPr>
            <a:r>
              <a:rPr lang="ru-RU" dirty="0"/>
              <a:t>Мягкий, как …</a:t>
            </a:r>
          </a:p>
          <a:p>
            <a:pPr marL="0" indent="0">
              <a:buNone/>
            </a:pPr>
            <a:r>
              <a:rPr lang="ru-RU" dirty="0"/>
              <a:t>Белый, как …</a:t>
            </a:r>
          </a:p>
          <a:p>
            <a:pPr marL="0" indent="0">
              <a:buNone/>
            </a:pPr>
            <a:r>
              <a:rPr lang="ru-RU" dirty="0"/>
              <a:t>Пушистый, как …</a:t>
            </a:r>
          </a:p>
          <a:p>
            <a:pPr marL="0" indent="0">
              <a:buNone/>
            </a:pPr>
            <a:r>
              <a:rPr lang="ru-RU" dirty="0"/>
              <a:t>Хрупкий, как …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ru-RU" dirty="0">
                <a:solidFill>
                  <a:schemeClr val="accent2"/>
                </a:solidFill>
              </a:rPr>
              <a:t>Вот </a:t>
            </a:r>
            <a:r>
              <a:rPr lang="ru-RU" dirty="0" smtClean="0">
                <a:solidFill>
                  <a:schemeClr val="accent2"/>
                </a:solidFill>
              </a:rPr>
              <a:t>какие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2"/>
                </a:solidFill>
              </a:rPr>
              <a:t>удивительные</a:t>
            </a:r>
            <a:endParaRPr lang="ru-RU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accent2"/>
                </a:solidFill>
              </a:rPr>
              <a:t>цветы!</a:t>
            </a:r>
          </a:p>
        </p:txBody>
      </p:sp>
    </p:spTree>
    <p:extLst>
      <p:ext uri="{BB962C8B-B14F-4D97-AF65-F5344CB8AC3E}">
        <p14:creationId xmlns:p14="http://schemas.microsoft.com/office/powerpoint/2010/main" val="709699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Подвижная игра </a:t>
            </a:r>
            <a:br>
              <a:rPr lang="ru-RU" dirty="0" smtClean="0"/>
            </a:br>
            <a:r>
              <a:rPr lang="ru-RU" dirty="0" smtClean="0"/>
              <a:t>«Весенний венок»</a:t>
            </a:r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130805"/>
            <a:ext cx="465195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Очень рады солнышку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16" y="764276"/>
            <a:ext cx="4353635" cy="60937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7334" y="2085076"/>
            <a:ext cx="430598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/>
              <a:t>На лужайке поутру                    </a:t>
            </a:r>
            <a:br>
              <a:rPr lang="ru-RU" dirty="0"/>
            </a:br>
            <a:r>
              <a:rPr lang="ru-RU" dirty="0"/>
              <a:t>Мы затеяли игру.</a:t>
            </a:r>
            <a:br>
              <a:rPr lang="ru-RU" dirty="0"/>
            </a:br>
            <a:r>
              <a:rPr lang="ru-RU" dirty="0"/>
              <a:t>Я - подснежник, я - вьюнок.</a:t>
            </a:r>
            <a:br>
              <a:rPr lang="ru-RU" dirty="0"/>
            </a:br>
            <a:r>
              <a:rPr lang="ru-RU" dirty="0"/>
              <a:t>Становитесь в наш венок.</a:t>
            </a:r>
            <a:br>
              <a:rPr lang="ru-RU" dirty="0"/>
            </a:br>
            <a:r>
              <a:rPr lang="ru-RU" dirty="0"/>
              <a:t>Раз, два, три, четыре-                         </a:t>
            </a:r>
            <a:br>
              <a:rPr lang="ru-RU" dirty="0"/>
            </a:br>
            <a:r>
              <a:rPr lang="ru-RU" dirty="0"/>
              <a:t>Раздвигайте круг по шире.</a:t>
            </a:r>
            <a:br>
              <a:rPr lang="ru-RU" dirty="0"/>
            </a:br>
            <a:r>
              <a:rPr lang="ru-RU" dirty="0"/>
              <a:t>Солнышко весной взошло высоко,</a:t>
            </a:r>
          </a:p>
          <a:p>
            <a:pPr algn="just"/>
            <a:r>
              <a:rPr lang="ru-RU" dirty="0"/>
              <a:t>Лучи раскинув </a:t>
            </a:r>
            <a:r>
              <a:rPr lang="ru-RU" dirty="0" smtClean="0"/>
              <a:t>широко,</a:t>
            </a:r>
            <a:endParaRPr lang="ru-RU" dirty="0"/>
          </a:p>
          <a:p>
            <a:pPr algn="just"/>
            <a:r>
              <a:rPr lang="ru-RU" dirty="0"/>
              <a:t>Гладит ласково листочки и </a:t>
            </a:r>
            <a:r>
              <a:rPr lang="ru-RU" dirty="0" smtClean="0"/>
              <a:t>цветы,</a:t>
            </a:r>
            <a:endParaRPr lang="ru-RU" dirty="0"/>
          </a:p>
          <a:p>
            <a:pPr algn="just"/>
            <a:r>
              <a:rPr lang="ru-RU" dirty="0"/>
              <a:t>Золотит нам щечки и </a:t>
            </a:r>
            <a:r>
              <a:rPr lang="ru-RU" dirty="0" smtClean="0"/>
              <a:t>носы.</a:t>
            </a:r>
            <a:endParaRPr lang="ru-RU" dirty="0"/>
          </a:p>
          <a:p>
            <a:pPr algn="just"/>
            <a:r>
              <a:rPr lang="ru-RU" dirty="0"/>
              <a:t>Мы захлопаем в ладоши </a:t>
            </a:r>
          </a:p>
          <a:p>
            <a:pPr algn="just"/>
            <a:r>
              <a:rPr lang="ru-RU" dirty="0"/>
              <a:t>Очень рады солнышку!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238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778758"/>
          </a:xfrm>
        </p:spPr>
        <p:txBody>
          <a:bodyPr>
            <a:normAutofit fontScale="90000"/>
          </a:bodyPr>
          <a:lstStyle/>
          <a:p>
            <a:pPr algn="ctr" fontAlgn="t">
              <a:spcBef>
                <a:spcPts val="0"/>
              </a:spcBef>
            </a:pPr>
            <a:r>
              <a:rPr lang="ru-RU" sz="31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                   </a:t>
            </a:r>
            <a:r>
              <a:rPr lang="ru-RU" sz="3100" b="1" dirty="0" smtClean="0">
                <a:solidFill>
                  <a:schemeClr val="accent2"/>
                </a:solidFill>
                <a:latin typeface="Trebuchet MS" panose="020B0603020202020204" pitchFamily="34" charset="0"/>
              </a:rPr>
              <a:t>Нельзя</a:t>
            </a:r>
            <a:r>
              <a:rPr lang="ru-RU" sz="31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ru-RU" sz="31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рвать </a:t>
            </a:r>
            <a:r>
              <a:rPr lang="ru-RU" sz="3100" dirty="0">
                <a:solidFill>
                  <a:srgbClr val="000000"/>
                </a:solidFill>
                <a:latin typeface="Trebuchet MS" panose="020B0603020202020204" pitchFamily="34" charset="0"/>
              </a:rPr>
              <a:t>первоцветы! </a:t>
            </a:r>
            <a:r>
              <a:rPr lang="ru-RU" sz="31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/>
            </a:r>
            <a:br>
              <a:rPr lang="ru-RU" sz="3100" dirty="0" smtClean="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ru-RU" sz="31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В </a:t>
            </a:r>
            <a:r>
              <a:rPr lang="ru-RU" sz="3100" dirty="0">
                <a:solidFill>
                  <a:srgbClr val="000000"/>
                </a:solidFill>
                <a:latin typeface="Trebuchet MS" panose="020B0603020202020204" pitchFamily="34" charset="0"/>
              </a:rPr>
              <a:t>природе </a:t>
            </a:r>
            <a:r>
              <a:rPr lang="ru-RU" sz="31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их осталось </a:t>
            </a:r>
            <a:r>
              <a:rPr lang="ru-RU" sz="3100" dirty="0">
                <a:solidFill>
                  <a:srgbClr val="000000"/>
                </a:solidFill>
                <a:latin typeface="Trebuchet MS" panose="020B0603020202020204" pitchFamily="34" charset="0"/>
              </a:rPr>
              <a:t>очень мало, когда сорвешь цветок, он семян уже не даст, </a:t>
            </a:r>
            <a:r>
              <a:rPr lang="ru-RU" sz="31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новые </a:t>
            </a:r>
            <a:r>
              <a:rPr lang="ru-RU" sz="3100" dirty="0">
                <a:solidFill>
                  <a:srgbClr val="000000"/>
                </a:solidFill>
                <a:latin typeface="Trebuchet MS" panose="020B0603020202020204" pitchFamily="34" charset="0"/>
              </a:rPr>
              <a:t>цветы </a:t>
            </a:r>
            <a:r>
              <a:rPr lang="ru-RU" sz="31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br>
              <a:rPr lang="ru-RU" sz="3100" dirty="0" smtClean="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ru-RU" sz="31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не вырастут!</a:t>
            </a:r>
            <a:r>
              <a:rPr lang="ru-RU" dirty="0">
                <a:latin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 </a:t>
            </a:r>
            <a:r>
              <a:rPr lang="ru-RU" dirty="0">
                <a:latin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72" y="2743200"/>
            <a:ext cx="3302759" cy="4114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64" y="2483892"/>
            <a:ext cx="3681080" cy="17059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2361" y="4435522"/>
            <a:ext cx="433145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2"/>
                </a:solidFill>
              </a:rPr>
              <a:t>Можно:</a:t>
            </a:r>
            <a:r>
              <a:rPr lang="ru-RU" sz="2800" dirty="0"/>
              <a:t> </a:t>
            </a:r>
          </a:p>
          <a:p>
            <a:pPr algn="ctr">
              <a:spcAft>
                <a:spcPts val="0"/>
              </a:spcAft>
            </a:pPr>
            <a:r>
              <a:rPr lang="ru-RU" sz="2800" dirty="0"/>
              <a:t>         </a:t>
            </a:r>
            <a:r>
              <a:rPr lang="ru-RU" sz="2800" dirty="0" smtClean="0"/>
              <a:t>Смотреть</a:t>
            </a:r>
            <a:r>
              <a:rPr lang="ru-RU" sz="2800" dirty="0"/>
              <a:t>, </a:t>
            </a:r>
          </a:p>
          <a:p>
            <a:r>
              <a:rPr lang="ru-RU" sz="2800" dirty="0"/>
              <a:t>             </a:t>
            </a:r>
            <a:r>
              <a:rPr lang="ru-RU" sz="2800" dirty="0" smtClean="0"/>
              <a:t>   нюхать </a:t>
            </a:r>
            <a:r>
              <a:rPr lang="ru-RU" sz="2800" dirty="0"/>
              <a:t>и </a:t>
            </a:r>
          </a:p>
          <a:p>
            <a:r>
              <a:rPr lang="ru-RU" sz="2800" dirty="0"/>
              <a:t>            </a:t>
            </a:r>
            <a:r>
              <a:rPr lang="ru-RU" sz="2800" dirty="0" smtClean="0"/>
              <a:t>    любоваться</a:t>
            </a:r>
            <a:r>
              <a:rPr lang="ru-RU" sz="2800" dirty="0"/>
              <a:t>!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224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56169"/>
            <a:ext cx="5341329" cy="1574231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Первоцветы занесены </a:t>
            </a:r>
            <a:br>
              <a:rPr lang="ru-RU" sz="3200" dirty="0" smtClean="0"/>
            </a:br>
            <a:r>
              <a:rPr lang="ru-RU" sz="3200" dirty="0" smtClean="0"/>
              <a:t>в </a:t>
            </a:r>
            <a:r>
              <a:rPr lang="ru-RU" sz="3200" dirty="0" smtClean="0">
                <a:solidFill>
                  <a:schemeClr val="accent5"/>
                </a:solidFill>
              </a:rPr>
              <a:t>Красную книгу</a:t>
            </a:r>
            <a:endParaRPr lang="ru-RU" sz="3200" dirty="0">
              <a:solidFill>
                <a:schemeClr val="accent5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625" y="356168"/>
            <a:ext cx="2170522" cy="1574231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147" y="2148147"/>
            <a:ext cx="3808254" cy="43385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122" y="2148147"/>
            <a:ext cx="57295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В России подснежниками называют любые ранние весенние цветы. Они могут быть голубыми, желтыми, белыми. Трепетные медуница и вереница, мохнатые хохлатки, пролески и перелеска... Все эти и еще многие другие растения в народе любовно называют подснежниками. Иногда думается, что выросли они и зацвели ранней весной специально, чтобы украсить, еще не очень приветливые леса и доставить радость людям. И тем обиднее, что люди не ценят этого. Первоцветы не стоят в воде - они моментально вянут. А главное - ведь люди губят красоту!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35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728" y="765378"/>
            <a:ext cx="5466275" cy="9678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accent2"/>
                </a:solidFill>
              </a:rPr>
              <a:t>Цель</a:t>
            </a:r>
            <a:r>
              <a:rPr lang="ru-RU" sz="2000" dirty="0" smtClean="0"/>
              <a:t>: </a:t>
            </a:r>
            <a:r>
              <a:rPr lang="ru-RU" sz="1800" dirty="0" smtClean="0">
                <a:solidFill>
                  <a:schemeClr val="tx1"/>
                </a:solidFill>
              </a:rPr>
              <a:t>создать </a:t>
            </a:r>
            <a:r>
              <a:rPr lang="ru-RU" sz="1800" dirty="0">
                <a:solidFill>
                  <a:schemeClr val="tx1"/>
                </a:solidFill>
              </a:rPr>
              <a:t>условия для формирования у </a:t>
            </a:r>
            <a:r>
              <a:rPr lang="ru-RU" sz="1800" dirty="0" smtClean="0">
                <a:solidFill>
                  <a:schemeClr val="tx1"/>
                </a:solidFill>
              </a:rPr>
              <a:t>дошкольников элементов экологической </a:t>
            </a:r>
            <a:r>
              <a:rPr lang="ru-RU" sz="1800" dirty="0">
                <a:solidFill>
                  <a:schemeClr val="tx1"/>
                </a:solidFill>
              </a:rPr>
              <a:t>культуры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365" y="1869743"/>
            <a:ext cx="5308978" cy="4370683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dirty="0"/>
              <a:t>  </a:t>
            </a:r>
            <a:r>
              <a:rPr lang="ru-RU" sz="3800" dirty="0" smtClean="0"/>
              <a:t> </a:t>
            </a:r>
          </a:p>
          <a:p>
            <a:pPr marL="0" indent="0" algn="just">
              <a:buNone/>
            </a:pPr>
            <a:r>
              <a:rPr lang="ru-RU" sz="4500" dirty="0"/>
              <a:t> </a:t>
            </a:r>
            <a:r>
              <a:rPr lang="ru-RU" sz="4500" dirty="0">
                <a:solidFill>
                  <a:schemeClr val="accent2"/>
                </a:solidFill>
              </a:rPr>
              <a:t>Задачи:</a:t>
            </a:r>
          </a:p>
          <a:p>
            <a:pPr marL="0" indent="0" algn="just">
              <a:buNone/>
            </a:pPr>
            <a:r>
              <a:rPr lang="ru-RU" sz="4000" dirty="0"/>
              <a:t>- познакомить детей с растениями – первоцветами;</a:t>
            </a:r>
          </a:p>
          <a:p>
            <a:pPr marL="0" indent="0" algn="just">
              <a:buNone/>
            </a:pPr>
            <a:r>
              <a:rPr lang="ru-RU" sz="4000" dirty="0"/>
              <a:t>- вызывать желание узнать историю цветов, их легенды;</a:t>
            </a:r>
          </a:p>
          <a:p>
            <a:pPr marL="0" indent="0" algn="just">
              <a:buNone/>
            </a:pPr>
            <a:r>
              <a:rPr lang="ru-RU" sz="4000" dirty="0"/>
              <a:t>- активизировать познавательную деятельность;</a:t>
            </a:r>
          </a:p>
          <a:p>
            <a:pPr marL="0" indent="0" algn="just">
              <a:buNone/>
            </a:pPr>
            <a:r>
              <a:rPr lang="ru-RU" sz="4000" dirty="0"/>
              <a:t>- развивать творчество, мышление, фантазию;</a:t>
            </a:r>
          </a:p>
          <a:p>
            <a:pPr marL="0" indent="0" algn="just">
              <a:buNone/>
            </a:pPr>
            <a:r>
              <a:rPr lang="ru-RU" sz="4000" dirty="0"/>
              <a:t>- воспитывать бережное отношение к первоцветам.</a:t>
            </a:r>
          </a:p>
          <a:p>
            <a:pPr marL="0" indent="0" algn="just">
              <a:buNone/>
            </a:pPr>
            <a:r>
              <a:rPr lang="ru-RU" sz="3800" dirty="0"/>
              <a:t> </a:t>
            </a:r>
          </a:p>
          <a:p>
            <a:pPr marL="0" indent="0" algn="just">
              <a:buNone/>
            </a:pPr>
            <a:r>
              <a:rPr lang="ru-RU" sz="4000" dirty="0"/>
              <a:t>В акции принимают участие воспитанники старшей группы </a:t>
            </a:r>
            <a:r>
              <a:rPr lang="ru-RU" sz="4000" dirty="0" smtClean="0"/>
              <a:t>детского </a:t>
            </a:r>
            <a:r>
              <a:rPr lang="ru-RU" sz="4000" dirty="0"/>
              <a:t>сада,  </a:t>
            </a:r>
            <a:r>
              <a:rPr lang="ru-RU" sz="4000" dirty="0" smtClean="0"/>
              <a:t>подготовительной </a:t>
            </a:r>
            <a:r>
              <a:rPr lang="ru-RU" sz="4000" dirty="0"/>
              <a:t>группы, родители, музыкальный руководитель</a:t>
            </a:r>
          </a:p>
          <a:p>
            <a:pPr marL="0" indent="0" algn="just">
              <a:buNone/>
            </a:pPr>
            <a:r>
              <a:rPr lang="ru-RU" sz="4000" dirty="0"/>
              <a:t> </a:t>
            </a:r>
          </a:p>
          <a:p>
            <a:pPr marL="0" indent="0" algn="just">
              <a:buNone/>
            </a:pPr>
            <a:r>
              <a:rPr lang="ru-RU" sz="4000" dirty="0" smtClean="0"/>
              <a:t>Время проведения акции: апрель </a:t>
            </a:r>
            <a:r>
              <a:rPr lang="ru-RU" sz="4000" dirty="0"/>
              <a:t>- май 2016 учебного года</a:t>
            </a:r>
          </a:p>
          <a:p>
            <a:pPr algn="just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03" y="765378"/>
            <a:ext cx="3657600" cy="547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65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5218499" cy="2188191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000" dirty="0"/>
              <a:t>Первоцветы – самые замечательные, самые красивые цветы. </a:t>
            </a:r>
            <a:br>
              <a:rPr lang="ru-RU" sz="2000" dirty="0"/>
            </a:br>
            <a:r>
              <a:rPr lang="ru-RU" sz="2000" dirty="0"/>
              <a:t>Поэты пишут о них стихи,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художники </a:t>
            </a:r>
            <a:r>
              <a:rPr lang="ru-RU" sz="2000" dirty="0"/>
              <a:t>рисуют картины,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фотографы </a:t>
            </a:r>
            <a:r>
              <a:rPr lang="ru-RU" sz="2000" dirty="0"/>
              <a:t>делают изумительные снимки, композиторы сочиняют волшебную музыку.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753" y="609601"/>
            <a:ext cx="4026090" cy="61144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3953" y="3302047"/>
            <a:ext cx="4309193" cy="291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ru-RU" sz="2400" dirty="0"/>
              <a:t>Но мы с вами - Друзья </a:t>
            </a:r>
            <a:endParaRPr lang="ru-RU" sz="2400" dirty="0" smtClean="0"/>
          </a:p>
          <a:p>
            <a:pPr marL="457200">
              <a:lnSpc>
                <a:spcPct val="115000"/>
              </a:lnSpc>
            </a:pPr>
            <a:r>
              <a:rPr lang="ru-RU" sz="2400" dirty="0" smtClean="0"/>
              <a:t>Природы </a:t>
            </a:r>
            <a:r>
              <a:rPr lang="ru-RU" sz="2400" dirty="0"/>
              <a:t>и никогда</a:t>
            </a:r>
          </a:p>
          <a:p>
            <a:pPr marL="457200">
              <a:lnSpc>
                <a:spcPct val="115000"/>
              </a:lnSpc>
            </a:pPr>
            <a:r>
              <a:rPr lang="ru-RU" sz="2400" dirty="0"/>
              <a:t>Мы не будем рвать цветы</a:t>
            </a:r>
          </a:p>
          <a:p>
            <a:pPr marL="457200">
              <a:lnSpc>
                <a:spcPct val="115000"/>
              </a:lnSpc>
            </a:pPr>
            <a:r>
              <a:rPr lang="ru-RU" sz="2400" dirty="0"/>
              <a:t>- Это капли красоты!</a:t>
            </a:r>
          </a:p>
          <a:p>
            <a:pPr marL="457200">
              <a:lnSpc>
                <a:spcPct val="115000"/>
              </a:lnSpc>
            </a:pPr>
            <a:r>
              <a:rPr lang="ru-RU" sz="2400" dirty="0"/>
              <a:t>Пусть они растут, цветут,</a:t>
            </a:r>
          </a:p>
          <a:p>
            <a:pPr marL="457200">
              <a:lnSpc>
                <a:spcPct val="115000"/>
              </a:lnSpc>
            </a:pPr>
            <a:r>
              <a:rPr lang="ru-RU" sz="2400" dirty="0"/>
              <a:t>Радость нам они несут!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678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0" y="545911"/>
            <a:ext cx="4194426" cy="1782852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1800" dirty="0"/>
              <a:t>Я слышу цветов голоса.</a:t>
            </a:r>
            <a:br>
              <a:rPr lang="ru-RU" sz="1800" dirty="0"/>
            </a:br>
            <a:r>
              <a:rPr lang="ru-RU" sz="1800" dirty="0"/>
              <a:t>Они шепчут: не рви нас, не надо!</a:t>
            </a:r>
            <a:br>
              <a:rPr lang="ru-RU" sz="1800" dirty="0"/>
            </a:br>
            <a:r>
              <a:rPr lang="ru-RU" sz="1800" dirty="0"/>
              <a:t>Наши гибкие стебли не мни!</a:t>
            </a:r>
            <a:br>
              <a:rPr lang="ru-RU" sz="1800" dirty="0"/>
            </a:br>
            <a:r>
              <a:rPr lang="ru-RU" sz="1800" dirty="0"/>
              <a:t>Мы для глаз и для сердца -  отрада</a:t>
            </a:r>
            <a:r>
              <a:rPr lang="ru-RU" sz="1800" dirty="0" smtClean="0"/>
              <a:t>,</a:t>
            </a:r>
            <a:br>
              <a:rPr lang="ru-RU" sz="1800" dirty="0" smtClean="0"/>
            </a:br>
            <a:r>
              <a:rPr lang="ru-RU" sz="1800" dirty="0" smtClean="0"/>
              <a:t>Украшенье </a:t>
            </a:r>
            <a:r>
              <a:rPr lang="ru-RU" sz="1800" dirty="0"/>
              <a:t>родимой земли.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286" y="545911"/>
            <a:ext cx="5175249" cy="63120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8000" y="2056687"/>
            <a:ext cx="2778325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Цветок на лугу</a:t>
            </a:r>
          </a:p>
          <a:p>
            <a:r>
              <a:rPr lang="ru-RU" dirty="0"/>
              <a:t>Я сорвал на бегу.</a:t>
            </a:r>
          </a:p>
          <a:p>
            <a:r>
              <a:rPr lang="ru-RU" dirty="0"/>
              <a:t>Сорвал, а зачем –</a:t>
            </a:r>
          </a:p>
          <a:p>
            <a:r>
              <a:rPr lang="ru-RU" dirty="0"/>
              <a:t>Объяснить не могу.</a:t>
            </a:r>
          </a:p>
          <a:p>
            <a:r>
              <a:rPr lang="ru-RU" dirty="0"/>
              <a:t>В стакане</a:t>
            </a:r>
          </a:p>
          <a:p>
            <a:r>
              <a:rPr lang="ru-RU" dirty="0"/>
              <a:t>Он день простоял</a:t>
            </a:r>
          </a:p>
          <a:p>
            <a:r>
              <a:rPr lang="ru-RU" dirty="0"/>
              <a:t>И завял,</a:t>
            </a:r>
          </a:p>
          <a:p>
            <a:r>
              <a:rPr lang="ru-RU" dirty="0"/>
              <a:t>А сколько бы он</a:t>
            </a:r>
          </a:p>
          <a:p>
            <a:r>
              <a:rPr lang="ru-RU" dirty="0"/>
              <a:t>На лугу простоял. </a:t>
            </a:r>
          </a:p>
          <a:p>
            <a:r>
              <a:rPr lang="ru-RU" dirty="0"/>
              <a:t> </a:t>
            </a:r>
          </a:p>
          <a:p>
            <a:r>
              <a:rPr lang="ru-RU" dirty="0">
                <a:solidFill>
                  <a:schemeClr val="accent2"/>
                </a:solidFill>
              </a:rPr>
              <a:t>Если ты сорвёшь цветок</a:t>
            </a:r>
          </a:p>
          <a:p>
            <a:r>
              <a:rPr lang="ru-RU" dirty="0">
                <a:solidFill>
                  <a:schemeClr val="accent2"/>
                </a:solidFill>
              </a:rPr>
              <a:t>Если все: И я, и ты,</a:t>
            </a:r>
          </a:p>
          <a:p>
            <a:r>
              <a:rPr lang="ru-RU" dirty="0">
                <a:solidFill>
                  <a:schemeClr val="accent2"/>
                </a:solidFill>
              </a:rPr>
              <a:t>Если мы сорвём цветы,</a:t>
            </a:r>
          </a:p>
          <a:p>
            <a:r>
              <a:rPr lang="ru-RU" dirty="0">
                <a:solidFill>
                  <a:schemeClr val="accent2"/>
                </a:solidFill>
              </a:rPr>
              <a:t>То окажутся пусты</a:t>
            </a:r>
          </a:p>
          <a:p>
            <a:r>
              <a:rPr lang="ru-RU" dirty="0">
                <a:solidFill>
                  <a:schemeClr val="accent2"/>
                </a:solidFill>
              </a:rPr>
              <a:t>И деревья, и цветы</a:t>
            </a:r>
          </a:p>
          <a:p>
            <a:r>
              <a:rPr lang="ru-RU" dirty="0">
                <a:solidFill>
                  <a:schemeClr val="accent2"/>
                </a:solidFill>
              </a:rPr>
              <a:t>И не будет красоты.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44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651" y="327546"/>
            <a:ext cx="2937018" cy="1583141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Не рвите цветы! </a:t>
            </a:r>
            <a:br>
              <a:rPr lang="ru-RU" sz="2000" dirty="0" smtClean="0"/>
            </a:br>
            <a:r>
              <a:rPr lang="ru-RU" sz="2000" dirty="0" smtClean="0"/>
              <a:t>Не рвите!</a:t>
            </a:r>
            <a:br>
              <a:rPr lang="ru-RU" sz="2000" dirty="0" smtClean="0"/>
            </a:br>
            <a:r>
              <a:rPr lang="ru-RU" sz="2000" dirty="0" smtClean="0"/>
              <a:t> Пусть будет нарядной Земля!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51" y="2067637"/>
            <a:ext cx="8134066" cy="4790363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684" y="327546"/>
            <a:ext cx="3960599" cy="167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23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2845685" cy="169687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Не  губите первоцветы, весны первые приметы!</a:t>
            </a:r>
            <a:endParaRPr lang="ru-RU" sz="2400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44" y="2529078"/>
            <a:ext cx="2744175" cy="3881437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490" y="609600"/>
            <a:ext cx="5175249" cy="580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83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778" y="609601"/>
            <a:ext cx="6717482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Берегите </a:t>
            </a:r>
            <a:br>
              <a:rPr lang="ru-RU" dirty="0" smtClean="0">
                <a:solidFill>
                  <a:schemeClr val="accent5"/>
                </a:solidFill>
              </a:rPr>
            </a:br>
            <a:r>
              <a:rPr lang="ru-RU" dirty="0" smtClean="0">
                <a:solidFill>
                  <a:schemeClr val="accent5"/>
                </a:solidFill>
              </a:rPr>
              <a:t>первоцветы!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154" y="1930401"/>
            <a:ext cx="6717482" cy="49275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5" y="126810"/>
            <a:ext cx="1897037" cy="16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85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5157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/>
              <a:t>Экологическое воспитание - </a:t>
            </a:r>
            <a:r>
              <a:rPr lang="ru-RU" sz="2200" dirty="0">
                <a:solidFill>
                  <a:schemeClr val="tx1"/>
                </a:solidFill>
              </a:rPr>
              <a:t>одно из основных направлений в системе образования, это способ воздействия на чувства детей, их сознания, взгляды и представления. Дети испытывают потребность в общении с природой. Они учатся любить природу, наблюдать, сопереживать, понимать, что наша Земля не сможет существовать без </a:t>
            </a:r>
            <a:r>
              <a:rPr lang="ru-RU" sz="2200" dirty="0" smtClean="0">
                <a:solidFill>
                  <a:schemeClr val="tx1"/>
                </a:solidFill>
              </a:rPr>
              <a:t>растений</a:t>
            </a:r>
            <a:r>
              <a:rPr lang="ru-RU" sz="2200" dirty="0">
                <a:solidFill>
                  <a:schemeClr val="tx1"/>
                </a:solidFill>
              </a:rPr>
              <a:t>.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Цветы – это не только красота, но и часть живой природы, которую </a:t>
            </a:r>
            <a:r>
              <a:rPr lang="ru-RU" sz="2200" dirty="0">
                <a:solidFill>
                  <a:schemeClr val="accent2"/>
                </a:solidFill>
              </a:rPr>
              <a:t>надо </a:t>
            </a:r>
            <a:r>
              <a:rPr lang="ru-RU" sz="2200" b="1" dirty="0">
                <a:solidFill>
                  <a:schemeClr val="accent2"/>
                </a:solidFill>
              </a:rPr>
              <a:t>знать, беречь и охранять</a:t>
            </a:r>
            <a:r>
              <a:rPr lang="ru-RU" sz="2200" dirty="0" smtClean="0">
                <a:solidFill>
                  <a:schemeClr val="accent2"/>
                </a:solidFill>
              </a:rPr>
              <a:t>!     </a:t>
            </a:r>
            <a:br>
              <a:rPr lang="ru-RU" sz="2200" dirty="0" smtClean="0">
                <a:solidFill>
                  <a:schemeClr val="accent2"/>
                </a:solidFill>
              </a:rPr>
            </a:br>
            <a:r>
              <a:rPr lang="ru-RU" sz="2200" dirty="0">
                <a:solidFill>
                  <a:schemeClr val="accent2"/>
                </a:solidFill>
              </a:rPr>
              <a:t/>
            </a:r>
            <a:br>
              <a:rPr lang="ru-RU" sz="2200" dirty="0">
                <a:solidFill>
                  <a:schemeClr val="accent2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4" y="3357349"/>
            <a:ext cx="3771836" cy="3500651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     </a:t>
            </a:r>
          </a:p>
          <a:p>
            <a:pPr marL="0" indent="0">
              <a:buNone/>
            </a:pPr>
            <a:r>
              <a:rPr lang="ru-RU" sz="7200" dirty="0" smtClean="0">
                <a:solidFill>
                  <a:schemeClr val="accent2"/>
                </a:solidFill>
              </a:rPr>
              <a:t>Я сорвал цветок, и он завял, </a:t>
            </a:r>
          </a:p>
          <a:p>
            <a:pPr marL="0" indent="0">
              <a:buNone/>
            </a:pPr>
            <a:r>
              <a:rPr lang="ru-RU" sz="7200" dirty="0" smtClean="0">
                <a:solidFill>
                  <a:schemeClr val="accent2"/>
                </a:solidFill>
              </a:rPr>
              <a:t>Я поймал жука, </a:t>
            </a:r>
          </a:p>
          <a:p>
            <a:pPr marL="0" indent="0">
              <a:buNone/>
            </a:pPr>
            <a:r>
              <a:rPr lang="ru-RU" sz="7200" dirty="0" smtClean="0">
                <a:solidFill>
                  <a:schemeClr val="accent2"/>
                </a:solidFill>
              </a:rPr>
              <a:t>И он умер у меня на ладони.</a:t>
            </a:r>
          </a:p>
          <a:p>
            <a:pPr marL="0" indent="0">
              <a:buNone/>
            </a:pPr>
            <a:r>
              <a:rPr lang="ru-RU" sz="7200" dirty="0" smtClean="0">
                <a:solidFill>
                  <a:schemeClr val="accent2"/>
                </a:solidFill>
              </a:rPr>
              <a:t> И тогда я понял, </a:t>
            </a:r>
          </a:p>
          <a:p>
            <a:pPr marL="0" indent="0">
              <a:buNone/>
            </a:pPr>
            <a:r>
              <a:rPr lang="ru-RU" sz="7200" dirty="0" smtClean="0">
                <a:solidFill>
                  <a:schemeClr val="accent2"/>
                </a:solidFill>
              </a:rPr>
              <a:t>Что прикоснуться к природе </a:t>
            </a:r>
          </a:p>
          <a:p>
            <a:pPr marL="0" indent="0">
              <a:buNone/>
            </a:pPr>
            <a:r>
              <a:rPr lang="ru-RU" sz="7200" dirty="0" smtClean="0">
                <a:solidFill>
                  <a:schemeClr val="accent2"/>
                </a:solidFill>
              </a:rPr>
              <a:t>Можно только сердцем. </a:t>
            </a:r>
          </a:p>
          <a:p>
            <a:pPr marL="0" indent="0">
              <a:buNone/>
            </a:pPr>
            <a:endParaRPr lang="ru-RU" sz="7200" dirty="0" smtClean="0"/>
          </a:p>
          <a:p>
            <a:pPr marL="0" indent="0">
              <a:buNone/>
            </a:pPr>
            <a:r>
              <a:rPr lang="ru-RU" sz="7200" dirty="0" smtClean="0"/>
              <a:t>Л</a:t>
            </a:r>
            <a:r>
              <a:rPr lang="ru-RU" sz="7200" dirty="0"/>
              <a:t>. </a:t>
            </a:r>
            <a:r>
              <a:rPr lang="ru-RU" sz="7200" dirty="0" err="1"/>
              <a:t>Фесюкова</a:t>
            </a:r>
            <a:r>
              <a:rPr lang="ru-RU" sz="7200" dirty="0"/>
              <a:t> 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516" y="3546972"/>
            <a:ext cx="3739486" cy="312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93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4140326" cy="1320800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Она приходит с </a:t>
            </a:r>
            <a:r>
              <a:rPr lang="ru-RU" sz="2000" dirty="0" smtClean="0"/>
              <a:t>ласкою</a:t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со своею </a:t>
            </a:r>
            <a:r>
              <a:rPr lang="ru-RU" sz="2000" dirty="0" smtClean="0"/>
              <a:t>сказкой</a:t>
            </a:r>
            <a:br>
              <a:rPr lang="ru-RU" sz="2000" dirty="0" smtClean="0"/>
            </a:br>
            <a:r>
              <a:rPr lang="ru-RU" sz="2000" dirty="0" smtClean="0"/>
              <a:t>Волшебной </a:t>
            </a:r>
            <a:r>
              <a:rPr lang="ru-RU" sz="2000" dirty="0"/>
              <a:t>палочкой </a:t>
            </a:r>
            <a:r>
              <a:rPr lang="ru-RU" sz="2000" dirty="0" smtClean="0"/>
              <a:t>взмахнет-</a:t>
            </a:r>
            <a:br>
              <a:rPr lang="ru-RU" sz="2000" dirty="0" smtClean="0"/>
            </a:br>
            <a:r>
              <a:rPr lang="ru-RU" sz="2000" dirty="0"/>
              <a:t>В лесу подснежник </a:t>
            </a:r>
            <a:r>
              <a:rPr lang="ru-RU" sz="2000" dirty="0" smtClean="0"/>
              <a:t>расцветет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4" y="2160589"/>
            <a:ext cx="5204851" cy="388077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 smtClean="0"/>
              <a:t>Весна </a:t>
            </a:r>
            <a:r>
              <a:rPr lang="ru-RU" dirty="0"/>
              <a:t>– красивое и волшебное время года.  </a:t>
            </a:r>
          </a:p>
          <a:p>
            <a:pPr marL="0" indent="0">
              <a:buNone/>
            </a:pPr>
            <a:r>
              <a:rPr lang="ru-RU" dirty="0"/>
              <a:t>Весной происходит много </a:t>
            </a:r>
            <a:r>
              <a:rPr lang="ru-RU" dirty="0" smtClean="0"/>
              <a:t>чудес:</a:t>
            </a:r>
          </a:p>
          <a:p>
            <a:pPr marL="0" indent="0">
              <a:buNone/>
            </a:pPr>
            <a:r>
              <a:rPr lang="ru-RU" dirty="0" smtClean="0"/>
              <a:t>все </a:t>
            </a:r>
            <a:r>
              <a:rPr lang="ru-RU" dirty="0"/>
              <a:t>живое радуется солнцу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звонко щебечут птицы, журчат ручьи,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снеговые </a:t>
            </a:r>
            <a:r>
              <a:rPr lang="ru-RU" dirty="0"/>
              <a:t>сугробы в лесу оседают,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/>
              <a:t>показываются первые проталины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проталинах прямо из- под </a:t>
            </a:r>
            <a:r>
              <a:rPr lang="ru-RU" dirty="0" smtClean="0"/>
              <a:t>снега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пробиваются самые ранние цветущие растения,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которые </a:t>
            </a:r>
            <a:r>
              <a:rPr lang="ru-RU" dirty="0"/>
              <a:t>называются </a:t>
            </a:r>
            <a:r>
              <a:rPr lang="ru-RU" dirty="0">
                <a:solidFill>
                  <a:schemeClr val="accent2"/>
                </a:solidFill>
              </a:rPr>
              <a:t>первоцветами.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40" y="609600"/>
            <a:ext cx="3316406" cy="562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94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379" y="381830"/>
            <a:ext cx="6146546" cy="3412248"/>
          </a:xfrm>
        </p:spPr>
        <p:txBody>
          <a:bodyPr>
            <a:noAutofit/>
          </a:bodyPr>
          <a:lstStyle/>
          <a:p>
            <a:r>
              <a:rPr lang="ru-RU" sz="3200" dirty="0" smtClean="0"/>
              <a:t>                                                                         Парад первоцветов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1600" dirty="0"/>
              <a:t> </a:t>
            </a:r>
            <a:r>
              <a:rPr lang="ru-RU" sz="2000" dirty="0" smtClean="0">
                <a:solidFill>
                  <a:schemeClr val="tx1"/>
                </a:solidFill>
              </a:rPr>
              <a:t>Я </a:t>
            </a:r>
            <a:r>
              <a:rPr lang="ru-RU" sz="2000" dirty="0">
                <a:solidFill>
                  <a:schemeClr val="tx1"/>
                </a:solidFill>
              </a:rPr>
              <a:t>- подснежник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Первым вылез из землицы на проталинке.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Я мороза не боюсь,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Хоть  и маленький.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Из-под снега расцветаю, 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Раньше  всех весну встречаю!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002507"/>
            <a:ext cx="6228433" cy="315263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sz="7200" dirty="0" smtClean="0"/>
          </a:p>
          <a:p>
            <a:pPr marL="0" indent="0">
              <a:buNone/>
            </a:pPr>
            <a:endParaRPr lang="ru-RU" sz="7200" dirty="0"/>
          </a:p>
          <a:p>
            <a:pPr marL="0" indent="0">
              <a:buNone/>
            </a:pPr>
            <a:r>
              <a:rPr lang="ru-RU" sz="7200" dirty="0" smtClean="0">
                <a:solidFill>
                  <a:schemeClr val="accent2"/>
                </a:solidFill>
              </a:rPr>
              <a:t>Легенда </a:t>
            </a:r>
            <a:r>
              <a:rPr lang="ru-RU" sz="7200" dirty="0">
                <a:solidFill>
                  <a:schemeClr val="accent2"/>
                </a:solidFill>
              </a:rPr>
              <a:t>о </a:t>
            </a:r>
            <a:r>
              <a:rPr lang="ru-RU" sz="7200" dirty="0" smtClean="0">
                <a:solidFill>
                  <a:schemeClr val="accent2"/>
                </a:solidFill>
              </a:rPr>
              <a:t>подснежнике</a:t>
            </a:r>
            <a:endParaRPr lang="ru-RU" sz="72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ru-RU" sz="7200" dirty="0"/>
              <a:t>Старинная русская легенда рассказывает, что однажды старуха Зима со своими спутниками Морозом и Ветром решила не пускать на землю красавицу Весну. Но смелый Подснежник выпрямился, расправил лепестки и попросил защиты у Солнца. Солнце заметило Подснежник, согрело землю и открыло дорогу Весне.</a:t>
            </a:r>
          </a:p>
          <a:p>
            <a:pPr marL="0" indent="0">
              <a:buNone/>
            </a:pPr>
            <a:r>
              <a:rPr lang="ru-RU" sz="6000" dirty="0"/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767" y="1269242"/>
            <a:ext cx="3589361" cy="466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75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4440576" cy="1942532"/>
          </a:xfrm>
        </p:spPr>
        <p:txBody>
          <a:bodyPr>
            <a:noAutofit/>
          </a:bodyPr>
          <a:lstStyle/>
          <a:p>
            <a:r>
              <a:rPr lang="ru-RU" sz="2000" dirty="0"/>
              <a:t>Ранней солнечной порой</a:t>
            </a:r>
            <a:br>
              <a:rPr lang="ru-RU" sz="2000" dirty="0"/>
            </a:br>
            <a:r>
              <a:rPr lang="ru-RU" sz="2000" dirty="0"/>
              <a:t>На проталинке весной</a:t>
            </a:r>
            <a:br>
              <a:rPr lang="ru-RU" sz="2000" dirty="0"/>
            </a:br>
            <a:r>
              <a:rPr lang="ru-RU" sz="2000" dirty="0"/>
              <a:t>Украшают бугорки</a:t>
            </a:r>
            <a:br>
              <a:rPr lang="ru-RU" sz="2000" dirty="0"/>
            </a:br>
            <a:r>
              <a:rPr lang="ru-RU" sz="2000" dirty="0"/>
              <a:t>Мать-и-мачехи цветки.</a:t>
            </a:r>
            <a:br>
              <a:rPr lang="ru-RU" sz="2000" dirty="0"/>
            </a:br>
            <a:r>
              <a:rPr lang="ru-RU" sz="2000" dirty="0"/>
              <a:t>В ярких желтеньких платочках</a:t>
            </a:r>
            <a:br>
              <a:rPr lang="ru-RU" sz="2000" dirty="0"/>
            </a:br>
            <a:r>
              <a:rPr lang="ru-RU" sz="2000" dirty="0"/>
              <a:t>И зелененьких </a:t>
            </a:r>
            <a:r>
              <a:rPr lang="ru-RU" sz="2000" dirty="0" smtClean="0"/>
              <a:t>носочках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552131"/>
            <a:ext cx="4331394" cy="36961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sz="2100" dirty="0"/>
              <a:t>Я цвету в апреле – мае.</a:t>
            </a:r>
            <a:br>
              <a:rPr lang="ru-RU" sz="2100" dirty="0"/>
            </a:br>
            <a:r>
              <a:rPr lang="ru-RU" sz="2100" dirty="0"/>
              <a:t>Я </a:t>
            </a:r>
            <a:r>
              <a:rPr lang="ru-RU" sz="2100" dirty="0" smtClean="0"/>
              <a:t>самая </a:t>
            </a:r>
            <a:r>
              <a:rPr lang="ru-RU" sz="2100" dirty="0"/>
              <a:t>первая зацветаю по весне.</a:t>
            </a:r>
          </a:p>
          <a:p>
            <a:pPr marL="0" indent="0">
              <a:buNone/>
            </a:pPr>
            <a:r>
              <a:rPr lang="ru-RU" sz="2100" dirty="0"/>
              <a:t>Когда цветы отцветут, </a:t>
            </a:r>
            <a:endParaRPr lang="ru-RU" sz="2100" dirty="0" smtClean="0"/>
          </a:p>
          <a:p>
            <a:pPr marL="0" indent="0">
              <a:buNone/>
            </a:pPr>
            <a:r>
              <a:rPr lang="ru-RU" sz="2100" dirty="0" smtClean="0"/>
              <a:t>появляются </a:t>
            </a:r>
            <a:r>
              <a:rPr lang="ru-RU" sz="2100" dirty="0"/>
              <a:t>большие зеленые листья.</a:t>
            </a:r>
          </a:p>
          <a:p>
            <a:pPr marL="0" indent="0">
              <a:buNone/>
            </a:pPr>
            <a:r>
              <a:rPr lang="ru-RU" sz="2100" dirty="0"/>
              <a:t>С виду самые обычные</a:t>
            </a:r>
            <a:r>
              <a:rPr lang="ru-RU" sz="2100" dirty="0" smtClean="0"/>
              <a:t>,</a:t>
            </a:r>
          </a:p>
          <a:p>
            <a:pPr marL="0" indent="0">
              <a:buNone/>
            </a:pPr>
            <a:r>
              <a:rPr lang="ru-RU" sz="2100" dirty="0" smtClean="0"/>
              <a:t> </a:t>
            </a:r>
            <a:r>
              <a:rPr lang="ru-RU" sz="2100" dirty="0"/>
              <a:t>а потрогаешь – вот так дивно!</a:t>
            </a:r>
          </a:p>
          <a:p>
            <a:pPr marL="0" indent="0">
              <a:buNone/>
            </a:pPr>
            <a:r>
              <a:rPr lang="ru-RU" sz="2100" dirty="0"/>
              <a:t>Одна сторона у листьев теплая, </a:t>
            </a:r>
            <a:endParaRPr lang="ru-RU" sz="2100" dirty="0" smtClean="0"/>
          </a:p>
          <a:p>
            <a:pPr marL="0" indent="0">
              <a:buNone/>
            </a:pPr>
            <a:r>
              <a:rPr lang="ru-RU" sz="2100" dirty="0" smtClean="0"/>
              <a:t>покрытая </a:t>
            </a:r>
            <a:r>
              <a:rPr lang="ru-RU" sz="2100" dirty="0"/>
              <a:t>мягким пушком</a:t>
            </a:r>
          </a:p>
          <a:p>
            <a:pPr marL="0" indent="0">
              <a:buNone/>
            </a:pPr>
            <a:r>
              <a:rPr lang="ru-RU" sz="2100" dirty="0"/>
              <a:t>А другая – гладкая и холодная.</a:t>
            </a:r>
          </a:p>
          <a:p>
            <a:pPr marL="0" indent="0">
              <a:buNone/>
            </a:pPr>
            <a:r>
              <a:rPr lang="ru-RU" sz="2100" dirty="0"/>
              <a:t>Теплая – это мать, холодная – мачеха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878" y="709685"/>
            <a:ext cx="4483638" cy="553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06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451212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Меня называют сладким букетиком, потому что в моих цветках много сладкого сока-нектара. </a:t>
            </a:r>
            <a:br>
              <a:rPr lang="ru-RU" sz="2000" dirty="0"/>
            </a:br>
            <a:r>
              <a:rPr lang="ru-RU" sz="2000" dirty="0"/>
              <a:t>Медуница -  очаровательный весенний цветок, который появляется через 8-10 дней после мать-и-мачехи. Узнаешь меня сразу: только у медуницы бывают разноцветные цветки-колокольчики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300646"/>
            <a:ext cx="4508815" cy="38814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Я – медуница, зацвела чуть-чуть позже,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но </a:t>
            </a:r>
            <a:r>
              <a:rPr lang="ru-RU" dirty="0"/>
              <a:t>зато как зацвела!</a:t>
            </a:r>
          </a:p>
          <a:p>
            <a:pPr marL="0" indent="0">
              <a:buNone/>
            </a:pPr>
            <a:r>
              <a:rPr lang="ru-RU" dirty="0"/>
              <a:t>Приподняв сухой листочек,</a:t>
            </a:r>
          </a:p>
          <a:p>
            <a:pPr marL="0" indent="0">
              <a:buNone/>
            </a:pPr>
            <a:r>
              <a:rPr lang="ru-RU" dirty="0"/>
              <a:t>В первых числах мая</a:t>
            </a:r>
          </a:p>
          <a:p>
            <a:pPr marL="0" indent="0">
              <a:buNone/>
            </a:pPr>
            <a:r>
              <a:rPr lang="ru-RU" dirty="0"/>
              <a:t>Появляется цветочек</a:t>
            </a:r>
          </a:p>
          <a:p>
            <a:pPr marL="0" indent="0">
              <a:buNone/>
            </a:pPr>
            <a:r>
              <a:rPr lang="ru-RU" dirty="0"/>
              <a:t>Солнышку кивая.</a:t>
            </a:r>
          </a:p>
          <a:p>
            <a:pPr marL="0" indent="0">
              <a:buNone/>
            </a:pPr>
            <a:r>
              <a:rPr lang="ru-RU" dirty="0"/>
              <a:t>То сиреневым, то синим</a:t>
            </a:r>
          </a:p>
          <a:p>
            <a:pPr marL="0" indent="0">
              <a:buNone/>
            </a:pPr>
            <a:r>
              <a:rPr lang="ru-RU" dirty="0"/>
              <a:t>Подмигнет он огоньком –</a:t>
            </a:r>
          </a:p>
          <a:p>
            <a:pPr marL="0" indent="0">
              <a:buNone/>
            </a:pPr>
            <a:r>
              <a:rPr lang="ru-RU" dirty="0"/>
              <a:t>Это пчелок приглашает</a:t>
            </a:r>
          </a:p>
          <a:p>
            <a:pPr marL="0" indent="0">
              <a:buNone/>
            </a:pPr>
            <a:r>
              <a:rPr lang="ru-RU" dirty="0"/>
              <a:t>Медуница за медком.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910" y="2300646"/>
            <a:ext cx="3881437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3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В народе у примулы молодые, волнистые листочки  называют - "баранчиками" </a:t>
            </a:r>
            <a:br>
              <a:rPr lang="ru-RU" sz="2000" dirty="0"/>
            </a:br>
            <a:r>
              <a:rPr lang="ru-RU" sz="2000" dirty="0"/>
              <a:t> "Ключиками" – называют цветки, они собраны в соцветие и похожи на связку ключей, которые открывают  </a:t>
            </a:r>
            <a:r>
              <a:rPr lang="ru-RU" sz="2000" dirty="0" smtClean="0"/>
              <a:t>весной </a:t>
            </a:r>
            <a:r>
              <a:rPr lang="ru-RU" sz="2000" dirty="0"/>
              <a:t>дорогу всему зеленому царству.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374710"/>
            <a:ext cx="4072087" cy="36666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Я </a:t>
            </a:r>
            <a:r>
              <a:rPr lang="ru-RU" dirty="0"/>
              <a:t>– примула!</a:t>
            </a:r>
          </a:p>
          <a:p>
            <a:pPr marL="0" indent="0">
              <a:buNone/>
            </a:pPr>
            <a:r>
              <a:rPr lang="ru-RU" dirty="0"/>
              <a:t>Я – первая, я – смелая!</a:t>
            </a:r>
          </a:p>
          <a:p>
            <a:pPr marL="0" indent="0">
              <a:buNone/>
            </a:pPr>
            <a:r>
              <a:rPr lang="ru-RU" dirty="0"/>
              <a:t>Земля ещё сыра,</a:t>
            </a:r>
          </a:p>
          <a:p>
            <a:pPr marL="0" indent="0">
              <a:buNone/>
            </a:pPr>
            <a:r>
              <a:rPr lang="ru-RU" dirty="0"/>
              <a:t>А я уж расцвела!</a:t>
            </a:r>
          </a:p>
          <a:p>
            <a:pPr marL="0" indent="0">
              <a:buNone/>
            </a:pPr>
            <a:r>
              <a:rPr lang="ru-RU" dirty="0"/>
              <a:t>Мои цветочки малые –</a:t>
            </a:r>
          </a:p>
          <a:p>
            <a:pPr marL="0" indent="0">
              <a:buNone/>
            </a:pPr>
            <a:r>
              <a:rPr lang="ru-RU" dirty="0"/>
              <a:t>Синеющие, алые –</a:t>
            </a:r>
          </a:p>
          <a:p>
            <a:pPr marL="0" indent="0">
              <a:buNone/>
            </a:pPr>
            <a:r>
              <a:rPr lang="ru-RU" dirty="0"/>
              <a:t>Как искорки горят.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274" y="2193397"/>
            <a:ext cx="4572001" cy="400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31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778759"/>
          </a:xfrm>
        </p:spPr>
        <p:txBody>
          <a:bodyPr>
            <a:noAutofit/>
          </a:bodyPr>
          <a:lstStyle/>
          <a:p>
            <a:r>
              <a:rPr lang="ru-RU" sz="1800" dirty="0"/>
              <a:t>Какое удивительное изобретение природы!</a:t>
            </a:r>
            <a:br>
              <a:rPr lang="ru-RU" sz="1800" dirty="0"/>
            </a:br>
            <a:r>
              <a:rPr lang="ru-RU" sz="1800" dirty="0"/>
              <a:t>Маленькие чашечки сон-травы напоминают собой пушистый подснежный тюльпан.  </a:t>
            </a:r>
            <a:br>
              <a:rPr lang="ru-RU" sz="1800" dirty="0"/>
            </a:br>
            <a:r>
              <a:rPr lang="ru-RU" sz="1800" dirty="0"/>
              <a:t>Я цвету даже если на улице мороз. Почему? Внутри цветка очень тепло.  Оказывается, чашечка цветка - это вогнутое зеркальце, которое собирает солнечное тепло.   Полюбуйтесь. 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4" y="2388358"/>
            <a:ext cx="3512529" cy="36530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Я  </a:t>
            </a:r>
            <a:r>
              <a:rPr lang="ru-RU" dirty="0"/>
              <a:t>- сон - трава</a:t>
            </a:r>
            <a:br>
              <a:rPr lang="ru-RU" dirty="0"/>
            </a:br>
            <a:r>
              <a:rPr lang="ru-RU" dirty="0" smtClean="0"/>
              <a:t>Дальний </a:t>
            </a:r>
            <a:r>
              <a:rPr lang="ru-RU" dirty="0"/>
              <a:t>лес стоит стеной,</a:t>
            </a:r>
            <a:br>
              <a:rPr lang="ru-RU" dirty="0"/>
            </a:br>
            <a:r>
              <a:rPr lang="ru-RU" dirty="0" smtClean="0"/>
              <a:t>А </a:t>
            </a:r>
            <a:r>
              <a:rPr lang="ru-RU" dirty="0"/>
              <a:t>в лесу, в глуши лесной,</a:t>
            </a:r>
            <a:br>
              <a:rPr lang="ru-RU" dirty="0"/>
            </a:br>
            <a:r>
              <a:rPr lang="ru-RU" dirty="0" smtClean="0"/>
              <a:t>На </a:t>
            </a:r>
            <a:r>
              <a:rPr lang="ru-RU" dirty="0"/>
              <a:t>суку сидит сова.</a:t>
            </a:r>
            <a:br>
              <a:rPr lang="ru-RU" dirty="0"/>
            </a:br>
            <a:r>
              <a:rPr lang="ru-RU" dirty="0" smtClean="0"/>
              <a:t>Там  </a:t>
            </a:r>
            <a:r>
              <a:rPr lang="ru-RU" dirty="0"/>
              <a:t>растёт  усни - трава.</a:t>
            </a:r>
            <a:br>
              <a:rPr lang="ru-RU" dirty="0"/>
            </a:br>
            <a:r>
              <a:rPr lang="ru-RU" dirty="0" smtClean="0"/>
              <a:t>Говорят</a:t>
            </a:r>
            <a:r>
              <a:rPr lang="ru-RU" dirty="0"/>
              <a:t>, усни-трава</a:t>
            </a:r>
            <a:br>
              <a:rPr lang="ru-RU" dirty="0"/>
            </a:br>
            <a:r>
              <a:rPr lang="ru-RU" dirty="0" smtClean="0"/>
              <a:t>Знает </a:t>
            </a:r>
            <a:r>
              <a:rPr lang="ru-RU" dirty="0"/>
              <a:t>сонные слова:</a:t>
            </a:r>
            <a:br>
              <a:rPr lang="ru-RU" dirty="0"/>
            </a:br>
            <a:r>
              <a:rPr lang="ru-RU" dirty="0" smtClean="0"/>
              <a:t>Как </a:t>
            </a:r>
            <a:r>
              <a:rPr lang="ru-RU" dirty="0"/>
              <a:t>шепнет свои </a:t>
            </a:r>
            <a:r>
              <a:rPr lang="ru-RU" dirty="0" smtClean="0"/>
              <a:t>слова,         </a:t>
            </a:r>
            <a:r>
              <a:rPr lang="ru-RU" dirty="0"/>
              <a:t> </a:t>
            </a:r>
            <a:r>
              <a:rPr lang="ru-RU" dirty="0" smtClean="0"/>
              <a:t> Сразу </a:t>
            </a:r>
            <a:r>
              <a:rPr lang="ru-RU" dirty="0"/>
              <a:t>никнет </a:t>
            </a:r>
            <a:r>
              <a:rPr lang="ru-RU" dirty="0" smtClean="0"/>
              <a:t>голова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570" y="2702256"/>
            <a:ext cx="3753134" cy="349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5220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380</TotalTime>
  <Words>760</Words>
  <Application>Microsoft Office PowerPoint</Application>
  <PresentationFormat>Широкоэкранный</PresentationFormat>
  <Paragraphs>194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Trebuchet MS</vt:lpstr>
      <vt:lpstr>Wingdings 3</vt:lpstr>
      <vt:lpstr>Грань</vt:lpstr>
      <vt:lpstr>Презентация  Экологическая акция «Берегите  первоцветы»  старший дошкольный возраст  </vt:lpstr>
      <vt:lpstr> Цель: создать условия для формирования у дошкольников элементов экологической культуры </vt:lpstr>
      <vt:lpstr>Экологическое воспитание - одно из основных направлений в системе образования, это способ воздействия на чувства детей, их сознания, взгляды и представления. Дети испытывают потребность в общении с природой. Они учатся любить природу, наблюдать, сопереживать, понимать, что наша Земля не сможет существовать без растений. Цветы – это не только красота, но и часть живой природы, которую надо знать, беречь и охранять!          </vt:lpstr>
      <vt:lpstr>Она приходит с ласкою И со своею сказкой Волшебной палочкой взмахнет- В лесу подснежник расцветет </vt:lpstr>
      <vt:lpstr>                                                                         Парад первоцветов   Я - подснежник Первым вылез из землицы на проталинке. Я мороза не боюсь,  Хоть  и маленький. Из-под снега расцветаю,  Раньше  всех весну встречаю!</vt:lpstr>
      <vt:lpstr>Ранней солнечной порой На проталинке весной Украшают бугорки Мать-и-мачехи цветки. В ярких желтеньких платочках И зелененьких носочках </vt:lpstr>
      <vt:lpstr>Меня называют сладким букетиком, потому что в моих цветках много сладкого сока-нектара.  Медуница -  очаровательный весенний цветок, который появляется через 8-10 дней после мать-и-мачехи. Узнаешь меня сразу: только у медуницы бывают разноцветные цветки-колокольчики </vt:lpstr>
      <vt:lpstr>В народе у примулы молодые, волнистые листочки  называют - "баранчиками"   "Ключиками" – называют цветки, они собраны в соцветие и похожи на связку ключей, которые открывают  весной дорогу всему зеленому царству. </vt:lpstr>
      <vt:lpstr>Какое удивительное изобретение природы! Маленькие чашечки сон-травы напоминают собой пушистый подснежный тюльпан.   Я цвету даже если на улице мороз. Почему? Внутри цветка очень тепло.  Оказывается, чашечка цветка - это вогнутое зеркальце, которое собирает солнечное тепло.   Полюбуйтесь.  </vt:lpstr>
      <vt:lpstr>На лужайке, возле леса, Расцвели цветочки. Желтые, как солнышко. На зеленой ножке. </vt:lpstr>
      <vt:lpstr> Игра – превращение    «Одуванчики» </vt:lpstr>
      <vt:lpstr> Легенда о тюльпане гласит, что именно в бутоне желтого тюльпана было заключено счастье, но никто не мог до него добраться, так как бутон не раскрывался. Но однажды желтый цветок в руки взял маленький мальчик и тюльпан сам раскрылся. Детская душа, беззаботное счастье и смех открыли бутон. Тюльпан — цветок счастья.  </vt:lpstr>
      <vt:lpstr>Пальчиковая гимнастика «Цветок» </vt:lpstr>
      <vt:lpstr>Игра «Цветик – Семицветик» </vt:lpstr>
      <vt:lpstr>Физкультминутка  </vt:lpstr>
      <vt:lpstr> Дидактическая игра  «Подбери слово»</vt:lpstr>
      <vt:lpstr>Подвижная игра  «Весенний венок»</vt:lpstr>
      <vt:lpstr>                    Нельзя рвать первоцветы!  В природе их осталось очень мало, когда сорвешь цветок, он семян уже не даст, новые цветы   не вырастут!   </vt:lpstr>
      <vt:lpstr>Первоцветы занесены  в Красную книгу</vt:lpstr>
      <vt:lpstr>Первоцветы – самые замечательные, самые красивые цветы.  Поэты пишут о них стихи,  художники рисуют картины,  фотографы делают изумительные снимки, композиторы сочиняют волшебную музыку. </vt:lpstr>
      <vt:lpstr>Я слышу цветов голоса. Они шепчут: не рви нас, не надо! Наши гибкие стебли не мни! Мы для глаз и для сердца -  отрада, Украшенье родимой земли.</vt:lpstr>
      <vt:lpstr>Не рвите цветы!  Не рвите!  Пусть будет нарядной Земля!</vt:lpstr>
      <vt:lpstr>Не  губите первоцветы, весны первые приметы!</vt:lpstr>
      <vt:lpstr>Берегите  первоцветы!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38</cp:revision>
  <dcterms:created xsi:type="dcterms:W3CDTF">2016-12-10T13:52:53Z</dcterms:created>
  <dcterms:modified xsi:type="dcterms:W3CDTF">2016-12-17T18:15:11Z</dcterms:modified>
</cp:coreProperties>
</file>