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82" r:id="rId8"/>
    <p:sldId id="261" r:id="rId9"/>
    <p:sldId id="262" r:id="rId10"/>
    <p:sldId id="263" r:id="rId11"/>
    <p:sldId id="264" r:id="rId12"/>
    <p:sldId id="265" r:id="rId13"/>
    <p:sldId id="283" r:id="rId14"/>
    <p:sldId id="266" r:id="rId15"/>
    <p:sldId id="284" r:id="rId16"/>
    <p:sldId id="267" r:id="rId17"/>
    <p:sldId id="285" r:id="rId18"/>
    <p:sldId id="268" r:id="rId19"/>
    <p:sldId id="269" r:id="rId20"/>
    <p:sldId id="270" r:id="rId21"/>
    <p:sldId id="286" r:id="rId22"/>
    <p:sldId id="271" r:id="rId23"/>
    <p:sldId id="272" r:id="rId24"/>
    <p:sldId id="287" r:id="rId25"/>
    <p:sldId id="273" r:id="rId26"/>
    <p:sldId id="274" r:id="rId27"/>
    <p:sldId id="275" r:id="rId28"/>
    <p:sldId id="288" r:id="rId29"/>
    <p:sldId id="276" r:id="rId30"/>
    <p:sldId id="277" r:id="rId31"/>
    <p:sldId id="289" r:id="rId32"/>
    <p:sldId id="278" r:id="rId33"/>
    <p:sldId id="279" r:id="rId34"/>
    <p:sldId id="28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AD4-2A84-4842-9E2A-BAA6BFB22BE7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C3F9-B20C-4D18-8C73-E71B3143B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7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AD4-2A84-4842-9E2A-BAA6BFB22BE7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C3F9-B20C-4D18-8C73-E71B3143B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AD4-2A84-4842-9E2A-BAA6BFB22BE7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C3F9-B20C-4D18-8C73-E71B3143B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7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AD4-2A84-4842-9E2A-BAA6BFB22BE7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C3F9-B20C-4D18-8C73-E71B3143B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7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AD4-2A84-4842-9E2A-BAA6BFB22BE7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C3F9-B20C-4D18-8C73-E71B3143B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8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AD4-2A84-4842-9E2A-BAA6BFB22BE7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C3F9-B20C-4D18-8C73-E71B3143B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AD4-2A84-4842-9E2A-BAA6BFB22BE7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C3F9-B20C-4D18-8C73-E71B3143B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AD4-2A84-4842-9E2A-BAA6BFB22BE7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C3F9-B20C-4D18-8C73-E71B3143B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7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AD4-2A84-4842-9E2A-BAA6BFB22BE7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C3F9-B20C-4D18-8C73-E71B3143B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AD4-2A84-4842-9E2A-BAA6BFB22BE7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C3F9-B20C-4D18-8C73-E71B3143B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AD4-2A84-4842-9E2A-BAA6BFB22BE7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C3F9-B20C-4D18-8C73-E71B3143B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6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CAD4-2A84-4842-9E2A-BAA6BFB22BE7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C3F9-B20C-4D18-8C73-E71B3143B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8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378" y="332656"/>
            <a:ext cx="8293224" cy="31683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9875" indent="-889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latin typeface="Arial" pitchFamily="34" charset="0"/>
                <a:cs typeface="Arial" pitchFamily="34" charset="0"/>
              </a:rPr>
              <a:t>Автор:</a:t>
            </a:r>
            <a:r>
              <a:rPr lang="ru-RU" sz="3200" b="1">
                <a:ln w="11430"/>
                <a:latin typeface="Arial" pitchFamily="34" charset="0"/>
                <a:cs typeface="Arial" pitchFamily="34" charset="0"/>
              </a:rPr>
              <a:t/>
            </a:r>
            <a:br>
              <a:rPr lang="ru-RU" sz="3200" b="1">
                <a:ln w="11430"/>
                <a:latin typeface="Arial" pitchFamily="34" charset="0"/>
                <a:cs typeface="Arial" pitchFamily="34" charset="0"/>
              </a:rPr>
            </a:br>
            <a:r>
              <a:rPr lang="ru-RU" sz="3200" b="1" smtClean="0">
                <a:ln w="11430"/>
                <a:latin typeface="Arial" pitchFamily="34" charset="0"/>
                <a:cs typeface="Arial" pitchFamily="34" charset="0"/>
              </a:rPr>
              <a:t>Костина </a:t>
            </a:r>
            <a:r>
              <a:rPr lang="ru-RU" sz="3200" b="1" dirty="0">
                <a:ln w="11430"/>
                <a:latin typeface="Arial" pitchFamily="34" charset="0"/>
                <a:cs typeface="Arial" pitchFamily="34" charset="0"/>
              </a:rPr>
              <a:t>Любовь Викторовна</a:t>
            </a:r>
            <a:br>
              <a:rPr lang="ru-RU" sz="3200" b="1" dirty="0">
                <a:ln w="11430"/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n w="11430"/>
                <a:latin typeface="Arial" pitchFamily="34" charset="0"/>
                <a:cs typeface="Arial" pitchFamily="34" charset="0"/>
              </a:rPr>
              <a:t>учитель русского языка и литературы </a:t>
            </a:r>
            <a:br>
              <a:rPr lang="ru-RU" sz="3200" b="1" dirty="0">
                <a:ln w="11430"/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n w="11430"/>
                <a:latin typeface="Arial" pitchFamily="34" charset="0"/>
                <a:cs typeface="Arial" pitchFamily="34" charset="0"/>
              </a:rPr>
              <a:t>высшей категории </a:t>
            </a:r>
            <a:br>
              <a:rPr lang="ru-RU" sz="3200" b="1" dirty="0">
                <a:ln w="11430"/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n w="11430"/>
                <a:latin typeface="Arial" pitchFamily="34" charset="0"/>
                <a:cs typeface="Arial" pitchFamily="34" charset="0"/>
              </a:rPr>
              <a:t>МБОУ Школы №77 </a:t>
            </a:r>
            <a:r>
              <a:rPr lang="ru-RU" sz="3200" b="1" dirty="0" err="1" smtClean="0">
                <a:ln w="11430"/>
                <a:latin typeface="Arial" pitchFamily="34" charset="0"/>
                <a:cs typeface="Arial" pitchFamily="34" charset="0"/>
              </a:rPr>
              <a:t>г.о</a:t>
            </a:r>
            <a:r>
              <a:rPr lang="en-US" sz="3200" b="1" dirty="0" smtClean="0">
                <a:ln w="11430"/>
                <a:latin typeface="Arial" pitchFamily="34" charset="0"/>
                <a:cs typeface="Arial" pitchFamily="34" charset="0"/>
              </a:rPr>
              <a:t>. </a:t>
            </a:r>
            <a:r>
              <a:rPr lang="ru-RU" sz="3200" b="1" dirty="0" smtClean="0">
                <a:ln w="11430"/>
                <a:latin typeface="Arial" pitchFamily="34" charset="0"/>
                <a:cs typeface="Arial" pitchFamily="34" charset="0"/>
              </a:rPr>
              <a:t>Самара</a:t>
            </a:r>
            <a:endParaRPr lang="ru-RU" sz="3200" b="1" dirty="0">
              <a:ln w="11430"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3920" y="3861048"/>
            <a:ext cx="8445624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88900" eaLnBrk="0" hangingPunct="0">
              <a:spcBef>
                <a:spcPts val="0"/>
              </a:spcBef>
              <a:defRPr/>
            </a:pPr>
            <a:r>
              <a:rPr lang="ru-RU" b="1" dirty="0">
                <a:ln w="11430"/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Урок освоения новых знаний </a:t>
            </a:r>
          </a:p>
          <a:p>
            <a:pPr marL="269875" indent="-88900" eaLnBrk="0" hangingPunct="0">
              <a:spcBef>
                <a:spcPts val="0"/>
              </a:spcBef>
              <a:defRPr/>
            </a:pPr>
            <a:r>
              <a:rPr lang="ru-RU" b="1" dirty="0">
                <a:ln w="11430"/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6 класс</a:t>
            </a:r>
          </a:p>
          <a:p>
            <a:pPr marL="269875" indent="-88900" eaLnBrk="0" hangingPunct="0">
              <a:spcBef>
                <a:spcPts val="0"/>
              </a:spcBef>
              <a:defRPr/>
            </a:pPr>
            <a:r>
              <a:rPr lang="ru-RU" b="1" dirty="0">
                <a:ln w="11430"/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разработан по Технологии </a:t>
            </a:r>
            <a:r>
              <a:rPr lang="ru-RU" b="1" dirty="0" err="1">
                <a:ln w="11430"/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деятельностного</a:t>
            </a:r>
            <a:r>
              <a:rPr lang="ru-RU" b="1" dirty="0">
                <a:ln w="11430"/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метода обучения</a:t>
            </a:r>
          </a:p>
          <a:p>
            <a:pPr marL="269875" indent="-88900" eaLnBrk="0" hangingPunct="0">
              <a:spcBef>
                <a:spcPts val="0"/>
              </a:spcBef>
              <a:defRPr/>
            </a:pPr>
            <a:endParaRPr lang="ru-RU" b="1" dirty="0">
              <a:ln w="11430"/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marL="269875" indent="-88900" eaLnBrk="0" hangingPunct="0">
              <a:spcBef>
                <a:spcPts val="0"/>
              </a:spcBef>
              <a:defRPr/>
            </a:pPr>
            <a:r>
              <a:rPr lang="ru-RU" b="1" dirty="0">
                <a:ln w="11430"/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Тема: Правописание …з, …с на конце приставок</a:t>
            </a:r>
          </a:p>
        </p:txBody>
      </p:sp>
    </p:spTree>
    <p:extLst>
      <p:ext uri="{BB962C8B-B14F-4D97-AF65-F5344CB8AC3E}">
        <p14:creationId xmlns:p14="http://schemas.microsoft.com/office/powerpoint/2010/main" val="28031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Актуализация знаний и фиксация затруднения в пробном учебном действии</a:t>
            </a:r>
          </a:p>
          <a:p>
            <a:endPara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№1 – будем выполнять письменно по вариантам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Сформулируйте задание к этому упражнению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(Определить в какой морфеме орфограмма, выбрать правильную букву, записать слово, выделить морфему) </a:t>
            </a:r>
          </a:p>
          <a:p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387230"/>
              </p:ext>
            </p:extLst>
          </p:nvPr>
        </p:nvGraphicFramePr>
        <p:xfrm>
          <a:off x="247992" y="3078237"/>
          <a:ext cx="8716496" cy="3303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7792"/>
                <a:gridCol w="4358704"/>
              </a:tblGrid>
              <a:tr h="611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163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п(о)(а)лететь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(с)(з)давать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от(о)(а)рвать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(в)(ф)ставить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(о)(а)писать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(о)(а)</a:t>
                      </a:r>
                      <a:r>
                        <a:rPr lang="ru-RU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тлететь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(в)(ф)пустить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н(а)(о)мотать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под(а)(о)шёл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(с)(з)бежать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90364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Актуализация знаний и фиксация затруднения в пробном учебном действии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Поменяйтесь листочками, приготовьте зелёные ручки. Каким образом мы можем проверить данные слова?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составленному на предыдущем уроке эталону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Орфограммы в приставках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305281"/>
              </p:ext>
            </p:extLst>
          </p:nvPr>
        </p:nvGraphicFramePr>
        <p:xfrm>
          <a:off x="122193" y="2276872"/>
          <a:ext cx="8914303" cy="43518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91296"/>
                <a:gridCol w="1533260"/>
                <a:gridCol w="2645765"/>
                <a:gridCol w="2643982"/>
              </a:tblGrid>
              <a:tr h="4192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Неизменяемые приставки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Русские неизменяемые приставки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Иноязычные приставки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1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С-, со-,   о-, обо-,  по-, подо-, про-, от-, ото-, об-,  до-,  за-,  на-,  над-, надо-,   под-,  пред-,  в-, во-, пере-, меж-,  сверх-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Здесь, здание, здоровье – з – часть корня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Дез-,  ин-,  кон-,  контр-  пан-,  пост-,  суб-,  супер- транс-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1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Актуализация знаний и фиксация затруднения в пробном учебном действии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Что вы сейчас повторили?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(Глухие и звонкие согласные, части слова, что такое приставка, способ подбора однокоренного слова,  правописание русских неизменяемых приставок)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Как вы думаете, что вы должны выполнить дальше?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(Задание на пробное действие)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 2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 доске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878963"/>
              </p:ext>
            </p:extLst>
          </p:nvPr>
        </p:nvGraphicFramePr>
        <p:xfrm>
          <a:off x="251520" y="3818265"/>
          <a:ext cx="2376264" cy="187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/>
              </a:tblGrid>
              <a:tr h="187220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В…крикнуть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Ра…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жимать</a:t>
                      </a: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И…писать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…жалостный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Во…хождение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27784" y="3323208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Сформулируйте своё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пробное задание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(Вставить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пропущенные буквы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приставки данных слов)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буквы вы можете вставить?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(Либо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либо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Кто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испытал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при его выполнении?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(…..)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вы думаете, почему?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 нас нет эталона на данную орфограмму)</a:t>
            </a:r>
          </a:p>
        </p:txBody>
      </p:sp>
    </p:spTree>
    <p:extLst>
      <p:ext uri="{BB962C8B-B14F-4D97-AF65-F5344CB8AC3E}">
        <p14:creationId xmlns:p14="http://schemas.microsoft.com/office/powerpoint/2010/main" val="33041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24744"/>
            <a:ext cx="8424935" cy="39604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889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3.  Выявление места и причины затруднения</a:t>
            </a:r>
          </a:p>
        </p:txBody>
      </p:sp>
    </p:spTree>
    <p:extLst>
      <p:ext uri="{BB962C8B-B14F-4D97-AF65-F5344CB8AC3E}">
        <p14:creationId xmlns:p14="http://schemas.microsoft.com/office/powerpoint/2010/main" val="31084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012" y="332656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 startAt="3"/>
            </a:pP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места и причины затруднения</a:t>
            </a:r>
          </a:p>
          <a:p>
            <a:pPr lvl="0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задание вы должны были выполнить?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(Мы должны были определить, какие буквы пишутся в приставках данных слов)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ваше затруднение? 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выборе правильной буквы з или с)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Почему вы испытали затруднение?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не знаем правила написания з – с на конце приставок)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Что вы будете делать дальше?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Построим проект выхода из затруднения.)</a:t>
            </a:r>
          </a:p>
        </p:txBody>
      </p:sp>
    </p:spTree>
    <p:extLst>
      <p:ext uri="{BB962C8B-B14F-4D97-AF65-F5344CB8AC3E}">
        <p14:creationId xmlns:p14="http://schemas.microsoft.com/office/powerpoint/2010/main" val="400047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24744"/>
            <a:ext cx="8424935" cy="39604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889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4.  Построение проекта выхода из затруднения</a:t>
            </a:r>
          </a:p>
        </p:txBody>
      </p:sp>
    </p:spTree>
    <p:extLst>
      <p:ext uri="{BB962C8B-B14F-4D97-AF65-F5344CB8AC3E}">
        <p14:creationId xmlns:p14="http://schemas.microsoft.com/office/powerpoint/2010/main" val="12612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0" y="188640"/>
            <a:ext cx="8820472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AutoNum type="arabicPeriod" startAt="4"/>
            </a:pPr>
            <a:r>
              <a:rPr lang="ru-RU" sz="2800" b="1" i="1" u="sng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проекта выхода из затруднения</a:t>
            </a:r>
          </a:p>
          <a:p>
            <a:pPr lvl="0" algn="just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вышесказанного, ответьте: какова цель вашей деятельности?</a:t>
            </a:r>
          </a:p>
          <a:p>
            <a:pPr algn="just"/>
            <a:r>
              <a:rPr lang="ru-RU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(Узнать правила написания з – с на конце приставок)</a:t>
            </a: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 вы смогли правильно поставили цель урока, значит, вы сможете сформулировать тему нашего сегодняшнего урока. Итак, тема нашего урока…</a:t>
            </a:r>
          </a:p>
          <a:p>
            <a:pPr algn="just"/>
            <a:r>
              <a:rPr lang="ru-RU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(Правило написания букв з – с на конце приставок)</a:t>
            </a: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из этапа повторения поможет вам в достижении цели?</a:t>
            </a:r>
          </a:p>
          <a:p>
            <a:pPr algn="just"/>
            <a:r>
              <a:rPr lang="ru-RU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(Мы предполагаем, что это знание того, что такое приставка, какие звуки являются глухими, а какие звонкими. Умение правильно находить приставку)</a:t>
            </a: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Составим план ваших действий. Как вы думаете, что будет первым шагом?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lang="ru-RU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чего зависит написание з – с на конце приставки</a:t>
            </a: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эталон</a:t>
            </a: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</a:t>
            </a: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ребята! Вы хорошо справились с заданием</a:t>
            </a:r>
          </a:p>
        </p:txBody>
      </p:sp>
    </p:spTree>
    <p:extLst>
      <p:ext uri="{BB962C8B-B14F-4D97-AF65-F5344CB8AC3E}">
        <p14:creationId xmlns:p14="http://schemas.microsoft.com/office/powerpoint/2010/main" val="8332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24744"/>
            <a:ext cx="8424935" cy="39604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889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5. Реализация построенного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проекта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u="sng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Реализация </a:t>
            </a:r>
            <a:r>
              <a:rPr lang="ru-RU" sz="2800" b="1" i="1" u="sng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построенного </a:t>
            </a:r>
            <a:r>
              <a:rPr lang="ru-RU" sz="2800" b="1" i="1" u="sng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lvl="0"/>
            <a:endParaRPr lang="ru-RU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Дальнейшую работу вы будете делать в малых группах (по 4 человека). Но перед этим вспомним, как подчёркивается орфограмма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(одной чертой)	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условие выбора орфограммы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(двумя чертами)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 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Вернёмся к словам из пробного задания. (Раздаются листочки со словами)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этих словах графически уже обозначена орфограмма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19129"/>
              </p:ext>
            </p:extLst>
          </p:nvPr>
        </p:nvGraphicFramePr>
        <p:xfrm>
          <a:off x="179512" y="4174972"/>
          <a:ext cx="8784976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129614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ru-RU" sz="4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40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4000" b="0" u="dbl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4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рикнуть</a:t>
                      </a:r>
                      <a:endParaRPr lang="ru-RU" sz="4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4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И</a:t>
                      </a:r>
                      <a:r>
                        <a:rPr lang="ru-RU" sz="40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4000" b="0" u="dbl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4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исать</a:t>
                      </a:r>
                      <a:endParaRPr lang="ru-RU" sz="4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4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</a:t>
                      </a:r>
                      <a:r>
                        <a:rPr lang="ru-RU" sz="40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4000" b="0" u="dbl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4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имать </a:t>
                      </a:r>
                      <a:endParaRPr lang="ru-RU" sz="4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4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Бе</a:t>
                      </a:r>
                      <a:r>
                        <a:rPr lang="ru-RU" sz="40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4000" b="0" u="dbl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4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алостный</a:t>
                      </a:r>
                      <a:endParaRPr lang="ru-RU" sz="4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3" name="Половина рамки 12"/>
          <p:cNvSpPr/>
          <p:nvPr/>
        </p:nvSpPr>
        <p:spPr>
          <a:xfrm flipH="1">
            <a:off x="323528" y="4357296"/>
            <a:ext cx="864096" cy="18506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оловина рамки 13"/>
          <p:cNvSpPr/>
          <p:nvPr/>
        </p:nvSpPr>
        <p:spPr>
          <a:xfrm flipH="1">
            <a:off x="5004048" y="5648137"/>
            <a:ext cx="864096" cy="18506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оловина рамки 14"/>
          <p:cNvSpPr/>
          <p:nvPr/>
        </p:nvSpPr>
        <p:spPr>
          <a:xfrm flipH="1">
            <a:off x="628328" y="5705571"/>
            <a:ext cx="864096" cy="18506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оловина рамки 15"/>
          <p:cNvSpPr/>
          <p:nvPr/>
        </p:nvSpPr>
        <p:spPr>
          <a:xfrm flipH="1">
            <a:off x="4860032" y="4339499"/>
            <a:ext cx="864096" cy="18506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4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u="sng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Реализация построенного </a:t>
            </a:r>
            <a:r>
              <a:rPr lang="ru-RU" sz="2800" b="1" i="1" u="sng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lvl="0"/>
            <a:endParaRPr lang="ru-RU" sz="2800" b="1" i="1" u="sng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вашему плану постарайтесь определить от чего зависит написание з – с на конце приставки в данных словах. (В слабых классах можно задавать наводящие вопросы)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 пишется перед звонкими согласными, с – перед глухими)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Теперь творческое задание для каждой группы. Составьте алгоритм данного правила. 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187645" y="3542759"/>
            <a:ext cx="4184555" cy="3037873"/>
            <a:chOff x="0" y="0"/>
            <a:chExt cx="2720340" cy="2225040"/>
          </a:xfrm>
        </p:grpSpPr>
        <p:sp>
          <p:nvSpPr>
            <p:cNvPr id="4" name="Надпись 2"/>
            <p:cNvSpPr txBox="1">
              <a:spLocks noChangeArrowheads="1"/>
            </p:cNvSpPr>
            <p:nvPr/>
          </p:nvSpPr>
          <p:spPr bwMode="auto">
            <a:xfrm>
              <a:off x="655320" y="0"/>
              <a:ext cx="1325880" cy="4800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effectLst/>
                  <a:latin typeface="Times New Roman"/>
                  <a:ea typeface="Times New Roman"/>
                  <a:cs typeface="Times New Roman"/>
                </a:rPr>
                <a:t>Согласный после приставки</a:t>
              </a:r>
              <a:endParaRPr lang="ru-RU" sz="16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0" y="480060"/>
              <a:ext cx="2720340" cy="1744980"/>
              <a:chOff x="0" y="0"/>
              <a:chExt cx="2720340" cy="1744980"/>
            </a:xfrm>
          </p:grpSpPr>
          <p:sp>
            <p:nvSpPr>
              <p:cNvPr id="6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1082040"/>
                <a:ext cx="952500" cy="6629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>
                    <a:effectLst/>
                    <a:latin typeface="Times New Roman"/>
                    <a:ea typeface="Times New Roman"/>
                    <a:cs typeface="Times New Roman"/>
                  </a:rPr>
                  <a:t>на конце приставки пишу </a:t>
                </a:r>
                <a:r>
                  <a:rPr lang="ru-RU" sz="1600" b="1" u="sng">
                    <a:effectLst/>
                    <a:latin typeface="Times New Roman"/>
                    <a:ea typeface="Times New Roman"/>
                    <a:cs typeface="Times New Roman"/>
                  </a:rPr>
                  <a:t>З</a:t>
                </a:r>
                <a:endParaRPr lang="ru-RU" sz="160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16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160020"/>
                <a:ext cx="952500" cy="2895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>
                    <a:effectLst/>
                    <a:latin typeface="Times New Roman"/>
                    <a:ea typeface="Times New Roman"/>
                    <a:cs typeface="Times New Roman"/>
                  </a:rPr>
                  <a:t>звонкий</a:t>
                </a:r>
                <a:endParaRPr lang="ru-RU" sz="16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" name="Надпись 2"/>
              <p:cNvSpPr txBox="1">
                <a:spLocks noChangeArrowheads="1"/>
              </p:cNvSpPr>
              <p:nvPr/>
            </p:nvSpPr>
            <p:spPr bwMode="auto">
              <a:xfrm>
                <a:off x="281939" y="594360"/>
                <a:ext cx="462679" cy="2895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>
                    <a:effectLst/>
                    <a:latin typeface="Times New Roman"/>
                    <a:ea typeface="Times New Roman"/>
                    <a:cs typeface="Times New Roman"/>
                  </a:rPr>
                  <a:t>Да</a:t>
                </a:r>
                <a:endParaRPr lang="ru-RU" sz="16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" name="Надпись 2"/>
              <p:cNvSpPr txBox="1">
                <a:spLocks noChangeArrowheads="1"/>
              </p:cNvSpPr>
              <p:nvPr/>
            </p:nvSpPr>
            <p:spPr bwMode="auto">
              <a:xfrm>
                <a:off x="1767840" y="160020"/>
                <a:ext cx="952500" cy="2895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>
                    <a:effectLst/>
                    <a:latin typeface="Times New Roman"/>
                    <a:ea typeface="Times New Roman"/>
                    <a:cs typeface="Times New Roman"/>
                  </a:rPr>
                  <a:t>глухой</a:t>
                </a:r>
                <a:endParaRPr lang="ru-RU" sz="16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" name="Надпись 2"/>
              <p:cNvSpPr txBox="1">
                <a:spLocks noChangeArrowheads="1"/>
              </p:cNvSpPr>
              <p:nvPr/>
            </p:nvSpPr>
            <p:spPr bwMode="auto">
              <a:xfrm>
                <a:off x="2019299" y="594360"/>
                <a:ext cx="462762" cy="2895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>
                    <a:effectLst/>
                    <a:latin typeface="Times New Roman"/>
                    <a:ea typeface="Times New Roman"/>
                    <a:cs typeface="Times New Roman"/>
                  </a:rPr>
                  <a:t>Да</a:t>
                </a:r>
                <a:endParaRPr lang="ru-RU" sz="16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Надпись 2"/>
              <p:cNvSpPr txBox="1">
                <a:spLocks noChangeArrowheads="1"/>
              </p:cNvSpPr>
              <p:nvPr/>
            </p:nvSpPr>
            <p:spPr bwMode="auto">
              <a:xfrm>
                <a:off x="1767840" y="1082040"/>
                <a:ext cx="952500" cy="6629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 dirty="0">
                    <a:effectLst/>
                    <a:latin typeface="Times New Roman"/>
                    <a:ea typeface="Times New Roman"/>
                    <a:cs typeface="Times New Roman"/>
                  </a:rPr>
                  <a:t>на конце приставки пишу </a:t>
                </a:r>
                <a:r>
                  <a:rPr lang="ru-RU" sz="1600" b="1" u="sng" dirty="0">
                    <a:effectLst/>
                    <a:latin typeface="Times New Roman"/>
                    <a:ea typeface="Times New Roman"/>
                    <a:cs typeface="Times New Roman"/>
                  </a:rPr>
                  <a:t>С</a:t>
                </a:r>
                <a:endParaRPr lang="ru-RU" sz="16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1600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2" name="Прямая со стрелкой 11"/>
              <p:cNvCxnSpPr/>
              <p:nvPr/>
            </p:nvCxnSpPr>
            <p:spPr>
              <a:xfrm>
                <a:off x="1310640" y="0"/>
                <a:ext cx="1082040" cy="1600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 flipH="1">
                <a:off x="411480" y="0"/>
                <a:ext cx="899160" cy="1600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>
                <a:off x="487680" y="449580"/>
                <a:ext cx="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2247900" y="449580"/>
                <a:ext cx="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>
                <a:off x="495300" y="883920"/>
                <a:ext cx="0" cy="198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2247900" y="883920"/>
                <a:ext cx="0" cy="198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513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8255" y="1988840"/>
            <a:ext cx="8445624" cy="1863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88900" eaLnBrk="0" hangingPunct="0">
              <a:lnSpc>
                <a:spcPct val="150000"/>
              </a:lnSpc>
              <a:spcBef>
                <a:spcPts val="0"/>
              </a:spcBef>
              <a:defRPr/>
            </a:pP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269875" indent="-889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1.	МОТИВАЦИЯ К УЧЕБНОЙ ДЕЯТЕЛЬНОСТИ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u="sng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Реализация построенного проекта.</a:t>
            </a:r>
            <a:endParaRPr lang="ru-RU" sz="2800" b="1" dirty="0" smtClean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Вставьте алгоритм в ваш эталон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38326"/>
              </p:ext>
            </p:extLst>
          </p:nvPr>
        </p:nvGraphicFramePr>
        <p:xfrm>
          <a:off x="179512" y="1046065"/>
          <a:ext cx="8640960" cy="55714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27169"/>
                <a:gridCol w="1486245"/>
                <a:gridCol w="2564637"/>
                <a:gridCol w="2562909"/>
              </a:tblGrid>
              <a:tr h="2984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Неизменяемые приставки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Изменяемые приставки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9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Русские неизменяемые приставки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Иноязычные приставки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Написание которых зависит от последующего звонкого или глухого согласного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На …з-, …с-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887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С-, со-,   о-, обо-,  по-, подо-, про-, от-, ото-, об-,  до-,  за-,  на-,  над-, надо-,   под-,  пред-,  в-, во-, пере-, меж-,  сверх-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Здесь, здание, здоровье – з – часть корня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Дез</a:t>
                      </a:r>
                      <a:r>
                        <a:rPr lang="ru-RU" sz="1600" dirty="0">
                          <a:effectLst/>
                        </a:rPr>
                        <a:t>-,  ин-,  кон-,  контр-  пан-,  пост-,  </a:t>
                      </a:r>
                      <a:r>
                        <a:rPr lang="ru-RU" sz="1600" dirty="0" err="1">
                          <a:effectLst/>
                        </a:rPr>
                        <a:t>суб</a:t>
                      </a:r>
                      <a:r>
                        <a:rPr lang="ru-RU" sz="1600" dirty="0">
                          <a:effectLst/>
                        </a:rPr>
                        <a:t>-,  супер- транс-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3995936" y="3199439"/>
            <a:ext cx="1960251" cy="2317794"/>
            <a:chOff x="0" y="0"/>
            <a:chExt cx="2720340" cy="2225040"/>
          </a:xfrm>
        </p:grpSpPr>
        <p:sp>
          <p:nvSpPr>
            <p:cNvPr id="20" name="Надпись 2"/>
            <p:cNvSpPr txBox="1">
              <a:spLocks noChangeArrowheads="1"/>
            </p:cNvSpPr>
            <p:nvPr/>
          </p:nvSpPr>
          <p:spPr bwMode="auto">
            <a:xfrm>
              <a:off x="655320" y="0"/>
              <a:ext cx="1325880" cy="4800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800">
                  <a:effectLst/>
                  <a:latin typeface="Times New Roman"/>
                  <a:ea typeface="Times New Roman"/>
                  <a:cs typeface="Times New Roman"/>
                </a:rPr>
                <a:t>Согласный после приставки</a:t>
              </a:r>
              <a:endParaRPr lang="ru-RU" sz="8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0" y="480060"/>
              <a:ext cx="2720340" cy="1744980"/>
              <a:chOff x="0" y="0"/>
              <a:chExt cx="2720340" cy="1744980"/>
            </a:xfrm>
          </p:grpSpPr>
          <p:sp>
            <p:nvSpPr>
              <p:cNvPr id="22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1082040"/>
                <a:ext cx="952500" cy="6629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800">
                    <a:effectLst/>
                    <a:latin typeface="Times New Roman"/>
                    <a:ea typeface="Times New Roman"/>
                    <a:cs typeface="Times New Roman"/>
                  </a:rPr>
                  <a:t>на конце приставки пишу </a:t>
                </a:r>
                <a:r>
                  <a:rPr lang="ru-RU" sz="800" b="1" u="sng">
                    <a:effectLst/>
                    <a:latin typeface="Times New Roman"/>
                    <a:ea typeface="Times New Roman"/>
                    <a:cs typeface="Times New Roman"/>
                  </a:rPr>
                  <a:t>З</a:t>
                </a:r>
                <a:endParaRPr lang="ru-RU" sz="80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80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8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3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160020"/>
                <a:ext cx="952500" cy="2895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800">
                    <a:effectLst/>
                    <a:latin typeface="Times New Roman"/>
                    <a:ea typeface="Times New Roman"/>
                    <a:cs typeface="Times New Roman"/>
                  </a:rPr>
                  <a:t>звонкий</a:t>
                </a:r>
                <a:endParaRPr lang="ru-RU" sz="8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4" name="Надпись 2"/>
              <p:cNvSpPr txBox="1">
                <a:spLocks noChangeArrowheads="1"/>
              </p:cNvSpPr>
              <p:nvPr/>
            </p:nvSpPr>
            <p:spPr bwMode="auto">
              <a:xfrm>
                <a:off x="281939" y="594360"/>
                <a:ext cx="462679" cy="2895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800">
                    <a:effectLst/>
                    <a:latin typeface="Times New Roman"/>
                    <a:ea typeface="Times New Roman"/>
                    <a:cs typeface="Times New Roman"/>
                  </a:rPr>
                  <a:t>Да</a:t>
                </a:r>
                <a:endParaRPr lang="ru-RU" sz="8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5" name="Надпись 2"/>
              <p:cNvSpPr txBox="1">
                <a:spLocks noChangeArrowheads="1"/>
              </p:cNvSpPr>
              <p:nvPr/>
            </p:nvSpPr>
            <p:spPr bwMode="auto">
              <a:xfrm>
                <a:off x="1767840" y="160020"/>
                <a:ext cx="952500" cy="2895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800">
                    <a:effectLst/>
                    <a:latin typeface="Times New Roman"/>
                    <a:ea typeface="Times New Roman"/>
                    <a:cs typeface="Times New Roman"/>
                  </a:rPr>
                  <a:t>глухой</a:t>
                </a:r>
                <a:endParaRPr lang="ru-RU" sz="8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6" name="Надпись 2"/>
              <p:cNvSpPr txBox="1">
                <a:spLocks noChangeArrowheads="1"/>
              </p:cNvSpPr>
              <p:nvPr/>
            </p:nvSpPr>
            <p:spPr bwMode="auto">
              <a:xfrm>
                <a:off x="2019299" y="594360"/>
                <a:ext cx="462762" cy="2895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800">
                    <a:effectLst/>
                    <a:latin typeface="Times New Roman"/>
                    <a:ea typeface="Times New Roman"/>
                    <a:cs typeface="Times New Roman"/>
                  </a:rPr>
                  <a:t>Да</a:t>
                </a:r>
                <a:endParaRPr lang="ru-RU" sz="8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7" name="Надпись 2"/>
              <p:cNvSpPr txBox="1">
                <a:spLocks noChangeArrowheads="1"/>
              </p:cNvSpPr>
              <p:nvPr/>
            </p:nvSpPr>
            <p:spPr bwMode="auto">
              <a:xfrm>
                <a:off x="1767840" y="1082040"/>
                <a:ext cx="952500" cy="6629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800">
                    <a:effectLst/>
                    <a:latin typeface="Times New Roman"/>
                    <a:ea typeface="Times New Roman"/>
                    <a:cs typeface="Times New Roman"/>
                  </a:rPr>
                  <a:t>на конце приставки пишу </a:t>
                </a:r>
                <a:r>
                  <a:rPr lang="ru-RU" sz="800" b="1" u="sng">
                    <a:effectLst/>
                    <a:latin typeface="Times New Roman"/>
                    <a:ea typeface="Times New Roman"/>
                    <a:cs typeface="Times New Roman"/>
                  </a:rPr>
                  <a:t>С</a:t>
                </a:r>
                <a:endParaRPr lang="ru-RU" sz="80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80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8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28" name="Прямая со стрелкой 27"/>
              <p:cNvCxnSpPr/>
              <p:nvPr/>
            </p:nvCxnSpPr>
            <p:spPr>
              <a:xfrm>
                <a:off x="1310640" y="0"/>
                <a:ext cx="1082040" cy="1600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 flipH="1">
                <a:off x="411480" y="0"/>
                <a:ext cx="899160" cy="1600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487680" y="449580"/>
                <a:ext cx="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2247900" y="449580"/>
                <a:ext cx="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>
                <a:off x="495300" y="883920"/>
                <a:ext cx="0" cy="198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/>
              <p:nvPr/>
            </p:nvCxnSpPr>
            <p:spPr>
              <a:xfrm>
                <a:off x="2247900" y="883920"/>
                <a:ext cx="0" cy="198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16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24744"/>
            <a:ext cx="8424935" cy="39604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889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6. Первичное закрепление во внешней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речи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729" y="325250"/>
            <a:ext cx="856895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Первичное закрепление во внешней </a:t>
            </a: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endParaRPr lang="ru-RU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Научиться применять правило написания </a:t>
            </a:r>
            <a:r>
              <a:rPr lang="ru-RU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– с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конце приставки вам поможет следующее упражнение. Сформулируйте задание </a:t>
            </a:r>
          </a:p>
          <a:p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(Объяснить, почему з или с пишется в приставке, используя построенный алгоритм) 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Первые 5 слов кто-то из вас прокомментирует вслух всему классу. Оставшиеся 6 слов вы прокомментируете друг другу в паре.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639900"/>
              </p:ext>
            </p:extLst>
          </p:nvPr>
        </p:nvGraphicFramePr>
        <p:xfrm>
          <a:off x="755576" y="4077072"/>
          <a:ext cx="7704856" cy="2520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1623"/>
                <a:gridCol w="3853233"/>
              </a:tblGrid>
              <a:tr h="420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Испортить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Распорядок  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effectLst/>
                        </a:rPr>
                        <a:t>Разгадать 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Бесконечный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effectLst/>
                        </a:rPr>
                        <a:t>Распилить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Разносить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effectLst/>
                        </a:rPr>
                        <a:t>Расписание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Безболезненный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effectLst/>
                        </a:rPr>
                        <a:t>Безграничный 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Бесшумный 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effectLst/>
                        </a:rPr>
                        <a:t>Вздыхать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Бесцельный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87839" y="3603070"/>
            <a:ext cx="26713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№4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8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Первичное закрепление во внешней речи</a:t>
            </a:r>
            <a:endParaRPr lang="ru-RU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 – повышенной сложности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слово, в котором   правописание   приставки   определяется   правилом:   «Если   после приставки следует глухой согласный, то на конце её пишется буква С»? Объясните свой выбор.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раскрыл	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сжал	  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разлил	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ссорился</a:t>
            </a:r>
          </a:p>
        </p:txBody>
      </p:sp>
    </p:spTree>
    <p:extLst>
      <p:ext uri="{BB962C8B-B14F-4D97-AF65-F5344CB8AC3E}">
        <p14:creationId xmlns:p14="http://schemas.microsoft.com/office/powerpoint/2010/main" val="27051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24744"/>
            <a:ext cx="8424935" cy="39604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889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7.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Самостоятельная работа с самопроверкой по эталону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89679"/>
            <a:ext cx="87129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7. САМОСТОЯТЕЛЬНАЯ РАБОТА С САМОПРОВЕРКОЙ ПО ЭТАЛОНУ</a:t>
            </a:r>
            <a:endParaRPr lang="ru-RU" sz="20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Как </a:t>
            </a:r>
            <a:r>
              <a:rPr lang="ru-RU" sz="2400" b="1" dirty="0">
                <a:solidFill>
                  <a:srgbClr val="FF0000"/>
                </a:solidFill>
              </a:rPr>
              <a:t>вы думаете, как проверить, научились вы применять новое правило или нет? 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(Надо выполнить самостоятельную работу и сопоставить ее с эталоном для самопроверки)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Как вы думаете, какое задание можно составить к данному упражнению?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(Распределить слова по столбикам. В первый столбик записать слова с приставкой, оканчивающейся на …с, во второй – на …з. Графически обозначить орфограмму)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706014"/>
              </p:ext>
            </p:extLst>
          </p:nvPr>
        </p:nvGraphicFramePr>
        <p:xfrm>
          <a:off x="251520" y="4087926"/>
          <a:ext cx="8496944" cy="2581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027"/>
                <a:gridCol w="4248917"/>
              </a:tblGrid>
              <a:tr h="49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7536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1 вариант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effectLst/>
                        </a:rPr>
                        <a:t>2 вариант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83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</a:rPr>
                        <a:t>Бе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…людный, во…поминание, во…рождение, в…порхнуть, и…гнать, и…портить, ни…ходить,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</a:rPr>
                        <a:t>ра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…дать,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</a:rPr>
                        <a:t>ра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…пустить,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</a:rPr>
                        <a:t>чре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…мерный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И…мученный,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</a:rPr>
                        <a:t>ра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…сыпать,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</a:rPr>
                        <a:t>ис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…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</a:rPr>
                        <a:t>ледовать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, во…звание,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</a:rPr>
                        <a:t>бе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…смертный, ни…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</a:rPr>
                        <a:t>вергаться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, во…становить,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</a:rPr>
                        <a:t>ра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…бежаться,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</a:rPr>
                        <a:t>ра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…веселиться,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</a:rPr>
                        <a:t>чере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…чур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9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683906"/>
              </p:ext>
            </p:extLst>
          </p:nvPr>
        </p:nvGraphicFramePr>
        <p:xfrm>
          <a:off x="179511" y="692696"/>
          <a:ext cx="8856985" cy="5295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5"/>
                <a:gridCol w="2088232"/>
                <a:gridCol w="2538051"/>
                <a:gridCol w="2214477"/>
              </a:tblGrid>
              <a:tr h="34998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1 вариант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2 вариант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…с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…з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…с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…з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21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во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r>
                        <a:rPr lang="ru-RU" sz="2400" b="1" u="dbl" dirty="0">
                          <a:solidFill>
                            <a:schemeClr val="bg1"/>
                          </a:solidFill>
                          <a:effectLst/>
                        </a:rPr>
                        <a:t>х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ищение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бе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effectLst/>
                        </a:rPr>
                        <a:t>з</a:t>
                      </a:r>
                      <a:r>
                        <a:rPr lang="ru-RU" sz="2400" b="1" u="dbl" dirty="0">
                          <a:solidFill>
                            <a:schemeClr val="bg1"/>
                          </a:solidFill>
                          <a:effectLst/>
                        </a:rPr>
                        <a:t>л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юдный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ра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r>
                        <a:rPr lang="ru-RU" sz="2400" b="1" u="dbl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ыпать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и</a:t>
                      </a:r>
                      <a:r>
                        <a:rPr lang="ru-RU" sz="2400" b="1" u="sng">
                          <a:solidFill>
                            <a:schemeClr val="bg1"/>
                          </a:solidFill>
                          <a:effectLst/>
                        </a:rPr>
                        <a:t>з</a:t>
                      </a:r>
                      <a:r>
                        <a:rPr lang="ru-RU" sz="2400" b="1" u="dbl">
                          <a:solidFill>
                            <a:schemeClr val="bg1"/>
                          </a:solidFill>
                          <a:effectLst/>
                        </a:rPr>
                        <a:t>м</a:t>
                      </a: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ученный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21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в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r>
                        <a:rPr lang="ru-RU" sz="2400" b="1" u="dbl" dirty="0">
                          <a:solidFill>
                            <a:schemeClr val="bg1"/>
                          </a:solidFill>
                          <a:effectLst/>
                        </a:rPr>
                        <a:t>п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орхнуть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во</a:t>
                      </a:r>
                      <a:r>
                        <a:rPr lang="ru-RU" sz="2400" b="1" u="sng">
                          <a:solidFill>
                            <a:schemeClr val="bg1"/>
                          </a:solidFill>
                          <a:effectLst/>
                        </a:rPr>
                        <a:t>з</a:t>
                      </a:r>
                      <a:r>
                        <a:rPr lang="ru-RU" sz="2400" b="1" u="dbl">
                          <a:solidFill>
                            <a:schemeClr val="bg1"/>
                          </a:solidFill>
                          <a:effectLst/>
                        </a:rPr>
                        <a:t>р</a:t>
                      </a: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ождение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и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r>
                        <a:rPr lang="ru-RU" sz="2400" b="1" u="dbl" dirty="0">
                          <a:solidFill>
                            <a:schemeClr val="bg1"/>
                          </a:solidFill>
                          <a:effectLst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усать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во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effectLst/>
                        </a:rPr>
                        <a:t>з</a:t>
                      </a:r>
                      <a:r>
                        <a:rPr lang="ru-RU" sz="2400" b="1" u="dbl" dirty="0">
                          <a:solidFill>
                            <a:schemeClr val="bg1"/>
                          </a:solidFill>
                          <a:effectLst/>
                        </a:rPr>
                        <a:t>з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вание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21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и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r>
                        <a:rPr lang="ru-RU" sz="2400" b="1" u="dbl" dirty="0">
                          <a:solidFill>
                            <a:schemeClr val="bg1"/>
                          </a:solidFill>
                          <a:effectLst/>
                        </a:rPr>
                        <a:t>п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ортить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и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effectLst/>
                        </a:rPr>
                        <a:t>з</a:t>
                      </a:r>
                      <a:r>
                        <a:rPr lang="ru-RU" sz="2400" b="1" u="dbl" dirty="0">
                          <a:solidFill>
                            <a:schemeClr val="bg1"/>
                          </a:solidFill>
                          <a:effectLst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нать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бе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r>
                        <a:rPr lang="ru-RU" sz="2400" b="1" u="dbl" dirty="0">
                          <a:solidFill>
                            <a:schemeClr val="bg1"/>
                          </a:solidFill>
                          <a:effectLst/>
                        </a:rPr>
                        <a:t>ч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увственный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ни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effectLst/>
                        </a:rPr>
                        <a:t>з</a:t>
                      </a:r>
                      <a:r>
                        <a:rPr lang="ru-RU" sz="2400" b="1" u="dbl" dirty="0">
                          <a:solidFill>
                            <a:schemeClr val="bg1"/>
                          </a:solidFill>
                          <a:effectLst/>
                        </a:rPr>
                        <a:t>в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ергаться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21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ни</a:t>
                      </a:r>
                      <a:r>
                        <a:rPr lang="ru-RU" sz="2400" b="1" u="sng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r>
                        <a:rPr lang="ru-RU" sz="2400" b="1" u="dbl">
                          <a:solidFill>
                            <a:schemeClr val="bg1"/>
                          </a:solidFill>
                          <a:effectLst/>
                        </a:rPr>
                        <a:t>х</a:t>
                      </a: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одить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ра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effectLst/>
                        </a:rPr>
                        <a:t>з</a:t>
                      </a:r>
                      <a:r>
                        <a:rPr lang="ru-RU" sz="2400" b="1" u="dbl" dirty="0">
                          <a:solidFill>
                            <a:schemeClr val="bg1"/>
                          </a:solidFill>
                          <a:effectLst/>
                        </a:rPr>
                        <a:t>д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ать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во</a:t>
                      </a:r>
                      <a:r>
                        <a:rPr lang="ru-RU" sz="2400" b="1" u="sng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r>
                        <a:rPr lang="ru-RU" sz="2400" b="1" u="dbl">
                          <a:solidFill>
                            <a:schemeClr val="bg1"/>
                          </a:solidFill>
                          <a:effectLst/>
                        </a:rPr>
                        <a:t>т</a:t>
                      </a: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оржествовать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ра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effectLst/>
                        </a:rPr>
                        <a:t>з</a:t>
                      </a:r>
                      <a:r>
                        <a:rPr lang="ru-RU" sz="2400" b="1" u="dbl" dirty="0">
                          <a:solidFill>
                            <a:schemeClr val="bg1"/>
                          </a:solidFill>
                          <a:effectLst/>
                        </a:rPr>
                        <a:t>б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ежаться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21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ра</a:t>
                      </a:r>
                      <a:r>
                        <a:rPr lang="ru-RU" sz="2400" b="1" u="sng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r>
                        <a:rPr lang="ru-RU" sz="2400" b="1" u="dbl">
                          <a:solidFill>
                            <a:schemeClr val="bg1"/>
                          </a:solidFill>
                          <a:effectLst/>
                        </a:rPr>
                        <a:t>ч</a:t>
                      </a: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есать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чре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effectLst/>
                        </a:rPr>
                        <a:t>з</a:t>
                      </a:r>
                      <a:r>
                        <a:rPr lang="ru-RU" sz="2400" b="1" u="dbl" dirty="0">
                          <a:solidFill>
                            <a:schemeClr val="bg1"/>
                          </a:solidFill>
                          <a:effectLst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ерный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чере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r>
                        <a:rPr lang="ru-RU" sz="2400" b="1" u="dbl" dirty="0">
                          <a:solidFill>
                            <a:schemeClr val="bg1"/>
                          </a:solidFill>
                          <a:effectLst/>
                        </a:rPr>
                        <a:t>ч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ур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ра</a:t>
                      </a:r>
                      <a:r>
                        <a:rPr lang="ru-RU" sz="2400" b="1" u="sng" dirty="0">
                          <a:solidFill>
                            <a:schemeClr val="bg1"/>
                          </a:solidFill>
                          <a:effectLst/>
                        </a:rPr>
                        <a:t>з</a:t>
                      </a:r>
                      <a:r>
                        <a:rPr lang="ru-RU" sz="2400" b="1" u="dbl" dirty="0">
                          <a:solidFill>
                            <a:schemeClr val="bg1"/>
                          </a:solidFill>
                          <a:effectLst/>
                        </a:rPr>
                        <a:t>л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ететься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9" name="Половина рамки 68"/>
          <p:cNvSpPr/>
          <p:nvPr/>
        </p:nvSpPr>
        <p:spPr>
          <a:xfrm flipH="1">
            <a:off x="323528" y="1556792"/>
            <a:ext cx="349250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0" name="Половина рамки 69"/>
          <p:cNvSpPr/>
          <p:nvPr/>
        </p:nvSpPr>
        <p:spPr>
          <a:xfrm flipH="1">
            <a:off x="2491805" y="1613532"/>
            <a:ext cx="350838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1" name="Половина рамки 70"/>
          <p:cNvSpPr/>
          <p:nvPr/>
        </p:nvSpPr>
        <p:spPr>
          <a:xfrm flipH="1">
            <a:off x="4572000" y="1594072"/>
            <a:ext cx="349250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2" name="Половина рамки 71"/>
          <p:cNvSpPr/>
          <p:nvPr/>
        </p:nvSpPr>
        <p:spPr>
          <a:xfrm flipH="1">
            <a:off x="6883364" y="1612712"/>
            <a:ext cx="350837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2562225" y="6203950"/>
            <a:ext cx="282575" cy="92075"/>
            <a:chOff x="0" y="0"/>
            <a:chExt cx="998220" cy="381000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>
              <a:off x="0" y="0"/>
              <a:ext cx="9982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990600" y="0"/>
              <a:ext cx="762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81"/>
          <p:cNvGrpSpPr/>
          <p:nvPr/>
        </p:nvGrpSpPr>
        <p:grpSpPr>
          <a:xfrm>
            <a:off x="7096125" y="6257925"/>
            <a:ext cx="282575" cy="90488"/>
            <a:chOff x="0" y="0"/>
            <a:chExt cx="998220" cy="381000"/>
          </a:xfrm>
        </p:grpSpPr>
        <p:cxnSp>
          <p:nvCxnSpPr>
            <p:cNvPr id="83" name="Прямая соединительная линия 82"/>
            <p:cNvCxnSpPr/>
            <p:nvPr/>
          </p:nvCxnSpPr>
          <p:spPr>
            <a:xfrm>
              <a:off x="0" y="0"/>
              <a:ext cx="9982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990600" y="0"/>
              <a:ext cx="762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Половина рамки 132"/>
          <p:cNvSpPr/>
          <p:nvPr/>
        </p:nvSpPr>
        <p:spPr>
          <a:xfrm flipH="1">
            <a:off x="301303" y="2420888"/>
            <a:ext cx="349250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4" name="Половина рамки 133"/>
          <p:cNvSpPr/>
          <p:nvPr/>
        </p:nvSpPr>
        <p:spPr>
          <a:xfrm flipH="1">
            <a:off x="165071" y="3284984"/>
            <a:ext cx="349250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5" name="Половина рамки 134"/>
          <p:cNvSpPr/>
          <p:nvPr/>
        </p:nvSpPr>
        <p:spPr>
          <a:xfrm flipH="1">
            <a:off x="256853" y="4077072"/>
            <a:ext cx="349250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6" name="Половина рамки 135"/>
          <p:cNvSpPr/>
          <p:nvPr/>
        </p:nvSpPr>
        <p:spPr>
          <a:xfrm flipH="1">
            <a:off x="323528" y="4941168"/>
            <a:ext cx="349250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7" name="Половина рамки 136"/>
          <p:cNvSpPr/>
          <p:nvPr/>
        </p:nvSpPr>
        <p:spPr>
          <a:xfrm flipH="1">
            <a:off x="279078" y="5805264"/>
            <a:ext cx="349250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8" name="Половина рамки 137"/>
          <p:cNvSpPr/>
          <p:nvPr/>
        </p:nvSpPr>
        <p:spPr>
          <a:xfrm flipH="1">
            <a:off x="2386806" y="2382788"/>
            <a:ext cx="350838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9" name="Половина рамки 138"/>
          <p:cNvSpPr/>
          <p:nvPr/>
        </p:nvSpPr>
        <p:spPr>
          <a:xfrm flipH="1">
            <a:off x="2211387" y="3246884"/>
            <a:ext cx="512629" cy="4571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0" name="Половина рамки 139"/>
          <p:cNvSpPr/>
          <p:nvPr/>
        </p:nvSpPr>
        <p:spPr>
          <a:xfrm flipH="1">
            <a:off x="2211387" y="4038972"/>
            <a:ext cx="350838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1" name="Половина рамки 140"/>
          <p:cNvSpPr/>
          <p:nvPr/>
        </p:nvSpPr>
        <p:spPr>
          <a:xfrm flipH="1">
            <a:off x="2211387" y="4952042"/>
            <a:ext cx="473267" cy="6532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2" name="Половина рамки 141"/>
          <p:cNvSpPr/>
          <p:nvPr/>
        </p:nvSpPr>
        <p:spPr>
          <a:xfrm flipH="1">
            <a:off x="2211387" y="5767164"/>
            <a:ext cx="526257" cy="4571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3" name="Половина рамки 142"/>
          <p:cNvSpPr/>
          <p:nvPr/>
        </p:nvSpPr>
        <p:spPr>
          <a:xfrm flipH="1">
            <a:off x="4347178" y="2458988"/>
            <a:ext cx="399447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4" name="Половина рамки 143"/>
          <p:cNvSpPr/>
          <p:nvPr/>
        </p:nvSpPr>
        <p:spPr>
          <a:xfrm flipH="1">
            <a:off x="4347178" y="3246884"/>
            <a:ext cx="349250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5" name="Половина рамки 144"/>
          <p:cNvSpPr/>
          <p:nvPr/>
        </p:nvSpPr>
        <p:spPr>
          <a:xfrm flipH="1">
            <a:off x="4397375" y="4140514"/>
            <a:ext cx="349250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6" name="Половина рамки 145"/>
          <p:cNvSpPr/>
          <p:nvPr/>
        </p:nvSpPr>
        <p:spPr>
          <a:xfrm flipH="1">
            <a:off x="4397375" y="4990142"/>
            <a:ext cx="349250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7" name="Половина рамки 146"/>
          <p:cNvSpPr/>
          <p:nvPr/>
        </p:nvSpPr>
        <p:spPr>
          <a:xfrm flipH="1">
            <a:off x="4355976" y="5767164"/>
            <a:ext cx="695449" cy="4571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8" name="Половина рамки 147"/>
          <p:cNvSpPr/>
          <p:nvPr/>
        </p:nvSpPr>
        <p:spPr>
          <a:xfrm flipH="1">
            <a:off x="6859566" y="2382788"/>
            <a:ext cx="350837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9" name="Половина рамки 148"/>
          <p:cNvSpPr/>
          <p:nvPr/>
        </p:nvSpPr>
        <p:spPr>
          <a:xfrm flipH="1">
            <a:off x="6883362" y="3284984"/>
            <a:ext cx="425453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0" name="Половина рамки 149"/>
          <p:cNvSpPr/>
          <p:nvPr/>
        </p:nvSpPr>
        <p:spPr>
          <a:xfrm flipH="1">
            <a:off x="6859566" y="4102414"/>
            <a:ext cx="468044" cy="4571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1" name="Половина рамки 150"/>
          <p:cNvSpPr/>
          <p:nvPr/>
        </p:nvSpPr>
        <p:spPr>
          <a:xfrm flipH="1">
            <a:off x="6883363" y="4906977"/>
            <a:ext cx="446587" cy="4571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2" name="Половина рамки 151"/>
          <p:cNvSpPr/>
          <p:nvPr/>
        </p:nvSpPr>
        <p:spPr>
          <a:xfrm flipH="1">
            <a:off x="6979115" y="5736683"/>
            <a:ext cx="350837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165071" y="156054"/>
            <a:ext cx="1430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Эталон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9679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7. САМОСТОЯТЕЛЬНАЯ РАБОТА С САМОПРОВЕРКОЙ ПО ЭТАЛОНУ.</a:t>
            </a:r>
            <a:endParaRPr lang="ru-RU" sz="20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- </a:t>
            </a:r>
            <a:r>
              <a:rPr lang="ru-RU" sz="2400" b="1" dirty="0">
                <a:solidFill>
                  <a:srgbClr val="FF0000"/>
                </a:solidFill>
              </a:rPr>
              <a:t>При выполнении этого задания у кого-нибудь возникло затруднение? Если да, то как вы думаете, почему?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- У кого задание не вызвало затруднений?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- Вы все 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350599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24744"/>
            <a:ext cx="8424935" cy="39604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889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8. Включение в систему знаний и повторение</a:t>
            </a:r>
          </a:p>
        </p:txBody>
      </p:sp>
    </p:spTree>
    <p:extLst>
      <p:ext uri="{BB962C8B-B14F-4D97-AF65-F5344CB8AC3E}">
        <p14:creationId xmlns:p14="http://schemas.microsoft.com/office/powerpoint/2010/main" val="10837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Включение в систему знаний и повторение</a:t>
            </a:r>
            <a:endParaRPr lang="ru-RU" sz="28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ребята, с какой целью на уроках освоения новых знаний мы обращаем к повторению пройденного материала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(Повторение пройденного помогает нам в изучении новой темы. Повторение служит «инструментом», с помощью которого мы постигаем новый материал)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же нам необходимо сделать, чтобы полученные сегодня знания заняли своё место в шкатулке повторения?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(Необходимо выполнить упражнение, в котором будут задания на новую тему и на ранее пройденные)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26" y="1340768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i="1" u="sng" dirty="0" smtClean="0">
                <a:solidFill>
                  <a:srgbClr val="002060"/>
                </a:solidFill>
              </a:rPr>
              <a:t>1.	Мотивация к учебной деятельности</a:t>
            </a:r>
            <a:br>
              <a:rPr lang="ru-RU" sz="2400" b="1" i="1" u="sng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sz="2000" b="1" dirty="0">
                <a:solidFill>
                  <a:srgbClr val="FF0000"/>
                </a:solidFill>
              </a:rPr>
              <a:t>Здравствуйте, ребята. Садитесь.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- Посмотрите, кто сегодня пришёл к нам в гости на урок? Назовите, пожалуйста, этих героев и мультфильмы, в которых они живут.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(Буратино из мультфильма «Приключение Буратино» и Вовка из мультфильма «Вовка в тридевятом царстве»)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- Совершенно правильно, ребята, молодцы!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- Ответьте на вопрос: как поначалу эти мальчишки относились к учёбе?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(Учиться они не хотели, бездельничали, хотели, чтобы всё получалось само собой)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audioknigi-onlajn.ru/uploads/thumbs/a/0/f/a0fd8d48c7a5c3a623deee79258295f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95866"/>
            <a:ext cx="396044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buratino-toys.ru/images/user_img/images/buratino_bel_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03" y="3429000"/>
            <a:ext cx="328024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61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Включение в систему знаний и повторение</a:t>
            </a:r>
            <a:endParaRPr lang="ru-RU" sz="28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Поработаем у доски, но прежде придумайте задания к данному упражнению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 6 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1)Н…ступила ос…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2)Саша и Таня после уроков п…б…жали (в)лес. 3)Вчера шел дож…ь. 4)Бабушка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…зала, что в лесу будет много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5)Дети разбежались по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опушк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и стали искать грибы.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(Докажем, что это текст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Вставим пропущенные буквы, объясним орфограммы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Выпишем слово с приставкой, в котором правописание приставки зависит от последующего звонкого согласного звука.)</a:t>
            </a:r>
          </a:p>
        </p:txBody>
      </p:sp>
    </p:spTree>
    <p:extLst>
      <p:ext uri="{BB962C8B-B14F-4D97-AF65-F5344CB8AC3E}">
        <p14:creationId xmlns:p14="http://schemas.microsoft.com/office/powerpoint/2010/main" val="6965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24744"/>
            <a:ext cx="8424935" cy="39604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889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9. Рефлексия учебной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деятельности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5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Рефлексия учебной </a:t>
            </a:r>
            <a:r>
              <a:rPr lang="ru-RU" sz="2800" b="1" i="1" u="sng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800" u="sng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нового вы узнали на занятии</a:t>
            </a:r>
          </a:p>
          <a:p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(Мы узнали, что кроме русских и иноязычных неизменяемых приставок в русском языке есть приставки, написание которых зависит от последующего согласного)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«инструменты» из повторения нам понадобились для изучения новой темы</a:t>
            </a:r>
          </a:p>
          <a:p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затруднениями мы столкнулись?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-Вспомните цель нашего урока</a:t>
            </a:r>
          </a:p>
          <a:p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(Узнать, когда на конце приставок пишется буква с, а когда з)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-Перед вами два слова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В…БЕЖАТЬ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В…ПОРХНУТЬ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Посмотрите и ответьте себе на вопрос: какую букву я напишу и почему?</a:t>
            </a:r>
          </a:p>
        </p:txBody>
      </p:sp>
    </p:spTree>
    <p:extLst>
      <p:ext uri="{BB962C8B-B14F-4D97-AF65-F5344CB8AC3E}">
        <p14:creationId xmlns:p14="http://schemas.microsoft.com/office/powerpoint/2010/main" val="172655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Рефлексия учебной деятельности.</a:t>
            </a:r>
            <a:endParaRPr lang="ru-RU" sz="2400" u="sng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на партах лежат цветные лепесточки ромашки. Подумайте и решите для себя, какое утверждение вам близко.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62930"/>
              </p:ext>
            </p:extLst>
          </p:nvPr>
        </p:nvGraphicFramePr>
        <p:xfrm>
          <a:off x="107504" y="1844824"/>
          <a:ext cx="8712968" cy="3638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029"/>
                <a:gridCol w="4356939"/>
              </a:tblGrid>
              <a:tr h="9547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Я понял эту тему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547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основном мне всё понятно, но дома ещё раз всё разберу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147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Мне требуется помощь </a:t>
                      </a:r>
                      <a:r>
                        <a:rPr lang="ru-RU" sz="2400" dirty="0" smtClean="0">
                          <a:effectLst/>
                        </a:rPr>
                        <a:t>учителя</a:t>
                      </a:r>
                      <a:endParaRPr lang="ru-RU" sz="24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4770338" y="2132856"/>
            <a:ext cx="3554264" cy="6480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856548" y="3504486"/>
            <a:ext cx="3554264" cy="6480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91112" y="4509120"/>
            <a:ext cx="3384376" cy="6982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7838" y="55172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 теперь каждый ряд сложит свою ромашку, и я посмотрю, как вы сегодня потрудились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000" y="332656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Рефлексия учебной деятельности.</a:t>
            </a:r>
            <a:endParaRPr lang="ru-RU" sz="2800" b="1" u="sng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сочинение – миниатюру «История о том, как встретились русские неизменяемые приставки с приставками на …з, …с»</a:t>
            </a:r>
          </a:p>
        </p:txBody>
      </p:sp>
    </p:spTree>
    <p:extLst>
      <p:ext uri="{BB962C8B-B14F-4D97-AF65-F5344CB8AC3E}">
        <p14:creationId xmlns:p14="http://schemas.microsoft.com/office/powerpoint/2010/main" val="8753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6408" y="188640"/>
            <a:ext cx="864096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u="sng" dirty="0" smtClean="0">
                <a:solidFill>
                  <a:srgbClr val="002060"/>
                </a:solidFill>
              </a:rPr>
              <a:t>1.	Мотивация к учебной деятельности</a:t>
            </a:r>
            <a:br>
              <a:rPr lang="ru-RU" sz="2800" b="1" i="1" u="sng" dirty="0" smtClean="0">
                <a:solidFill>
                  <a:srgbClr val="002060"/>
                </a:solidFill>
              </a:rPr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 - А давайте вспомним, к чему привело их нежелание учиться?</a:t>
            </a:r>
          </a:p>
          <a:p>
            <a:pPr algn="l"/>
            <a:r>
              <a:rPr lang="ru-RU" sz="2400" b="1" i="1" dirty="0" smtClean="0">
                <a:solidFill>
                  <a:srgbClr val="002060"/>
                </a:solidFill>
              </a:rPr>
              <a:t>(Буратино познакомился с мошенниками Котом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Базилио</a:t>
            </a:r>
            <a:r>
              <a:rPr lang="ru-RU" sz="2400" b="1" i="1" dirty="0" smtClean="0">
                <a:solidFill>
                  <a:srgbClr val="002060"/>
                </a:solidFill>
              </a:rPr>
              <a:t> и лисой Алисой и попал в Страну Дураков, А Вовка оказался голодным, так как ничего не умел делать)</a:t>
            </a:r>
          </a:p>
          <a:p>
            <a:pPr algn="l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pic.rutube.ru/video/8f/9b/8f9b6b8d0fff1612a96ef676c24c4e1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39248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apachan.net/images/201404/18/33zpx8zewb5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60040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097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6408" y="188640"/>
            <a:ext cx="864096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u="sng" dirty="0" smtClean="0">
                <a:solidFill>
                  <a:srgbClr val="002060"/>
                </a:solidFill>
              </a:rPr>
              <a:t>1.	Мотивация к учебной деятельности</a:t>
            </a:r>
            <a:br>
              <a:rPr lang="ru-RU" sz="2800" b="1" i="1" u="sng" dirty="0" smtClean="0">
                <a:solidFill>
                  <a:srgbClr val="002060"/>
                </a:solidFill>
              </a:rPr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- Поняли ли наши герои свою ошибку и исправились ли?</a:t>
            </a:r>
          </a:p>
          <a:p>
            <a:pPr algn="l"/>
            <a:r>
              <a:rPr lang="ru-RU" sz="2000" b="1" i="1" dirty="0" smtClean="0">
                <a:solidFill>
                  <a:srgbClr val="002060"/>
                </a:solidFill>
              </a:rPr>
              <a:t>(Да, Буратино и Вовка поняли свою ошибку и исправились)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- И как они были вознаграждены?</a:t>
            </a:r>
          </a:p>
          <a:p>
            <a:pPr algn="l"/>
            <a:r>
              <a:rPr lang="ru-RU" sz="2000" b="1" i="1" dirty="0" smtClean="0">
                <a:solidFill>
                  <a:srgbClr val="002060"/>
                </a:solidFill>
              </a:rPr>
              <a:t>(Буратино приобрёл много друзей и порадовал папу Карло, а Вовка сделал своими руками корыто для старухи из «Золотой рыбки» и полюбил чтение)</a:t>
            </a:r>
          </a:p>
          <a:p>
            <a:pPr algn="l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3.bp.blogspot.com/-It7wht-BhCk/ULTVCRBXrtI/AAAAAAAAAU0/r104G8VjnkA/s1600/1657738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8" y="2924944"/>
            <a:ext cx="409756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fb.ru/misc/i/gallery/12626/7882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5395" r="4809" b="10422"/>
          <a:stretch/>
        </p:blipFill>
        <p:spPr bwMode="auto">
          <a:xfrm>
            <a:off x="4523410" y="2924944"/>
            <a:ext cx="408103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55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6408" y="188640"/>
            <a:ext cx="864096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u="sng" dirty="0" smtClean="0">
                <a:solidFill>
                  <a:srgbClr val="002060"/>
                </a:solidFill>
              </a:rPr>
              <a:t>1.	Мотивация к учебной деятельности.</a:t>
            </a:r>
            <a:br>
              <a:rPr lang="ru-RU" sz="2800" b="1" i="1" u="sng" dirty="0" smtClean="0">
                <a:solidFill>
                  <a:srgbClr val="002060"/>
                </a:solidFill>
              </a:rPr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- Прочтите эти русские народные пословицы. Какая из них к какому герою подходит?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- Ребята, а вы хотите иметь настоящих друзей и быть умелыми?</a:t>
            </a:r>
          </a:p>
          <a:p>
            <a:pPr algn="l"/>
            <a:r>
              <a:rPr lang="ru-RU" sz="2000" b="1" i="1" dirty="0" smtClean="0">
                <a:solidFill>
                  <a:srgbClr val="002060"/>
                </a:solidFill>
              </a:rPr>
              <a:t>(Да!!!)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- А что для этого надо делать?</a:t>
            </a:r>
          </a:p>
          <a:p>
            <a:pPr algn="l"/>
            <a:r>
              <a:rPr lang="ru-RU" sz="2000" b="1" i="1" dirty="0" smtClean="0">
                <a:solidFill>
                  <a:srgbClr val="002060"/>
                </a:solidFill>
              </a:rPr>
              <a:t>(Хорошо учиться)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-А вы можете постараться хорошо учиться?</a:t>
            </a:r>
          </a:p>
          <a:p>
            <a:pPr algn="l"/>
            <a:r>
              <a:rPr lang="ru-RU" sz="2000" b="1" i="1" dirty="0" smtClean="0">
                <a:solidFill>
                  <a:srgbClr val="002060"/>
                </a:solidFill>
              </a:rPr>
              <a:t>(Да!)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- Тогда в добрый путь, к получению новых знаний!</a:t>
            </a:r>
          </a:p>
          <a:p>
            <a:pPr algn="l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408" y="3719934"/>
            <a:ext cx="33339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>
                <a:solidFill>
                  <a:schemeClr val="accent3">
                    <a:lumMod val="50000"/>
                  </a:schemeClr>
                </a:solidFill>
              </a:rPr>
              <a:t>Учение и труд </a:t>
            </a:r>
            <a:endParaRPr lang="ru-RU" sz="3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к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</a:rPr>
              <a:t>счастью ведут 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11528" y="3647926"/>
            <a:ext cx="29290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>
                <a:solidFill>
                  <a:schemeClr val="accent3">
                    <a:lumMod val="50000"/>
                  </a:schemeClr>
                </a:solidFill>
              </a:rPr>
              <a:t>Ученье — </a:t>
            </a:r>
            <a:endParaRPr lang="ru-RU" sz="3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путь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</a:rPr>
              <a:t>к уменью 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https://img-fotki.yandex.ru/get/16138/200418627.cd/0_149c36_8a05efa2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1728192" cy="188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s.fishki.net/upload/users/585643/201501/19/d87ca7944a20f4362c20c591beebf5a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6"/>
          <a:stretch/>
        </p:blipFill>
        <p:spPr bwMode="auto">
          <a:xfrm>
            <a:off x="5581158" y="4761104"/>
            <a:ext cx="2828464" cy="2044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6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24744"/>
            <a:ext cx="8424935" cy="39604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889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	Актуализация знаний и фиксация затруднения в пробном учебном действии.</a:t>
            </a:r>
          </a:p>
        </p:txBody>
      </p:sp>
    </p:spTree>
    <p:extLst>
      <p:ext uri="{BB962C8B-B14F-4D97-AF65-F5344CB8AC3E}">
        <p14:creationId xmlns:p14="http://schemas.microsoft.com/office/powerpoint/2010/main" val="34615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7129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Актуализация знаний и фиксация затруднения в пробном учебном действии</a:t>
            </a:r>
          </a:p>
          <a:p>
            <a:endPara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С чего обычно вы начинаете свою работу? </a:t>
            </a:r>
          </a:p>
          <a:p>
            <a:r>
              <a:rPr lang="ru-RU" sz="2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повторения)</a:t>
            </a:r>
          </a:p>
          <a:p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А для чего вы повторяете ту или иную тему? </a:t>
            </a:r>
          </a:p>
          <a:p>
            <a:r>
              <a:rPr lang="ru-RU" sz="2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(Темы, которые мы повторяем в начале урока, связаны с новой темой, и это помогает нам открыть знание самостоятельно)</a:t>
            </a:r>
          </a:p>
          <a:p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Давайте вспомним, что такое «Фонетика»</a:t>
            </a:r>
          </a:p>
          <a:p>
            <a:r>
              <a:rPr lang="ru-RU" sz="2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(«Фонетика» - это раздел науки о языке, который изучает звуки речи)</a:t>
            </a:r>
          </a:p>
          <a:p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Вспомните предложения, которые помогли нам запомнить все глухие и все звонкие согласные</a:t>
            </a:r>
          </a:p>
          <a:p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439832"/>
              </p:ext>
            </p:extLst>
          </p:nvPr>
        </p:nvGraphicFramePr>
        <p:xfrm>
          <a:off x="282731" y="5301208"/>
          <a:ext cx="8208911" cy="1384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027"/>
                <a:gridCol w="4104884"/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глухие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звонкие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СТёПКа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ХоЧеШь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ЩеЦ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Ф-и-и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 Же Не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ЗаБыВаЛи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«Й»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4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287" y="11659"/>
            <a:ext cx="871296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Актуализация знаний и фиксация затруднения в пробном учебном действии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Давайте вспомним, что такое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Морфемика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Морфемика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раздел науки о языке, который изучает морфемы – наименьшие значимые части слова)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Вспомним, какие значимые части слова мы знаем?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(Окончание, корень, приставка, суффикс)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правильно определить, что орфограмма находится именно в приставке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(Надо подобрать однокоренное слово без приставки или с другой приставкой)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такое однокоренные слова?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(Однокоренные слова это слова с одинаковым корнем, близкие по лексическому значению)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Назовите способ подбора однокоренного слова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(Подберём к исходному слову слово другой части речи, близкое по лексическому значению, с тем же корнем)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такое приставка?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(Приставка – это значимая часть слова, средство для образования новых слов)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502</TotalTime>
  <Words>1353</Words>
  <Application>Microsoft Office PowerPoint</Application>
  <PresentationFormat>Экран (4:3)</PresentationFormat>
  <Paragraphs>332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Автор: Костина Любовь Викторовна учитель русского языка и литературы  высшей категории  МБОУ Школы №77 г.о. Самара</vt:lpstr>
      <vt:lpstr>Презентация PowerPoint</vt:lpstr>
      <vt:lpstr>1. Мотивация к учебной деятельности - Здравствуйте, ребята. Садитесь. - Посмотрите, кто сегодня пришёл к нам в гости на урок? Назовите, пожалуйста, этих героев и мультфильмы, в которых они живут. (Буратино из мультфильма «Приключение Буратино» и Вовка из мультфильма «Вовка в тридевятом царстве») - Совершенно правильно, ребята, молодцы! - Ответьте на вопрос: как поначалу эти мальчишки относились к учёбе? (Учиться они не хотели, бездельничали, хотели, чтобы всё получалось само собой)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5</dc:creator>
  <cp:lastModifiedBy>User</cp:lastModifiedBy>
  <cp:revision>44</cp:revision>
  <dcterms:created xsi:type="dcterms:W3CDTF">2016-02-02T05:27:03Z</dcterms:created>
  <dcterms:modified xsi:type="dcterms:W3CDTF">2016-12-25T18:27:32Z</dcterms:modified>
</cp:coreProperties>
</file>