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9"/>
  </p:notesMasterIdLst>
  <p:sldIdLst>
    <p:sldId id="292" r:id="rId2"/>
    <p:sldId id="315" r:id="rId3"/>
    <p:sldId id="307" r:id="rId4"/>
    <p:sldId id="280" r:id="rId5"/>
    <p:sldId id="276" r:id="rId6"/>
    <p:sldId id="316" r:id="rId7"/>
    <p:sldId id="278" r:id="rId8"/>
    <p:sldId id="281" r:id="rId9"/>
    <p:sldId id="317" r:id="rId10"/>
    <p:sldId id="330" r:id="rId11"/>
    <p:sldId id="267" r:id="rId12"/>
    <p:sldId id="258" r:id="rId13"/>
    <p:sldId id="318" r:id="rId14"/>
    <p:sldId id="261" r:id="rId15"/>
    <p:sldId id="320" r:id="rId16"/>
    <p:sldId id="334" r:id="rId17"/>
    <p:sldId id="257" r:id="rId18"/>
    <p:sldId id="321" r:id="rId19"/>
    <p:sldId id="323" r:id="rId20"/>
    <p:sldId id="324" r:id="rId21"/>
    <p:sldId id="331" r:id="rId22"/>
    <p:sldId id="332" r:id="rId23"/>
    <p:sldId id="325" r:id="rId24"/>
    <p:sldId id="326" r:id="rId25"/>
    <p:sldId id="333" r:id="rId26"/>
    <p:sldId id="305" r:id="rId27"/>
    <p:sldId id="31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DDDDDD"/>
    <a:srgbClr val="70F7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4709" autoAdjust="0"/>
  </p:normalViewPr>
  <p:slideViewPr>
    <p:cSldViewPr>
      <p:cViewPr varScale="1">
        <p:scale>
          <a:sx n="69" d="100"/>
          <a:sy n="69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DF21B-836D-4166-BDAD-FAF550DAB08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C381-BA0E-4974-9ADB-66A6136C4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4CF16-8B38-4BDE-8591-D297943EC183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22.gif"/><Relationship Id="rId3" Type="http://schemas.openxmlformats.org/officeDocument/2006/relationships/image" Target="../media/image31.jpeg"/><Relationship Id="rId7" Type="http://schemas.openxmlformats.org/officeDocument/2006/relationships/image" Target="../media/image35.gif"/><Relationship Id="rId12" Type="http://schemas.openxmlformats.org/officeDocument/2006/relationships/image" Target="../media/image4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9;&#1095;.&#1075;&#1086;&#1076;&#1072;\&#1052;&#1054;&#1049;%20&#1059;&#1056;&#1054;&#1050;1\&#1052;&#1091;&#1079;&#1099;&#1082;&#1072;\&#1055;&#1086;&#1076;&#1074;&#1086;&#1076;&#1085;&#1086;&#1077;%20&#1094;&#1072;&#1088;&#1089;&#1090;&#1074;&#1086;%20&#1092;&#1080;&#1075;&#1091;&#1088;.wav" TargetMode="External"/><Relationship Id="rId6" Type="http://schemas.openxmlformats.org/officeDocument/2006/relationships/image" Target="../media/image34.gif"/><Relationship Id="rId11" Type="http://schemas.openxmlformats.org/officeDocument/2006/relationships/image" Target="../media/image39.gif"/><Relationship Id="rId5" Type="http://schemas.openxmlformats.org/officeDocument/2006/relationships/image" Target="../media/image33.gif"/><Relationship Id="rId10" Type="http://schemas.openxmlformats.org/officeDocument/2006/relationships/image" Target="../media/image38.gif"/><Relationship Id="rId4" Type="http://schemas.openxmlformats.org/officeDocument/2006/relationships/image" Target="../media/image32.gif"/><Relationship Id="rId9" Type="http://schemas.openxmlformats.org/officeDocument/2006/relationships/image" Target="../media/image37.gif"/><Relationship Id="rId1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9;&#1095;.&#1075;&#1086;&#1076;&#1072;\&#1052;&#1054;&#1049;%20&#1059;&#1056;&#1054;&#1050;1\&#1052;&#1091;&#1079;&#1099;&#1082;&#1072;\&#1085;&#1072;&#1095;&#1072;&#1083;&#1086;.wav" TargetMode="Externa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4.jpeg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8.jpe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hyperlink" Target="&#1052;&#1086;&#1081;%20&#1092;&#1080;&#1083;&#1100;&#1084;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hyperlink" Target="&#1052;&#1086;&#1081;%20&#1092;&#1080;&#1083;&#1100;&#1084;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0"/>
            <a:ext cx="4714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0" b="1" dirty="0" smtClean="0">
                <a:solidFill>
                  <a:srgbClr val="0000CC"/>
                </a:solidFill>
                <a:latin typeface="Century Gothic" pitchFamily="34" charset="0"/>
              </a:rPr>
              <a:t>ОСТРОВ</a:t>
            </a:r>
            <a:r>
              <a:rPr lang="ru-RU" sz="6000" b="1" dirty="0" smtClean="0">
                <a:solidFill>
                  <a:srgbClr val="0000CC"/>
                </a:solidFill>
                <a:latin typeface="Century Gothic" pitchFamily="34" charset="0"/>
              </a:rPr>
              <a:t> </a:t>
            </a:r>
            <a:r>
              <a:rPr lang="ru-RU" sz="6000" b="1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endParaRPr lang="ru-RU" sz="60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03" y="4143380"/>
            <a:ext cx="626973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8000" b="1" dirty="0" smtClean="0">
                <a:solidFill>
                  <a:srgbClr val="0000CC"/>
                </a:solidFill>
                <a:latin typeface="Century Gothic" pitchFamily="34" charset="0"/>
              </a:rPr>
              <a:t>СОКРОВИЩ</a:t>
            </a:r>
          </a:p>
          <a:p>
            <a:pPr algn="r"/>
            <a:r>
              <a:rPr lang="ru-RU" sz="2000" b="1" dirty="0" smtClean="0">
                <a:solidFill>
                  <a:srgbClr val="0000CC"/>
                </a:solidFill>
                <a:latin typeface="Century Gothic" pitchFamily="34" charset="0"/>
              </a:rPr>
              <a:t>Учитель математики </a:t>
            </a:r>
          </a:p>
          <a:p>
            <a:pPr algn="r"/>
            <a:r>
              <a:rPr lang="ru-RU" sz="2000" b="1" dirty="0" smtClean="0">
                <a:solidFill>
                  <a:srgbClr val="0000CC"/>
                </a:solidFill>
                <a:latin typeface="Century Gothic" pitchFamily="34" charset="0"/>
              </a:rPr>
              <a:t>ГБОУ гимназии № 433</a:t>
            </a:r>
          </a:p>
          <a:p>
            <a:pPr algn="r"/>
            <a:r>
              <a:rPr lang="ru-RU" sz="2000" b="1" dirty="0" err="1" smtClean="0">
                <a:solidFill>
                  <a:srgbClr val="0000CC"/>
                </a:solidFill>
                <a:latin typeface="Century Gothic" pitchFamily="34" charset="0"/>
              </a:rPr>
              <a:t>Стасевич</a:t>
            </a:r>
            <a:r>
              <a:rPr lang="ru-RU" sz="2000" b="1" dirty="0" smtClean="0">
                <a:solidFill>
                  <a:srgbClr val="0000CC"/>
                </a:solidFill>
                <a:latin typeface="Century Gothic" pitchFamily="34" charset="0"/>
              </a:rPr>
              <a:t> Александра Валерьевна</a:t>
            </a:r>
            <a:endParaRPr lang="ru-RU" sz="2000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714752"/>
            <a:ext cx="85725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000CC"/>
                </a:solidFill>
                <a:latin typeface="Century Gothic" pitchFamily="34" charset="0"/>
              </a:rPr>
              <a:t>Загадочное побережье</a:t>
            </a:r>
            <a:endParaRPr lang="ru-RU" sz="8800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257676" cy="4525963"/>
          </a:xfrm>
        </p:spPr>
        <p:txBody>
          <a:bodyPr/>
          <a:lstStyle/>
          <a:p>
            <a:pPr>
              <a:lnSpc>
                <a:spcPts val="4000"/>
              </a:lnSpc>
              <a:buFontTx/>
              <a:buNone/>
            </a:pPr>
            <a:r>
              <a:rPr lang="ru-RU" dirty="0" smtClean="0">
                <a:solidFill>
                  <a:srgbClr val="0000CC"/>
                </a:solidFill>
              </a:rPr>
              <a:t>	</a:t>
            </a:r>
            <a:r>
              <a:rPr lang="ru-RU" b="1" dirty="0" smtClean="0">
                <a:solidFill>
                  <a:srgbClr val="0000CC"/>
                </a:solidFill>
              </a:rPr>
              <a:t>1)   10,2 : 3 </a:t>
            </a:r>
          </a:p>
          <a:p>
            <a:pPr>
              <a:lnSpc>
                <a:spcPts val="4000"/>
              </a:lnSpc>
              <a:buFontTx/>
              <a:buNone/>
            </a:pPr>
            <a:r>
              <a:rPr lang="ru-RU" b="1" dirty="0" smtClean="0">
                <a:solidFill>
                  <a:srgbClr val="0000CC"/>
                </a:solidFill>
              </a:rPr>
              <a:t>    2)   19 : 50  </a:t>
            </a:r>
          </a:p>
          <a:p>
            <a:pPr>
              <a:lnSpc>
                <a:spcPts val="4000"/>
              </a:lnSpc>
              <a:buFontTx/>
              <a:buNone/>
            </a:pPr>
            <a:r>
              <a:rPr lang="ru-RU" b="1" dirty="0" smtClean="0">
                <a:solidFill>
                  <a:srgbClr val="0000CC"/>
                </a:solidFill>
              </a:rPr>
              <a:t>    3) 3,71 : 100 </a:t>
            </a:r>
          </a:p>
          <a:p>
            <a:pPr>
              <a:lnSpc>
                <a:spcPts val="4000"/>
              </a:lnSpc>
              <a:buFontTx/>
              <a:buNone/>
            </a:pPr>
            <a:r>
              <a:rPr lang="ru-RU" b="1" dirty="0" smtClean="0">
                <a:solidFill>
                  <a:srgbClr val="0000CC"/>
                </a:solidFill>
              </a:rPr>
              <a:t>    4)  3х = 21,9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14348" y="2652430"/>
            <a:ext cx="8572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28926" y="157161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= 3,4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28926" y="2214554"/>
            <a:ext cx="1213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= 0,38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6248" y="3500438"/>
            <a:ext cx="2531462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ts val="4000"/>
              </a:lnSpc>
              <a:spcBef>
                <a:spcPct val="20000"/>
              </a:spcBef>
            </a:pPr>
            <a:r>
              <a:rPr lang="ru-RU" sz="3200" b="1" dirty="0" smtClean="0">
                <a:solidFill>
                  <a:srgbClr val="0000CC"/>
                </a:solidFill>
              </a:rPr>
              <a:t>5)  15,1 : у = 5</a:t>
            </a:r>
            <a:endParaRPr lang="ru-RU" sz="32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85728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00CC"/>
                </a:solidFill>
                <a:latin typeface="Century Gothic" pitchFamily="34" charset="0"/>
              </a:rPr>
              <a:t>ШТОРМ</a:t>
            </a:r>
            <a:endParaRPr lang="ru-RU" sz="7200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  <p:pic>
        <p:nvPicPr>
          <p:cNvPr id="6" name="Picture 4" descr="E:\Уч.года\Schiffe1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143380"/>
            <a:ext cx="1571631" cy="13038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8229600" cy="371477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  <a:t>Найдите значение выражения</a:t>
            </a:r>
            <a:r>
              <a:rPr lang="en-US" b="1" dirty="0" smtClean="0">
                <a:solidFill>
                  <a:srgbClr val="0000FF"/>
                </a:solidFill>
                <a:latin typeface="Century Gothic" pitchFamily="34" charset="0"/>
              </a:rPr>
              <a:t/>
            </a:r>
            <a:br>
              <a:rPr lang="en-US" b="1" dirty="0" smtClean="0">
                <a:solidFill>
                  <a:srgbClr val="0000FF"/>
                </a:solidFill>
                <a:latin typeface="Century Gothic" pitchFamily="34" charset="0"/>
              </a:rPr>
            </a:br>
            <a:endParaRPr lang="ru-RU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571744"/>
            <a:ext cx="8429684" cy="3157534"/>
          </a:xfrm>
        </p:spPr>
        <p:txBody>
          <a:bodyPr/>
          <a:lstStyle/>
          <a:p>
            <a:pPr>
              <a:lnSpc>
                <a:spcPts val="4000"/>
              </a:lnSpc>
              <a:buFontTx/>
              <a:buNone/>
            </a:pPr>
            <a:r>
              <a:rPr lang="ru-RU" dirty="0" smtClean="0"/>
              <a:t>	</a:t>
            </a:r>
            <a:endParaRPr lang="ru-RU" b="1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42844" y="214311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29" name="Object 67"/>
          <p:cNvGraphicFramePr>
            <a:graphicFrameLocks noChangeAspect="1"/>
          </p:cNvGraphicFramePr>
          <p:nvPr/>
        </p:nvGraphicFramePr>
        <p:xfrm>
          <a:off x="1662113" y="3081338"/>
          <a:ext cx="4775200" cy="1350962"/>
        </p:xfrm>
        <a:graphic>
          <a:graphicData uri="http://schemas.openxmlformats.org/presentationml/2006/ole">
            <p:oleObj spid="_x0000_s136194" name="Формула" r:id="rId4" imgW="1930320" imgH="545760" progId="Equation.3">
              <p:embed/>
            </p:oleObj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рыбочк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6058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1" name="Picture 1" descr="E:\Уч.года\13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5143512"/>
            <a:ext cx="819150" cy="733425"/>
          </a:xfrm>
          <a:prstGeom prst="rect">
            <a:avLst/>
          </a:prstGeom>
          <a:noFill/>
        </p:spPr>
      </p:pic>
      <p:pic>
        <p:nvPicPr>
          <p:cNvPr id="20482" name="Picture 2" descr="E:\Уч.года\16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2571744"/>
            <a:ext cx="571504" cy="729580"/>
          </a:xfrm>
          <a:prstGeom prst="rect">
            <a:avLst/>
          </a:prstGeom>
          <a:noFill/>
        </p:spPr>
      </p:pic>
      <p:pic>
        <p:nvPicPr>
          <p:cNvPr id="20485" name="Picture 5" descr="E:\Уч.года\26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5500702"/>
            <a:ext cx="1071570" cy="628650"/>
          </a:xfrm>
          <a:prstGeom prst="rect">
            <a:avLst/>
          </a:prstGeom>
          <a:noFill/>
        </p:spPr>
      </p:pic>
      <p:pic>
        <p:nvPicPr>
          <p:cNvPr id="20486" name="Picture 6" descr="E:\Уч.года\2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2" y="5500701"/>
            <a:ext cx="1428760" cy="1016617"/>
          </a:xfrm>
          <a:prstGeom prst="rect">
            <a:avLst/>
          </a:prstGeom>
          <a:noFill/>
        </p:spPr>
      </p:pic>
      <p:pic>
        <p:nvPicPr>
          <p:cNvPr id="20487" name="Picture 7" descr="E:\Уч.года\16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1024" y="3857628"/>
            <a:ext cx="952500" cy="952500"/>
          </a:xfrm>
          <a:prstGeom prst="rect">
            <a:avLst/>
          </a:prstGeom>
          <a:noFill/>
        </p:spPr>
      </p:pic>
      <p:pic>
        <p:nvPicPr>
          <p:cNvPr id="20488" name="Picture 8" descr="E:\Уч.года\614580712.jpg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001557">
            <a:off x="7642151" y="74755"/>
            <a:ext cx="1524000" cy="990600"/>
          </a:xfrm>
          <a:prstGeom prst="rect">
            <a:avLst/>
          </a:prstGeom>
          <a:noFill/>
        </p:spPr>
      </p:pic>
      <p:pic>
        <p:nvPicPr>
          <p:cNvPr id="20489" name="Picture 9" descr="E:\Уч.года\770667395.jpg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86380" y="3214686"/>
            <a:ext cx="790575" cy="752475"/>
          </a:xfrm>
          <a:prstGeom prst="rect">
            <a:avLst/>
          </a:prstGeom>
          <a:noFill/>
        </p:spPr>
      </p:pic>
      <p:pic>
        <p:nvPicPr>
          <p:cNvPr id="20490" name="Picture 10" descr="E:\Уч.года\419092778.jpg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43042" y="2214554"/>
            <a:ext cx="2307997" cy="85725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71472" y="214290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00CC"/>
                </a:solidFill>
                <a:latin typeface="Century Gothic" pitchFamily="34" charset="0"/>
              </a:rPr>
              <a:t>Морское дно</a:t>
            </a:r>
            <a:endParaRPr lang="ru-RU" sz="7200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  <p:pic>
        <p:nvPicPr>
          <p:cNvPr id="18" name="Picture 4" descr="E:\Уч.года\Schiffe101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14290"/>
            <a:ext cx="1571631" cy="1303872"/>
          </a:xfrm>
          <a:prstGeom prst="rect">
            <a:avLst/>
          </a:prstGeom>
          <a:noFill/>
        </p:spPr>
      </p:pic>
      <p:pic>
        <p:nvPicPr>
          <p:cNvPr id="13" name="Подводное царство фигур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4214810" y="450057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8229600" cy="592935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  <a:t>Стороны одного прямоугольника  24 см и 13,2 см. Площадь второго прямоугольника в 11 раз меньше площади первого. Найдите ширину второго прямоугольника, если его длина 16 см</a:t>
            </a:r>
            <a:endParaRPr lang="ru-RU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071678"/>
            <a:ext cx="8429684" cy="3657600"/>
          </a:xfrm>
        </p:spPr>
        <p:txBody>
          <a:bodyPr/>
          <a:lstStyle/>
          <a:p>
            <a:pPr>
              <a:lnSpc>
                <a:spcPts val="4000"/>
              </a:lnSpc>
              <a:buFontTx/>
              <a:buNone/>
            </a:pPr>
            <a:r>
              <a:rPr lang="ru-RU" dirty="0" smtClean="0"/>
              <a:t>	</a:t>
            </a:r>
            <a:endParaRPr lang="ru-RU" b="1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42844" y="214311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</a:rPr>
              <a:t>                     </a:t>
            </a:r>
            <a:r>
              <a:rPr lang="ru-RU" b="1" i="1" dirty="0" smtClean="0">
                <a:solidFill>
                  <a:srgbClr val="0000CC"/>
                </a:solidFill>
              </a:rPr>
              <a:t>а                 в            </a:t>
            </a:r>
            <a:r>
              <a:rPr lang="en-US" b="1" i="1" dirty="0" smtClean="0">
                <a:solidFill>
                  <a:srgbClr val="0000CC"/>
                </a:solidFill>
              </a:rPr>
              <a:t>    S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00CC"/>
                </a:solidFill>
              </a:rPr>
              <a:t>       1</a:t>
            </a:r>
            <a:r>
              <a:rPr lang="ru-RU" b="1" i="1" dirty="0" smtClean="0">
                <a:solidFill>
                  <a:srgbClr val="0000CC"/>
                </a:solidFill>
              </a:rPr>
              <a:t>.        24 см      13,2 см         ?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00CC"/>
                </a:solidFill>
              </a:rPr>
              <a:t>       2.        16 см           </a:t>
            </a:r>
            <a:r>
              <a:rPr lang="ru-RU" b="1" i="1" u="sng" dirty="0" smtClean="0">
                <a:solidFill>
                  <a:srgbClr val="0000CC"/>
                </a:solidFill>
              </a:rPr>
              <a:t>?</a:t>
            </a:r>
            <a:r>
              <a:rPr lang="ru-RU" b="1" i="1" dirty="0" smtClean="0">
                <a:solidFill>
                  <a:srgbClr val="0000CC"/>
                </a:solidFill>
              </a:rPr>
              <a:t>             ?, в 11 р. </a:t>
            </a:r>
            <a:r>
              <a:rPr lang="ru-RU" b="1" i="1" u="sng" dirty="0" smtClean="0">
                <a:solidFill>
                  <a:srgbClr val="0000CC"/>
                </a:solidFill>
              </a:rPr>
              <a:t>м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 rot="10800000">
            <a:off x="7643834" y="1714488"/>
            <a:ext cx="357190" cy="785818"/>
          </a:xfrm>
          <a:prstGeom prst="curvedRightArrow">
            <a:avLst>
              <a:gd name="adj1" fmla="val 25000"/>
              <a:gd name="adj2" fmla="val 50000"/>
              <a:gd name="adj3" fmla="val 23129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E:\Уч.года\1316990913_image020.jpg"/>
          <p:cNvPicPr>
            <a:picLocks noChangeAspect="1" noChangeArrowheads="1"/>
          </p:cNvPicPr>
          <p:nvPr/>
        </p:nvPicPr>
        <p:blipFill>
          <a:blip r:embed="rId2" cstate="print">
            <a:lum bright="17000"/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643042" y="1214422"/>
            <a:ext cx="664373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А теперь, ребята, встать,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Руки медленно поднять,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Пальцы сжать, потом разжать,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Руки вниз и так стоять.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Наклонись ты вправо, влево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Упражненье делай смело!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Вниз потянемся, пройдёмся,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И на место вновь вернёмся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00CC"/>
                </a:solidFill>
                <a:latin typeface="Century Gothic" pitchFamily="34" charset="0"/>
              </a:rPr>
              <a:t>ФИЗКУЛЬТМИНУТКА</a:t>
            </a:r>
            <a:endParaRPr lang="ru-RU" sz="7200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  <p:pic>
        <p:nvPicPr>
          <p:cNvPr id="18" name="Picture 4" descr="E:\Уч.года\Schiffe1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286388"/>
            <a:ext cx="1571631" cy="1303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E:\Уч.года\1316990913_image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64291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00CC"/>
                </a:solidFill>
                <a:latin typeface="Century Gothic" pitchFamily="34" charset="0"/>
              </a:rPr>
              <a:t>ОБЕД НА КОРАБЛЕ</a:t>
            </a:r>
            <a:endParaRPr lang="ru-RU" sz="7200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  <p:pic>
        <p:nvPicPr>
          <p:cNvPr id="18" name="Picture 4" descr="E:\Уч.года\Schiffe1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000504"/>
            <a:ext cx="1571631" cy="1303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Century Gothic" pitchFamily="34" charset="0"/>
              </a:rPr>
              <a:t>ОРЕХОВЫЙ ТОРТ</a:t>
            </a:r>
            <a:endParaRPr lang="ru-RU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071546"/>
            <a:ext cx="8429684" cy="5500726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  <a:buFontTx/>
              <a:buNone/>
            </a:pPr>
            <a:r>
              <a:rPr lang="ru-RU" b="1" dirty="0" smtClean="0">
                <a:solidFill>
                  <a:srgbClr val="0000CC"/>
                </a:solidFill>
                <a:latin typeface="Century Gothic" pitchFamily="34" charset="0"/>
                <a:cs typeface="Times New Roman" pitchFamily="18" charset="0"/>
              </a:rPr>
              <a:t>САХАР – 10 ЧАСТЕЙ</a:t>
            </a:r>
          </a:p>
          <a:p>
            <a:pPr>
              <a:lnSpc>
                <a:spcPts val="4000"/>
              </a:lnSpc>
              <a:buFontTx/>
              <a:buNone/>
            </a:pPr>
            <a:r>
              <a:rPr lang="ru-RU" b="1" dirty="0" smtClean="0">
                <a:solidFill>
                  <a:srgbClr val="0000CC"/>
                </a:solidFill>
                <a:latin typeface="Century Gothic" pitchFamily="34" charset="0"/>
                <a:cs typeface="Times New Roman" pitchFamily="18" charset="0"/>
              </a:rPr>
              <a:t>ГРЕЦКИЕ ОРЕХИ – 6 ЧАСТЕЙ</a:t>
            </a:r>
          </a:p>
          <a:p>
            <a:pPr>
              <a:lnSpc>
                <a:spcPts val="4000"/>
              </a:lnSpc>
              <a:buFontTx/>
              <a:buNone/>
            </a:pPr>
            <a:r>
              <a:rPr lang="ru-RU" b="1" dirty="0" smtClean="0">
                <a:solidFill>
                  <a:srgbClr val="0000CC"/>
                </a:solidFill>
                <a:latin typeface="Century Gothic" pitchFamily="34" charset="0"/>
                <a:cs typeface="Times New Roman" pitchFamily="18" charset="0"/>
              </a:rPr>
              <a:t>МУКА – 7 ЧАСТЕЙ</a:t>
            </a:r>
          </a:p>
          <a:p>
            <a:pPr>
              <a:lnSpc>
                <a:spcPts val="4000"/>
              </a:lnSpc>
              <a:buFontTx/>
              <a:buNone/>
            </a:pPr>
            <a:r>
              <a:rPr lang="ru-RU" b="1" dirty="0" smtClean="0">
                <a:solidFill>
                  <a:srgbClr val="0000CC"/>
                </a:solidFill>
                <a:latin typeface="Century Gothic" pitchFamily="34" charset="0"/>
                <a:cs typeface="Times New Roman" pitchFamily="18" charset="0"/>
              </a:rPr>
              <a:t>СЛИВОЧНОЕ МАСЛО – 4 ЧАСТИ</a:t>
            </a:r>
          </a:p>
          <a:p>
            <a:pPr>
              <a:lnSpc>
                <a:spcPts val="4000"/>
              </a:lnSpc>
              <a:buFontTx/>
              <a:buNone/>
            </a:pPr>
            <a:r>
              <a:rPr lang="ru-RU" b="1" dirty="0" smtClean="0">
                <a:solidFill>
                  <a:srgbClr val="0000CC"/>
                </a:solidFill>
                <a:latin typeface="Century Gothic" pitchFamily="34" charset="0"/>
                <a:cs typeface="Times New Roman" pitchFamily="18" charset="0"/>
              </a:rPr>
              <a:t>СЛИВКИ -3 ЧАСТИ</a:t>
            </a:r>
          </a:p>
          <a:p>
            <a:pPr>
              <a:lnSpc>
                <a:spcPts val="4000"/>
              </a:lnSpc>
              <a:buFontTx/>
              <a:buNone/>
            </a:pPr>
            <a:endParaRPr lang="ru-RU" b="1" dirty="0" smtClean="0">
              <a:solidFill>
                <a:srgbClr val="0000CC"/>
              </a:solidFill>
              <a:latin typeface="Century Gothic" pitchFamily="34" charset="0"/>
              <a:cs typeface="Times New Roman" pitchFamily="18" charset="0"/>
            </a:endParaRPr>
          </a:p>
          <a:p>
            <a:pPr>
              <a:lnSpc>
                <a:spcPts val="4000"/>
              </a:lnSpc>
              <a:buFontTx/>
              <a:buNone/>
            </a:pPr>
            <a:r>
              <a:rPr lang="ru-RU" b="1" dirty="0" smtClean="0">
                <a:solidFill>
                  <a:srgbClr val="0000CC"/>
                </a:solidFill>
                <a:latin typeface="Century Gothic" pitchFamily="34" charset="0"/>
                <a:cs typeface="Times New Roman" pitchFamily="18" charset="0"/>
              </a:rPr>
              <a:t>СКОЛЬКО ГРАММ КАЖДОГО ПРОДУКТА НУЖНО ВЗЯТЬ, ЧТОБЫ ПОЛУЧИТЬ ТОРТ МАССОЙ 4,5 КГ?</a:t>
            </a:r>
            <a:endParaRPr lang="ru-RU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42844" y="214311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800" dirty="0" smtClean="0">
                <a:solidFill>
                  <a:srgbClr val="0000CC"/>
                </a:solidFill>
              </a:rPr>
              <a:t>«Презирай лень </a:t>
            </a:r>
            <a:br>
              <a:rPr lang="ru-RU" sz="8800" dirty="0" smtClean="0">
                <a:solidFill>
                  <a:srgbClr val="0000CC"/>
                </a:solidFill>
              </a:rPr>
            </a:br>
            <a:r>
              <a:rPr lang="ru-RU" sz="8800" dirty="0" smtClean="0">
                <a:solidFill>
                  <a:srgbClr val="0000CC"/>
                </a:solidFill>
              </a:rPr>
              <a:t>мысли!»</a:t>
            </a:r>
            <a:r>
              <a:rPr lang="ru-RU" dirty="0" smtClean="0">
                <a:solidFill>
                  <a:srgbClr val="0000CC"/>
                </a:solidFill>
              </a:rPr>
              <a:t>  </a:t>
            </a:r>
            <a:br>
              <a:rPr lang="ru-RU" dirty="0" smtClean="0">
                <a:solidFill>
                  <a:srgbClr val="0000CC"/>
                </a:solidFill>
              </a:rPr>
            </a:br>
            <a:r>
              <a:rPr lang="ru-RU" dirty="0" smtClean="0">
                <a:solidFill>
                  <a:srgbClr val="0000CC"/>
                </a:solidFill>
              </a:rPr>
              <a:t>                                  </a:t>
            </a:r>
            <a:r>
              <a:rPr lang="ru-RU" sz="3600" dirty="0" smtClean="0">
                <a:solidFill>
                  <a:srgbClr val="0000CC"/>
                </a:solidFill>
              </a:rPr>
              <a:t>(В. А. Сухомлинский)</a:t>
            </a:r>
            <a:r>
              <a:rPr lang="ru-RU" sz="3600" dirty="0" smtClean="0">
                <a:solidFill>
                  <a:schemeClr val="tx2"/>
                </a:solidFill>
              </a:rPr>
              <a:t/>
            </a:r>
            <a:br>
              <a:rPr lang="ru-RU" sz="3600" dirty="0" smtClean="0">
                <a:solidFill>
                  <a:schemeClr val="tx2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Tropical Island Escape Screenshot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410" y="0"/>
            <a:ext cx="93584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00CC"/>
                </a:solidFill>
                <a:latin typeface="Century Gothic" pitchFamily="34" charset="0"/>
                <a:cs typeface="Times New Roman" pitchFamily="18" charset="0"/>
              </a:rPr>
              <a:t>ТРОПИЧЕСКИЙ ОСТРОВ</a:t>
            </a:r>
            <a:endParaRPr lang="ru-RU" sz="5400" b="1" dirty="0">
              <a:solidFill>
                <a:srgbClr val="0000CC"/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Century Gothic" pitchFamily="34" charset="0"/>
              </a:rPr>
              <a:t>УЗНАЙТЕ НАЗВАНИЕ БАБОЧКИ</a:t>
            </a:r>
            <a:endParaRPr lang="ru-RU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0000CC"/>
                </a:solidFill>
              </a:rPr>
              <a:t>ВАРИАНТ 1</a:t>
            </a:r>
          </a:p>
          <a:p>
            <a:pPr>
              <a:buNone/>
            </a:pPr>
            <a:r>
              <a:rPr lang="ru-RU" sz="4000" dirty="0" smtClean="0">
                <a:solidFill>
                  <a:srgbClr val="0000CC"/>
                </a:solidFill>
              </a:rPr>
              <a:t>1) 6,86 : 2</a:t>
            </a:r>
          </a:p>
          <a:p>
            <a:pPr>
              <a:buNone/>
            </a:pPr>
            <a:r>
              <a:rPr lang="ru-RU" sz="4000" dirty="0" smtClean="0">
                <a:solidFill>
                  <a:srgbClr val="0000CC"/>
                </a:solidFill>
              </a:rPr>
              <a:t>2) 10,5 : 5</a:t>
            </a:r>
          </a:p>
          <a:p>
            <a:pPr>
              <a:buNone/>
            </a:pPr>
            <a:r>
              <a:rPr lang="ru-RU" sz="4000" dirty="0" smtClean="0">
                <a:solidFill>
                  <a:srgbClr val="0000CC"/>
                </a:solidFill>
              </a:rPr>
              <a:t>3) 80,64 : 8</a:t>
            </a:r>
          </a:p>
          <a:p>
            <a:pPr>
              <a:buNone/>
            </a:pPr>
            <a:r>
              <a:rPr lang="ru-RU" sz="4000" dirty="0" smtClean="0">
                <a:solidFill>
                  <a:srgbClr val="0000CC"/>
                </a:solidFill>
              </a:rPr>
              <a:t>4) 0,3 : 6</a:t>
            </a:r>
          </a:p>
          <a:p>
            <a:pPr>
              <a:buNone/>
            </a:pPr>
            <a:r>
              <a:rPr lang="ru-RU" sz="4000" dirty="0" smtClean="0">
                <a:solidFill>
                  <a:srgbClr val="0000CC"/>
                </a:solidFill>
              </a:rPr>
              <a:t>5) 2,4 : 4</a:t>
            </a:r>
          </a:p>
          <a:p>
            <a:pPr>
              <a:buNone/>
            </a:pPr>
            <a:r>
              <a:rPr lang="ru-RU" sz="4000" dirty="0" smtClean="0">
                <a:solidFill>
                  <a:srgbClr val="0000CC"/>
                </a:solidFill>
              </a:rPr>
              <a:t>6)1 : 4</a:t>
            </a:r>
          </a:p>
          <a:p>
            <a:pPr>
              <a:lnSpc>
                <a:spcPts val="4000"/>
              </a:lnSpc>
              <a:buFontTx/>
              <a:buNone/>
            </a:pPr>
            <a:endParaRPr lang="ru-RU" b="1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3438" y="1571612"/>
            <a:ext cx="4038600" cy="459740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3900" dirty="0" smtClean="0">
                <a:solidFill>
                  <a:srgbClr val="0000CC"/>
                </a:solidFill>
              </a:rPr>
              <a:t>ВАРИАНТ 2</a:t>
            </a:r>
          </a:p>
          <a:p>
            <a:pPr>
              <a:buNone/>
            </a:pPr>
            <a:r>
              <a:rPr lang="ru-RU" sz="3900" dirty="0" smtClean="0">
                <a:solidFill>
                  <a:srgbClr val="0000CC"/>
                </a:solidFill>
              </a:rPr>
              <a:t>1) 10,29 : 3</a:t>
            </a:r>
          </a:p>
          <a:p>
            <a:pPr>
              <a:buNone/>
            </a:pPr>
            <a:r>
              <a:rPr lang="ru-RU" sz="3900" dirty="0" smtClean="0">
                <a:solidFill>
                  <a:srgbClr val="0000CC"/>
                </a:solidFill>
              </a:rPr>
              <a:t>2) 0,3 : 6</a:t>
            </a:r>
          </a:p>
          <a:p>
            <a:pPr>
              <a:buNone/>
            </a:pPr>
            <a:r>
              <a:rPr lang="ru-RU" sz="3900" dirty="0" smtClean="0">
                <a:solidFill>
                  <a:srgbClr val="0000CC"/>
                </a:solidFill>
              </a:rPr>
              <a:t>3) 1, 25 : 5</a:t>
            </a:r>
          </a:p>
          <a:p>
            <a:pPr>
              <a:buNone/>
            </a:pPr>
            <a:r>
              <a:rPr lang="ru-RU" sz="3900" dirty="0" smtClean="0">
                <a:solidFill>
                  <a:srgbClr val="0000CC"/>
                </a:solidFill>
              </a:rPr>
              <a:t>4) 0, 15 : 3</a:t>
            </a:r>
          </a:p>
          <a:p>
            <a:pPr>
              <a:buNone/>
            </a:pPr>
            <a:r>
              <a:rPr lang="ru-RU" sz="3900" dirty="0" smtClean="0">
                <a:solidFill>
                  <a:srgbClr val="0000CC"/>
                </a:solidFill>
              </a:rPr>
              <a:t>5) 8,4 : 4</a:t>
            </a:r>
          </a:p>
          <a:p>
            <a:pPr>
              <a:buNone/>
            </a:pPr>
            <a:r>
              <a:rPr lang="ru-RU" sz="3900" dirty="0" smtClean="0">
                <a:solidFill>
                  <a:srgbClr val="0000CC"/>
                </a:solidFill>
              </a:rPr>
              <a:t>6) 40,32 : 4</a:t>
            </a:r>
          </a:p>
          <a:p>
            <a:pPr>
              <a:buNone/>
            </a:pPr>
            <a:endParaRPr lang="ru-RU" sz="32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14282" y="1571612"/>
            <a:ext cx="3000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Century Gothic" pitchFamily="34" charset="0"/>
              </a:rPr>
              <a:t>УЗНАЙТЕ НАЗВАНИЕ БАБОЧКИ</a:t>
            </a:r>
            <a:endParaRPr lang="ru-RU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7043758" cy="4525963"/>
          </a:xfrm>
        </p:spPr>
        <p:txBody>
          <a:bodyPr>
            <a:normAutofit/>
          </a:bodyPr>
          <a:lstStyle/>
          <a:p>
            <a:pPr algn="ctr">
              <a:lnSpc>
                <a:spcPts val="4000"/>
              </a:lnSpc>
              <a:buFontTx/>
              <a:buNone/>
            </a:pPr>
            <a:r>
              <a:rPr lang="ru-RU" b="1" dirty="0" smtClean="0">
                <a:solidFill>
                  <a:srgbClr val="0000CC"/>
                </a:solidFill>
              </a:rPr>
              <a:t>КЛЮЧ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00CC"/>
                </a:solidFill>
              </a:rPr>
              <a:t>Ф – 2,5          Р – 0,6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00CC"/>
                </a:solidFill>
              </a:rPr>
              <a:t>Д – 10,8        К – 1,8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00CC"/>
                </a:solidFill>
              </a:rPr>
              <a:t>Н – 10,08      М – 3,43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00CC"/>
                </a:solidFill>
              </a:rPr>
              <a:t>Х – 0,25         А – 0,05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00CC"/>
                </a:solidFill>
              </a:rPr>
              <a:t>Е – 0,5           О – 2,1</a:t>
            </a:r>
            <a:endParaRPr lang="ru-RU" sz="4000" b="1" dirty="0">
              <a:solidFill>
                <a:srgbClr val="0000CC"/>
              </a:solidFill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14282" y="1571612"/>
            <a:ext cx="3000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Century Gothic" pitchFamily="34" charset="0"/>
              </a:rPr>
              <a:t>УЗНАЙТЕ НАЗВАНИЕ БАБОЧКИ</a:t>
            </a:r>
            <a:endParaRPr lang="ru-RU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4000"/>
              </a:lnSpc>
              <a:buFontTx/>
              <a:buNone/>
            </a:pPr>
            <a:r>
              <a:rPr lang="ru-RU" dirty="0" smtClean="0"/>
              <a:t>	</a:t>
            </a:r>
            <a:endParaRPr lang="ru-RU" b="1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Century Gothic" pitchFamily="34" charset="0"/>
              </a:rPr>
              <a:t>МАХАОН</a:t>
            </a:r>
            <a:endParaRPr lang="ru-RU" sz="32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14282" y="1571612"/>
            <a:ext cx="21034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МОНАРХ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4386" name="Picture 2" descr="Piercing Gaze Of The Great Horned Owl (Bubo Virginianus). &amp;Fcy;&amp;ocy;&amp;tcy;&amp;ocy;&amp;gcy;&amp;rcy;&amp;acy;&amp;fcy;&amp;icy;&amp;yacy;, &amp;kcy;&amp;acy;&amp;rcy;&amp;tcy;&amp;icy;&amp;ncy;&amp;kcy;&amp;icy;, &amp;icy;&amp;zcy;&amp;ocy;&amp;bcy;&amp;rcy;&amp;acy;&amp;zhcy;&amp;iecy;&amp;ncy;&amp;icy;&amp;yacy; &amp;icy; &amp;scy;&amp;tcy;&amp;ocy;&amp;kcy;-&amp;fcy;&amp;ocy;&amp;tcy;&amp;ocy;&amp;gcy;&amp;rcy;&amp;acy;&amp;fcy;&amp;icy;&amp;yacy; &amp;bcy;&amp;iecy;&amp;zcy; &amp;rcy;&amp;ocy;&amp;yacy;&amp;lcy;&amp;tcy;&amp;icy;.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4500562" cy="3041631"/>
          </a:xfrm>
          <a:prstGeom prst="rect">
            <a:avLst/>
          </a:prstGeom>
          <a:noFill/>
        </p:spPr>
      </p:pic>
      <p:pic>
        <p:nvPicPr>
          <p:cNvPr id="159746" name="Picture 2" descr="http://img3.proshkolu.ru/content/media/pic/std/2000000/1726000/1725778-d32e913f562159f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928934"/>
            <a:ext cx="4071966" cy="32006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 descr="Картинка 231 из 640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643050"/>
            <a:ext cx="214311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:\Уч.года\Schiffe1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357562"/>
            <a:ext cx="1571631" cy="13038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429520" y="1428736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00CC"/>
                </a:solidFill>
                <a:latin typeface="Century Gothic" pitchFamily="34" charset="0"/>
              </a:rPr>
              <a:t>Я</a:t>
            </a:r>
            <a:endParaRPr lang="ru-RU" sz="8000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6248" y="5072074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1000108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00CC"/>
                </a:solidFill>
                <a:latin typeface="Century Gothic" pitchFamily="34" charset="0"/>
              </a:rPr>
              <a:t>И</a:t>
            </a:r>
            <a:endParaRPr lang="ru-RU" sz="8000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628" y="500042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00CC"/>
                </a:solidFill>
                <a:latin typeface="Century Gothic" pitchFamily="34" charset="0"/>
              </a:rPr>
              <a:t>Н</a:t>
            </a:r>
            <a:endParaRPr lang="ru-RU" sz="8000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7554" y="500042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00CC"/>
                </a:solidFill>
                <a:latin typeface="Century Gothic" pitchFamily="34" charset="0"/>
              </a:rPr>
              <a:t>А</a:t>
            </a:r>
            <a:endParaRPr lang="ru-RU" sz="8000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71670" y="1000108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00CC"/>
                </a:solidFill>
                <a:latin typeface="Century Gothic" pitchFamily="34" charset="0"/>
              </a:rPr>
              <a:t>Н</a:t>
            </a:r>
            <a:endParaRPr lang="ru-RU" sz="8000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5852" y="1428736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00CC"/>
                </a:solidFill>
                <a:latin typeface="Century Gothic" pitchFamily="34" charset="0"/>
              </a:rPr>
              <a:t>З</a:t>
            </a:r>
            <a:endParaRPr lang="ru-RU" sz="8000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WordArt 4"/>
          <p:cNvSpPr>
            <a:spLocks noChangeArrowheads="1" noChangeShapeType="1" noTextEdit="1"/>
          </p:cNvSpPr>
          <p:nvPr/>
        </p:nvSpPr>
        <p:spPr bwMode="auto">
          <a:xfrm>
            <a:off x="1476375" y="333375"/>
            <a:ext cx="6167459" cy="1095361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786182" y="1785926"/>
            <a:ext cx="3600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3300"/>
                </a:solidFill>
              </a:rPr>
              <a:t>Хорошо понял тему и</a:t>
            </a:r>
          </a:p>
          <a:p>
            <a:r>
              <a:rPr lang="ru-RU" sz="2400" b="1" i="1" dirty="0">
                <a:solidFill>
                  <a:srgbClr val="FF3300"/>
                </a:solidFill>
              </a:rPr>
              <a:t>поработал на уроке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142844" y="3357562"/>
            <a:ext cx="3537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00FF"/>
                </a:solidFill>
              </a:rPr>
              <a:t>Недостаточно хорошо</a:t>
            </a:r>
          </a:p>
          <a:p>
            <a:r>
              <a:rPr lang="ru-RU" sz="2400" b="1" i="1" dirty="0">
                <a:solidFill>
                  <a:srgbClr val="0000FF"/>
                </a:solidFill>
              </a:rPr>
              <a:t>Понял тему, поработал</a:t>
            </a:r>
          </a:p>
          <a:p>
            <a:r>
              <a:rPr lang="ru-RU" sz="2400" b="1" i="1" dirty="0">
                <a:solidFill>
                  <a:srgbClr val="0000FF"/>
                </a:solidFill>
              </a:rPr>
              <a:t> на уроке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4427538" y="5516563"/>
            <a:ext cx="3895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6600"/>
                </a:solidFill>
              </a:rPr>
              <a:t>Много нужно работать</a:t>
            </a:r>
          </a:p>
          <a:p>
            <a:r>
              <a:rPr lang="ru-RU" sz="2400" b="1" i="1">
                <a:solidFill>
                  <a:srgbClr val="006600"/>
                </a:solidFill>
              </a:rPr>
              <a:t>Над данной темой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Century Gothic" pitchFamily="34" charset="0"/>
              </a:rPr>
              <a:t>САМООЦЕНКА</a:t>
            </a:r>
            <a:endParaRPr lang="ru-RU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000100" y="1571612"/>
            <a:ext cx="2214578" cy="1323439"/>
            <a:chOff x="285720" y="1571612"/>
            <a:chExt cx="2214578" cy="132343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85720" y="1706968"/>
              <a:ext cx="2143140" cy="115052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0034" y="1571612"/>
              <a:ext cx="20002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dirty="0" smtClean="0">
                  <a:solidFill>
                    <a:srgbClr val="0000CC"/>
                  </a:solidFill>
                </a:rPr>
                <a:t>: - )</a:t>
              </a:r>
              <a:endParaRPr lang="ru-RU" sz="8000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143372" y="3286124"/>
            <a:ext cx="2214578" cy="1323439"/>
            <a:chOff x="285720" y="1571612"/>
            <a:chExt cx="2214578" cy="132343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85720" y="1706968"/>
              <a:ext cx="2143140" cy="115052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0034" y="1571612"/>
              <a:ext cx="20002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dirty="0" smtClean="0">
                  <a:solidFill>
                    <a:srgbClr val="0000CC"/>
                  </a:solidFill>
                </a:rPr>
                <a:t>: - ?</a:t>
              </a:r>
              <a:endParaRPr lang="ru-RU" sz="8000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714480" y="5286388"/>
            <a:ext cx="2214578" cy="1323439"/>
            <a:chOff x="285720" y="1571612"/>
            <a:chExt cx="2214578" cy="132343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85720" y="1706968"/>
              <a:ext cx="2143140" cy="115052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0034" y="1571612"/>
              <a:ext cx="20002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dirty="0" smtClean="0">
                  <a:solidFill>
                    <a:srgbClr val="0000CC"/>
                  </a:solidFill>
                </a:rPr>
                <a:t>: - (</a:t>
              </a:r>
              <a:endParaRPr lang="ru-RU" sz="8000" dirty="0">
                <a:solidFill>
                  <a:srgbClr val="0000CC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2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2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  <p:bldP spid="58374" grpId="0"/>
      <p:bldP spid="58376" grpId="0"/>
      <p:bldP spid="583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Century Gothic" pitchFamily="34" charset="0"/>
                <a:hlinkClick r:id="rId3" action="ppaction://hlinksldjump"/>
              </a:rPr>
              <a:t>Домашнее задание</a:t>
            </a:r>
            <a:endParaRPr lang="ru-RU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66" name="Содержимое 6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CC"/>
                </a:solidFill>
              </a:rPr>
              <a:t>№  1386-1389(А,Б)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61574" name="Rectangle 1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начало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098281" y="0"/>
            <a:ext cx="45719" cy="45719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0000CC"/>
                </a:solidFill>
                <a:latin typeface="Century Gothic" pitchFamily="34" charset="0"/>
              </a:rPr>
              <a:t>СПАСИБО     ЗА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0000CC"/>
                </a:solidFill>
                <a:latin typeface="Century Gothic" pitchFamily="34" charset="0"/>
              </a:rPr>
              <a:t>     УРОК!</a:t>
            </a:r>
            <a:endParaRPr lang="ru-RU" sz="6000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7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357422" y="1268873"/>
            <a:ext cx="4357718" cy="3946077"/>
            <a:chOff x="385" y="608"/>
            <a:chExt cx="2313" cy="2323"/>
          </a:xfrm>
        </p:grpSpPr>
        <p:sp>
          <p:nvSpPr>
            <p:cNvPr id="3" name="Rectangle 20"/>
            <p:cNvSpPr>
              <a:spLocks noChangeArrowheads="1"/>
            </p:cNvSpPr>
            <p:nvPr/>
          </p:nvSpPr>
          <p:spPr bwMode="auto">
            <a:xfrm>
              <a:off x="1140" y="608"/>
              <a:ext cx="803" cy="805"/>
            </a:xfrm>
            <a:prstGeom prst="rect">
              <a:avLst/>
            </a:prstGeom>
            <a:solidFill>
              <a:srgbClr val="00B0F0"/>
            </a:solidFill>
            <a:ln w="349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 b="1" i="1">
                <a:solidFill>
                  <a:srgbClr val="0000CC"/>
                </a:solidFill>
                <a:ea typeface="ＭＳ ゴシック"/>
                <a:cs typeface="ＭＳ ゴシック"/>
              </a:endParaRPr>
            </a:p>
          </p:txBody>
        </p:sp>
        <p:sp>
          <p:nvSpPr>
            <p:cNvPr id="4" name="Rectangle 21"/>
            <p:cNvSpPr>
              <a:spLocks noChangeArrowheads="1"/>
            </p:cNvSpPr>
            <p:nvPr/>
          </p:nvSpPr>
          <p:spPr bwMode="auto">
            <a:xfrm>
              <a:off x="1156" y="1389"/>
              <a:ext cx="771" cy="77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49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000" b="1" i="1">
                <a:solidFill>
                  <a:srgbClr val="33CC33"/>
                </a:solidFill>
                <a:ea typeface="ＭＳ ゴシック"/>
                <a:cs typeface="ＭＳ ゴシック"/>
              </a:endParaRPr>
            </a:p>
          </p:txBody>
        </p:sp>
        <p:sp>
          <p:nvSpPr>
            <p:cNvPr id="5" name="Rectangle 22"/>
            <p:cNvSpPr>
              <a:spLocks noChangeArrowheads="1"/>
            </p:cNvSpPr>
            <p:nvPr/>
          </p:nvSpPr>
          <p:spPr bwMode="auto">
            <a:xfrm>
              <a:off x="1927" y="618"/>
              <a:ext cx="771" cy="77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49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 b="1" i="1">
                <a:solidFill>
                  <a:srgbClr val="FF0066"/>
                </a:solidFill>
                <a:ea typeface="ＭＳ ゴシック"/>
                <a:cs typeface="ＭＳ ゴシック"/>
              </a:endParaRPr>
            </a:p>
          </p:txBody>
        </p:sp>
        <p:sp>
          <p:nvSpPr>
            <p:cNvPr id="6" name="Rectangle 23"/>
            <p:cNvSpPr>
              <a:spLocks noChangeArrowheads="1"/>
            </p:cNvSpPr>
            <p:nvPr/>
          </p:nvSpPr>
          <p:spPr bwMode="auto">
            <a:xfrm>
              <a:off x="1927" y="1389"/>
              <a:ext cx="771" cy="771"/>
            </a:xfrm>
            <a:prstGeom prst="rect">
              <a:avLst/>
            </a:prstGeom>
            <a:solidFill>
              <a:srgbClr val="00B0F0"/>
            </a:solidFill>
            <a:ln w="349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000" b="1" i="1">
                <a:solidFill>
                  <a:schemeClr val="accent2"/>
                </a:solidFill>
                <a:ea typeface="ＭＳ ゴシック"/>
                <a:cs typeface="ＭＳ ゴシック"/>
              </a:endParaRPr>
            </a:p>
          </p:txBody>
        </p:sp>
        <p:sp>
          <p:nvSpPr>
            <p:cNvPr id="7" name="Rectangle 24"/>
            <p:cNvSpPr>
              <a:spLocks noChangeArrowheads="1"/>
            </p:cNvSpPr>
            <p:nvPr/>
          </p:nvSpPr>
          <p:spPr bwMode="auto">
            <a:xfrm>
              <a:off x="385" y="1389"/>
              <a:ext cx="771" cy="771"/>
            </a:xfrm>
            <a:prstGeom prst="rect">
              <a:avLst/>
            </a:prstGeom>
            <a:solidFill>
              <a:srgbClr val="00B0F0"/>
            </a:solidFill>
            <a:ln w="349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300" b="1" i="1">
                <a:solidFill>
                  <a:srgbClr val="006666"/>
                </a:solidFill>
                <a:ea typeface="ＭＳ ゴシック"/>
                <a:cs typeface="ＭＳ ゴシック"/>
              </a:endParaRPr>
            </a:p>
          </p:txBody>
        </p:sp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385" y="2160"/>
              <a:ext cx="771" cy="77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49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 b="1" i="1">
                <a:solidFill>
                  <a:schemeClr val="accent2"/>
                </a:solidFill>
                <a:ea typeface="ＭＳ ゴシック"/>
                <a:cs typeface="ＭＳ ゴシック"/>
              </a:endParaRPr>
            </a:p>
          </p:txBody>
        </p:sp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1156" y="2160"/>
              <a:ext cx="771" cy="771"/>
            </a:xfrm>
            <a:prstGeom prst="rect">
              <a:avLst/>
            </a:prstGeom>
            <a:solidFill>
              <a:srgbClr val="00B0F0"/>
            </a:solidFill>
            <a:ln w="349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 b="1" i="1">
                <a:solidFill>
                  <a:srgbClr val="FF0066"/>
                </a:solidFill>
                <a:ea typeface="ＭＳ ゴシック"/>
                <a:cs typeface="ＭＳ ゴシック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1927" y="2160"/>
              <a:ext cx="771" cy="77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49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 b="1" i="1">
                <a:solidFill>
                  <a:srgbClr val="990000"/>
                </a:solidFill>
                <a:ea typeface="ＭＳ ゴシック"/>
                <a:cs typeface="ＭＳ ゴシック"/>
              </a:endParaRPr>
            </a:p>
          </p:txBody>
        </p:sp>
        <p:sp>
          <p:nvSpPr>
            <p:cNvPr id="11" name="Rectangle 29"/>
            <p:cNvSpPr>
              <a:spLocks noChangeArrowheads="1"/>
            </p:cNvSpPr>
            <p:nvPr/>
          </p:nvSpPr>
          <p:spPr bwMode="auto">
            <a:xfrm>
              <a:off x="385" y="618"/>
              <a:ext cx="771" cy="77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49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000" b="1" i="1">
                <a:solidFill>
                  <a:srgbClr val="660033"/>
                </a:solidFill>
                <a:ea typeface="ＭＳ ゴシック"/>
                <a:cs typeface="ＭＳ ゴシック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000232" y="214290"/>
            <a:ext cx="54377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entury Gothic" pitchFamily="34" charset="0"/>
              </a:rPr>
              <a:t>Восстанови карту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entury Gothic" pitchFamily="34" charset="0"/>
            </a:endParaRPr>
          </a:p>
        </p:txBody>
      </p:sp>
      <p:graphicFrame>
        <p:nvGraphicFramePr>
          <p:cNvPr id="53277" name="Object 29"/>
          <p:cNvGraphicFramePr>
            <a:graphicFrameLocks noChangeAspect="1"/>
          </p:cNvGraphicFramePr>
          <p:nvPr/>
        </p:nvGraphicFramePr>
        <p:xfrm>
          <a:off x="2573338" y="1673225"/>
          <a:ext cx="1087437" cy="585788"/>
        </p:xfrm>
        <a:graphic>
          <a:graphicData uri="http://schemas.openxmlformats.org/presentationml/2006/ole">
            <p:oleObj spid="_x0000_s62466" name="Формула" r:id="rId4" imgW="495000" imgH="266400" progId="Equation.3">
              <p:embed/>
            </p:oleObj>
          </a:graphicData>
        </a:graphic>
      </p:graphicFrame>
      <p:graphicFrame>
        <p:nvGraphicFramePr>
          <p:cNvPr id="13" name="Object 29"/>
          <p:cNvGraphicFramePr>
            <a:graphicFrameLocks noChangeAspect="1"/>
          </p:cNvGraphicFramePr>
          <p:nvPr/>
        </p:nvGraphicFramePr>
        <p:xfrm>
          <a:off x="2462213" y="3030538"/>
          <a:ext cx="1201737" cy="592137"/>
        </p:xfrm>
        <a:graphic>
          <a:graphicData uri="http://schemas.openxmlformats.org/presentationml/2006/ole">
            <p:oleObj spid="_x0000_s62467" name="Формула" r:id="rId5" imgW="583920" imgH="266400" progId="Equation.3">
              <p:embed/>
            </p:oleObj>
          </a:graphicData>
        </a:graphic>
      </p:graphicFrame>
      <p:graphicFrame>
        <p:nvGraphicFramePr>
          <p:cNvPr id="14" name="Object 29"/>
          <p:cNvGraphicFramePr>
            <a:graphicFrameLocks noChangeAspect="1"/>
          </p:cNvGraphicFramePr>
          <p:nvPr/>
        </p:nvGraphicFramePr>
        <p:xfrm>
          <a:off x="2473325" y="4316413"/>
          <a:ext cx="1031875" cy="585787"/>
        </p:xfrm>
        <a:graphic>
          <a:graphicData uri="http://schemas.openxmlformats.org/presentationml/2006/ole">
            <p:oleObj spid="_x0000_s62468" name="Формула" r:id="rId6" imgW="469800" imgH="266400" progId="Equation.3">
              <p:embed/>
            </p:oleObj>
          </a:graphicData>
        </a:graphic>
      </p:graphicFrame>
      <p:graphicFrame>
        <p:nvGraphicFramePr>
          <p:cNvPr id="15" name="Object 29"/>
          <p:cNvGraphicFramePr>
            <a:graphicFrameLocks noChangeAspect="1"/>
          </p:cNvGraphicFramePr>
          <p:nvPr/>
        </p:nvGraphicFramePr>
        <p:xfrm>
          <a:off x="3857620" y="4286256"/>
          <a:ext cx="1422403" cy="615960"/>
        </p:xfrm>
        <a:graphic>
          <a:graphicData uri="http://schemas.openxmlformats.org/presentationml/2006/ole">
            <p:oleObj spid="_x0000_s62469" name="Формула" r:id="rId7" imgW="711000" imgH="266400" progId="Equation.3">
              <p:embed/>
            </p:oleObj>
          </a:graphicData>
        </a:graphic>
      </p:graphicFrame>
      <p:graphicFrame>
        <p:nvGraphicFramePr>
          <p:cNvPr id="16" name="Object 29"/>
          <p:cNvGraphicFramePr>
            <a:graphicFrameLocks noChangeAspect="1"/>
          </p:cNvGraphicFramePr>
          <p:nvPr/>
        </p:nvGraphicFramePr>
        <p:xfrm>
          <a:off x="5465763" y="1673225"/>
          <a:ext cx="998537" cy="585788"/>
        </p:xfrm>
        <a:graphic>
          <a:graphicData uri="http://schemas.openxmlformats.org/presentationml/2006/ole">
            <p:oleObj spid="_x0000_s62470" name="Формула" r:id="rId8" imgW="469800" imgH="266400" progId="Equation.3">
              <p:embed/>
            </p:oleObj>
          </a:graphicData>
        </a:graphic>
      </p:graphicFrame>
      <p:graphicFrame>
        <p:nvGraphicFramePr>
          <p:cNvPr id="17" name="Object 29"/>
          <p:cNvGraphicFramePr>
            <a:graphicFrameLocks noChangeAspect="1"/>
          </p:cNvGraphicFramePr>
          <p:nvPr/>
        </p:nvGraphicFramePr>
        <p:xfrm>
          <a:off x="5364163" y="3030538"/>
          <a:ext cx="1208101" cy="684214"/>
        </p:xfrm>
        <a:graphic>
          <a:graphicData uri="http://schemas.openxmlformats.org/presentationml/2006/ole">
            <p:oleObj spid="_x0000_s62471" name="Формула" r:id="rId9" imgW="482400" imgH="266400" progId="Equation.3">
              <p:embed/>
            </p:oleObj>
          </a:graphicData>
        </a:graphic>
      </p:graphicFrame>
      <p:graphicFrame>
        <p:nvGraphicFramePr>
          <p:cNvPr id="18" name="Object 29"/>
          <p:cNvGraphicFramePr>
            <a:graphicFrameLocks noChangeAspect="1"/>
          </p:cNvGraphicFramePr>
          <p:nvPr/>
        </p:nvGraphicFramePr>
        <p:xfrm>
          <a:off x="3786182" y="3000372"/>
          <a:ext cx="1428760" cy="642942"/>
        </p:xfrm>
        <a:graphic>
          <a:graphicData uri="http://schemas.openxmlformats.org/presentationml/2006/ole">
            <p:oleObj spid="_x0000_s62472" name="Формула" r:id="rId10" imgW="685800" imgH="266400" progId="Equation.3">
              <p:embed/>
            </p:oleObj>
          </a:graphicData>
        </a:graphic>
      </p:graphicFrame>
      <p:graphicFrame>
        <p:nvGraphicFramePr>
          <p:cNvPr id="19" name="Object 29"/>
          <p:cNvGraphicFramePr>
            <a:graphicFrameLocks noChangeAspect="1"/>
          </p:cNvGraphicFramePr>
          <p:nvPr/>
        </p:nvGraphicFramePr>
        <p:xfrm>
          <a:off x="3786182" y="1643050"/>
          <a:ext cx="1500198" cy="642942"/>
        </p:xfrm>
        <a:graphic>
          <a:graphicData uri="http://schemas.openxmlformats.org/presentationml/2006/ole">
            <p:oleObj spid="_x0000_s62473" name="Формула" r:id="rId11" imgW="736560" imgH="266400" progId="Equation.3">
              <p:embed/>
            </p:oleObj>
          </a:graphicData>
        </a:graphic>
      </p:graphicFrame>
      <p:graphicFrame>
        <p:nvGraphicFramePr>
          <p:cNvPr id="20" name="Object 29"/>
          <p:cNvGraphicFramePr>
            <a:graphicFrameLocks noChangeAspect="1"/>
          </p:cNvGraphicFramePr>
          <p:nvPr/>
        </p:nvGraphicFramePr>
        <p:xfrm>
          <a:off x="5357818" y="4214818"/>
          <a:ext cx="1285884" cy="642942"/>
        </p:xfrm>
        <a:graphic>
          <a:graphicData uri="http://schemas.openxmlformats.org/presentationml/2006/ole">
            <p:oleObj spid="_x0000_s62474" name="Формула" r:id="rId12" imgW="609480" imgH="266400" progId="Equation.3">
              <p:embed/>
            </p:oleObj>
          </a:graphicData>
        </a:graphic>
      </p:graphicFrame>
      <p:pic>
        <p:nvPicPr>
          <p:cNvPr id="22" name="Рисунок 21" descr="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14546" y="5286388"/>
            <a:ext cx="1500198" cy="1428759"/>
          </a:xfrm>
          <a:prstGeom prst="rect">
            <a:avLst/>
          </a:prstGeom>
        </p:spPr>
      </p:pic>
      <p:pic>
        <p:nvPicPr>
          <p:cNvPr id="23" name="Рисунок 22" descr="2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286644" y="4857760"/>
            <a:ext cx="1500198" cy="1714512"/>
          </a:xfrm>
          <a:prstGeom prst="rect">
            <a:avLst/>
          </a:prstGeom>
        </p:spPr>
      </p:pic>
      <p:pic>
        <p:nvPicPr>
          <p:cNvPr id="27" name="Рисунок 26" descr="6.jpg"/>
          <p:cNvPicPr>
            <a:picLocks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714744" y="5357826"/>
            <a:ext cx="1692000" cy="1357322"/>
          </a:xfrm>
          <a:prstGeom prst="rect">
            <a:avLst/>
          </a:prstGeom>
        </p:spPr>
      </p:pic>
      <p:pic>
        <p:nvPicPr>
          <p:cNvPr id="28" name="Рисунок 27" descr="8.jpg"/>
          <p:cNvPicPr>
            <a:picLocks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500694" y="5418000"/>
            <a:ext cx="1714512" cy="1440000"/>
          </a:xfrm>
          <a:prstGeom prst="rect">
            <a:avLst/>
          </a:prstGeom>
        </p:spPr>
      </p:pic>
      <p:pic>
        <p:nvPicPr>
          <p:cNvPr id="29" name="Рисунок 28" descr="9.jpg"/>
          <p:cNvPicPr>
            <a:picLocks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85720" y="4929198"/>
            <a:ext cx="1500198" cy="1944000"/>
          </a:xfrm>
          <a:prstGeom prst="rect">
            <a:avLst/>
          </a:prstGeom>
        </p:spPr>
      </p:pic>
      <p:pic>
        <p:nvPicPr>
          <p:cNvPr id="30" name="Рисунок 29" descr="10.jpg"/>
          <p:cNvPicPr>
            <a:picLocks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143768" y="3000372"/>
            <a:ext cx="1571636" cy="1493704"/>
          </a:xfrm>
          <a:prstGeom prst="rect">
            <a:avLst/>
          </a:prstGeom>
        </p:spPr>
      </p:pic>
      <p:pic>
        <p:nvPicPr>
          <p:cNvPr id="31" name="Рисунок 30" descr="3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215206" y="1071546"/>
            <a:ext cx="1584000" cy="1512000"/>
          </a:xfrm>
          <a:prstGeom prst="rect">
            <a:avLst/>
          </a:prstGeom>
        </p:spPr>
      </p:pic>
      <p:pic>
        <p:nvPicPr>
          <p:cNvPr id="37" name="Рисунок 36" descr="51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85720" y="2857496"/>
            <a:ext cx="1500198" cy="1357322"/>
          </a:xfrm>
          <a:prstGeom prst="rect">
            <a:avLst/>
          </a:prstGeom>
        </p:spPr>
      </p:pic>
      <p:pic>
        <p:nvPicPr>
          <p:cNvPr id="39" name="Рисунок 38" descr="41.jpg"/>
          <p:cNvPicPr>
            <a:picLocks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85720" y="1214422"/>
            <a:ext cx="1643074" cy="14040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C -0.09115 0.00208 -0.43333 0.01018 -0.5474 0.0129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C -0.06372 -0.0949 -0.30278 -0.45139 -0.38247 -0.5701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2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022E-16 C 0.0559 -0.09861 0.26545 -0.46898 0.33525 -0.5923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C -0.02899 -0.06551 -0.1375 -0.31134 -0.17378 -0.39328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0.06389 -0.00509 0.3033 -0.02431 0.38316 -0.03079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C 0.09114 0.03472 0.43298 0.16528 0.54705 0.20879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C -0.08959 0.02453 -0.42587 0.1162 -0.53802 0.14676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0.06389 -0.02269 0.3033 -0.10787 0.38316 -0.13634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C -0.00399 -0.03426 -0.01892 -0.1632 -0.02396 -0.20602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1868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428604"/>
            <a:ext cx="7429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0" b="1" dirty="0" smtClean="0">
                <a:solidFill>
                  <a:srgbClr val="0000CC"/>
                </a:solidFill>
                <a:latin typeface="Century Gothic" pitchFamily="34" charset="0"/>
              </a:rPr>
              <a:t>Бухта неизвестности</a:t>
            </a:r>
            <a:endParaRPr lang="ru-RU" sz="7000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  <p:pic>
        <p:nvPicPr>
          <p:cNvPr id="6" name="Picture 4" descr="E:\Уч.года\Schiffe1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857496"/>
            <a:ext cx="1571631" cy="13038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0" name="Picture 6" descr="&amp;Fcy;&amp;lcy;&amp;ucy;&amp;dcy;&amp;icy;&amp;lcy;&amp;softcy;&amp;ncy;&amp;yacy; v. 4. 2 &amp;Scy;&amp;tcy;&amp;rcy;&amp;acy;&amp;ncy;&amp;icy;&amp;tscy;&amp;acy; 133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643174" y="2786058"/>
            <a:ext cx="500066" cy="50006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  <p:sp>
        <p:nvSpPr>
          <p:cNvPr id="8" name="Прямоугольник 7"/>
          <p:cNvSpPr/>
          <p:nvPr/>
        </p:nvSpPr>
        <p:spPr>
          <a:xfrm>
            <a:off x="7000892" y="3429000"/>
            <a:ext cx="157163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И</a:t>
            </a:r>
            <a:r>
              <a:rPr lang="ru-RU" sz="4800" b="1" dirty="0" err="1" smtClean="0">
                <a:solidFill>
                  <a:srgbClr val="FF0000"/>
                </a:solidFill>
              </a:rPr>
              <a:t>е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285776"/>
            <a:ext cx="428628" cy="3946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</a:rPr>
              <a:t>ребус</a:t>
            </a:r>
            <a:endParaRPr lang="ru-RU" sz="4000" b="1" dirty="0">
              <a:solidFill>
                <a:srgbClr val="0000CC"/>
              </a:solidFill>
            </a:endParaRPr>
          </a:p>
        </p:txBody>
      </p:sp>
      <p:pic>
        <p:nvPicPr>
          <p:cNvPr id="93186" name="Picture 2" descr="&amp;Dcy;&amp;iecy;&amp;dcy;&amp;ocy;&amp;vcy;&amp;acy; &amp;shcy;&amp;ucy;&amp;tcy;&amp;kcy;&amp;acy; &quot; infofishing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786058"/>
            <a:ext cx="2000263" cy="2093091"/>
          </a:xfrm>
          <a:prstGeom prst="rect">
            <a:avLst/>
          </a:prstGeom>
          <a:noFill/>
        </p:spPr>
      </p:pic>
      <p:pic>
        <p:nvPicPr>
          <p:cNvPr id="93188" name="Picture 4" descr="&amp;Lcy;&amp;iecy;&amp;ncy;&amp;tcy;&amp;acy; (ribbon), &amp;kcy;&amp;acy;&amp;rcy;&amp;tcy;&amp;icy;&amp;ncy;&amp;kcy;&amp;acy; &amp;dcy;&amp;lcy;&amp;yacy; &amp;pcy;&amp;rcy;&amp;icy;&amp;mcy;&amp;iecy;&amp;ncy;&amp;iecy;&amp;ncy;&amp;icy;&amp;yacy; &amp;pcy;&amp;rcy;&amp;icy; &amp;scy;&amp;ocy;&amp;zcy;&amp;dcy;&amp;acy;&amp;ncy;&amp;icy;&amp;icy; &amp;kcy;&amp;ocy;&amp;lcy;&amp;lcy;&amp;acy;&amp;zhcy;&amp;acy;…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2571744"/>
            <a:ext cx="2643206" cy="2563910"/>
          </a:xfrm>
          <a:prstGeom prst="rect">
            <a:avLst/>
          </a:prstGeom>
          <a:noFill/>
        </p:spPr>
      </p:pic>
      <p:pic>
        <p:nvPicPr>
          <p:cNvPr id="16" name="Picture 6" descr="&amp;Fcy;&amp;lcy;&amp;ucy;&amp;dcy;&amp;icy;&amp;lcy;&amp;softcy;&amp;ncy;&amp;yacy; v. 4. 2 &amp;Scy;&amp;tcy;&amp;rcy;&amp;acy;&amp;ncy;&amp;icy;&amp;tscy;&amp;acy; 133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5786446" y="2643182"/>
            <a:ext cx="500066" cy="50006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  <p:pic>
        <p:nvPicPr>
          <p:cNvPr id="17" name="Picture 6" descr="&amp;Fcy;&amp;lcy;&amp;ucy;&amp;dcy;&amp;icy;&amp;lcy;&amp;softcy;&amp;ncy;&amp;yacy; v. 4. 2 &amp;Scy;&amp;tcy;&amp;rcy;&amp;acy;&amp;ncy;&amp;icy;&amp;tscy;&amp;acy; 133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5286380" y="2643182"/>
            <a:ext cx="500066" cy="50006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Century Gothic" pitchFamily="34" charset="0"/>
                <a:cs typeface="Times New Roman" pitchFamily="18" charset="0"/>
              </a:rPr>
              <a:t>ДЕЛЕНИЕ ДЕСЯТИЧНЫХ </a:t>
            </a:r>
            <a:br>
              <a:rPr lang="ru-RU" b="1" dirty="0" smtClean="0">
                <a:solidFill>
                  <a:srgbClr val="0000CC"/>
                </a:solidFill>
                <a:latin typeface="Century Gothic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CC"/>
                </a:solidFill>
                <a:latin typeface="Century Gothic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CC"/>
                </a:solidFill>
                <a:latin typeface="Century Gothic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CC"/>
                </a:solidFill>
                <a:latin typeface="Century Gothic" pitchFamily="34" charset="0"/>
                <a:cs typeface="Times New Roman" pitchFamily="18" charset="0"/>
              </a:rPr>
              <a:t>ДРОБЕЙ НА НАТУРАЛЬНЫЕ </a:t>
            </a:r>
            <a:br>
              <a:rPr lang="ru-RU" b="1" dirty="0" smtClean="0">
                <a:solidFill>
                  <a:srgbClr val="0000CC"/>
                </a:solidFill>
                <a:latin typeface="Century Gothic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CC"/>
                </a:solidFill>
                <a:latin typeface="Century Gothic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CC"/>
                </a:solidFill>
                <a:latin typeface="Century Gothic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CC"/>
                </a:solidFill>
                <a:latin typeface="Century Gothic" pitchFamily="34" charset="0"/>
                <a:cs typeface="Times New Roman" pitchFamily="18" charset="0"/>
              </a:rPr>
              <a:t>    ЧИСЛА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000100" y="214290"/>
            <a:ext cx="67151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Цели урока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entury Gothic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8596" y="928670"/>
            <a:ext cx="8072494" cy="514353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2800" b="1" dirty="0" smtClean="0">
                <a:latin typeface="Times New Roman" pitchFamily="18" charset="0"/>
              </a:rPr>
              <a:t>Обобщить и систематизировать знания по теме </a:t>
            </a:r>
            <a:r>
              <a:rPr lang="ru-RU" sz="2800" b="1" u="sng" dirty="0" smtClean="0">
                <a:latin typeface="Times New Roman" pitchFamily="18" charset="0"/>
              </a:rPr>
              <a:t>«Деление десятичных дробей на натуральные числа». </a:t>
            </a:r>
          </a:p>
          <a:p>
            <a:pPr marL="342900" indent="-342900">
              <a:defRPr/>
            </a:pPr>
            <a:r>
              <a:rPr lang="ru-RU" sz="2800" b="1" dirty="0" smtClean="0">
                <a:latin typeface="Times New Roman" pitchFamily="18" charset="0"/>
              </a:rPr>
              <a:t>   Закрепить умения и навыки в решении задач, уравнений, нахождении значений выражений.</a:t>
            </a:r>
          </a:p>
          <a:p>
            <a:pPr marL="342900" indent="-342900">
              <a:defRPr/>
            </a:pPr>
            <a:r>
              <a:rPr lang="ru-RU" sz="2800" b="1" dirty="0" smtClean="0">
                <a:latin typeface="Times New Roman" pitchFamily="18" charset="0"/>
              </a:rPr>
              <a:t>2.  Развивать вычислительные навыки, логическое мышление.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indent="-609600" algn="just">
              <a:spcBef>
                <a:spcPct val="20000"/>
              </a:spcBef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 Воспитывать уважительное отношение к окружающим,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чувство ответственности, внимание, уверенность в себе.</a:t>
            </a:r>
          </a:p>
          <a:p>
            <a:pPr marL="609600" marR="0" lvl="0" indent="-609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1" descr="MCBD05735_0000[1]"/>
          <p:cNvPicPr>
            <a:picLocks noChangeAspect="1" noChangeArrowheads="1"/>
          </p:cNvPicPr>
          <p:nvPr/>
        </p:nvPicPr>
        <p:blipFill>
          <a:blip r:embed="rId3" cstate="print">
            <a:lum bright="84000"/>
            <a:grayscl/>
          </a:blip>
          <a:srcRect/>
          <a:stretch>
            <a:fillRect/>
          </a:stretch>
        </p:blipFill>
        <p:spPr bwMode="auto">
          <a:xfrm>
            <a:off x="500034" y="571480"/>
            <a:ext cx="7929618" cy="59991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357166"/>
            <a:ext cx="7786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Судовой журнал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285852" y="1630909"/>
            <a:ext cx="707236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CC"/>
                </a:solidFill>
                <a:latin typeface="Century Gothic" pitchFamily="34" charset="0"/>
              </a:rPr>
              <a:t>КЛАССНАЯ РАБОТА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CC"/>
                </a:solidFill>
                <a:latin typeface="Century Gothic" pitchFamily="34" charset="0"/>
              </a:rPr>
              <a:t>ГРАФИЧЕСКИЙ ДИКТАНТ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0000CC"/>
                </a:solidFill>
                <a:latin typeface="Century Gothic" pitchFamily="34" charset="0"/>
              </a:rPr>
              <a:t>V </a:t>
            </a:r>
            <a:r>
              <a:rPr lang="ru-RU" sz="2400" b="1" dirty="0" smtClean="0">
                <a:solidFill>
                  <a:srgbClr val="0000CC"/>
                </a:solidFill>
                <a:latin typeface="Century Gothic" pitchFamily="34" charset="0"/>
              </a:rPr>
              <a:t>-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согласен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CC"/>
                </a:solidFill>
              </a:rPr>
              <a:t>/\ -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 согласен</a:t>
            </a:r>
            <a:endParaRPr lang="ru-RU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1357298"/>
            <a:ext cx="19288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18.03.15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" name="Picture 4" descr="E:\Уч.года\Schiffe101.gif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5214950"/>
            <a:ext cx="1571631" cy="1303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1" descr="MCBD05735_0000[1]"/>
          <p:cNvPicPr>
            <a:picLocks noChangeAspect="1" noChangeArrowheads="1"/>
          </p:cNvPicPr>
          <p:nvPr/>
        </p:nvPicPr>
        <p:blipFill>
          <a:blip r:embed="rId3" cstate="print">
            <a:lum bright="84000"/>
            <a:grayscl/>
          </a:blip>
          <a:srcRect/>
          <a:stretch>
            <a:fillRect/>
          </a:stretch>
        </p:blipFill>
        <p:spPr bwMode="auto">
          <a:xfrm>
            <a:off x="500034" y="571480"/>
            <a:ext cx="7929618" cy="59991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357166"/>
            <a:ext cx="7786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Судовой журнал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285852" y="1723242"/>
            <a:ext cx="707236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CC"/>
                </a:solidFill>
                <a:latin typeface="Century Gothic" pitchFamily="34" charset="0"/>
              </a:rPr>
              <a:t>КЛАССНАЯ РАБОТА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Century Gothic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CC"/>
                </a:solidFill>
              </a:rPr>
              <a:t>/\</a:t>
            </a:r>
            <a:r>
              <a:rPr lang="en-US" sz="3600" b="1" dirty="0" smtClean="0">
                <a:solidFill>
                  <a:srgbClr val="0000CC"/>
                </a:solidFill>
                <a:latin typeface="Century Gothic" pitchFamily="34" charset="0"/>
              </a:rPr>
              <a:t> V </a:t>
            </a:r>
            <a:r>
              <a:rPr lang="en-US" sz="3600" b="1" dirty="0" err="1" smtClean="0">
                <a:solidFill>
                  <a:srgbClr val="0000CC"/>
                </a:solidFill>
                <a:latin typeface="Century Gothic" pitchFamily="34" charset="0"/>
              </a:rPr>
              <a:t>V</a:t>
            </a:r>
            <a:r>
              <a:rPr lang="en-US" sz="3600" b="1" dirty="0" smtClean="0">
                <a:solidFill>
                  <a:srgbClr val="0000CC"/>
                </a:solidFill>
                <a:latin typeface="Century Gothic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Century Gothic" pitchFamily="34" charset="0"/>
              </a:rPr>
              <a:t>V</a:t>
            </a:r>
            <a:r>
              <a:rPr lang="ru-RU" sz="3600" b="1" dirty="0" smtClean="0">
                <a:solidFill>
                  <a:srgbClr val="0000CC"/>
                </a:solidFill>
              </a:rPr>
              <a:t> /\</a:t>
            </a:r>
            <a:endParaRPr lang="ru-RU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1357298"/>
            <a:ext cx="19288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18.03.15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" name="Picture 4" descr="E:\Уч.года\Schiffe101.gif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5214950"/>
            <a:ext cx="1571631" cy="1303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2417</TotalTime>
  <Words>429</Words>
  <Application>Microsoft Office PowerPoint</Application>
  <PresentationFormat>Экран (4:3)</PresentationFormat>
  <Paragraphs>123</Paragraphs>
  <Slides>27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Формула</vt:lpstr>
      <vt:lpstr>Слайд 1</vt:lpstr>
      <vt:lpstr>«Презирай лень  мысли!»                                     (В. А. Сухомлинский) </vt:lpstr>
      <vt:lpstr>Слайд 3</vt:lpstr>
      <vt:lpstr>Слайд 4</vt:lpstr>
      <vt:lpstr>Слайд 5</vt:lpstr>
      <vt:lpstr>ДЕЛЕНИЕ ДЕСЯТИЧНЫХ   ДРОБЕЙ НА НАТУРАЛЬНЫЕ       ЧИСЛА </vt:lpstr>
      <vt:lpstr>Слайд 7</vt:lpstr>
      <vt:lpstr>Слайд 8</vt:lpstr>
      <vt:lpstr>Слайд 9</vt:lpstr>
      <vt:lpstr>Слайд 10</vt:lpstr>
      <vt:lpstr>Слайд 11</vt:lpstr>
      <vt:lpstr>Слайд 12</vt:lpstr>
      <vt:lpstr>Найдите значение выражения </vt:lpstr>
      <vt:lpstr>Слайд 14</vt:lpstr>
      <vt:lpstr>Стороны одного прямоугольника  24 см и 13,2 см. Площадь второго прямоугольника в 11 раз меньше площади первого. Найдите ширину второго прямоугольника, если его длина 16 см</vt:lpstr>
      <vt:lpstr>Слайд 16</vt:lpstr>
      <vt:lpstr>Слайд 17</vt:lpstr>
      <vt:lpstr>Слайд 18</vt:lpstr>
      <vt:lpstr>ОРЕХОВЫЙ ТОРТ</vt:lpstr>
      <vt:lpstr>ТРОПИЧЕСКИЙ ОСТРОВ</vt:lpstr>
      <vt:lpstr>УЗНАЙТЕ НАЗВАНИЕ БАБОЧКИ</vt:lpstr>
      <vt:lpstr>УЗНАЙТЕ НАЗВАНИЕ БАБОЧКИ</vt:lpstr>
      <vt:lpstr>УЗНАЙТЕ НАЗВАНИЕ БАБОЧКИ</vt:lpstr>
      <vt:lpstr>Слайд 24</vt:lpstr>
      <vt:lpstr>САМООЦЕНКА</vt:lpstr>
      <vt:lpstr>Домашнее задание</vt:lpstr>
      <vt:lpstr>Слайд 27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</dc:creator>
  <cp:lastModifiedBy>ссс</cp:lastModifiedBy>
  <cp:revision>239</cp:revision>
  <dcterms:created xsi:type="dcterms:W3CDTF">2011-12-10T18:40:52Z</dcterms:created>
  <dcterms:modified xsi:type="dcterms:W3CDTF">2016-10-21T19:50:33Z</dcterms:modified>
</cp:coreProperties>
</file>