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2" r:id="rId2"/>
    <p:sldId id="362" r:id="rId3"/>
    <p:sldId id="371" r:id="rId4"/>
    <p:sldId id="353" r:id="rId5"/>
    <p:sldId id="361" r:id="rId6"/>
    <p:sldId id="359" r:id="rId7"/>
    <p:sldId id="363" r:id="rId8"/>
    <p:sldId id="354" r:id="rId9"/>
    <p:sldId id="327" r:id="rId10"/>
    <p:sldId id="328" r:id="rId11"/>
    <p:sldId id="344" r:id="rId12"/>
    <p:sldId id="259" r:id="rId13"/>
    <p:sldId id="342" r:id="rId14"/>
    <p:sldId id="261" r:id="rId15"/>
    <p:sldId id="343" r:id="rId16"/>
    <p:sldId id="293" r:id="rId17"/>
    <p:sldId id="369" r:id="rId18"/>
    <p:sldId id="360" r:id="rId19"/>
    <p:sldId id="364" r:id="rId20"/>
    <p:sldId id="345" r:id="rId21"/>
    <p:sldId id="270" r:id="rId22"/>
    <p:sldId id="273" r:id="rId23"/>
    <p:sldId id="329" r:id="rId24"/>
    <p:sldId id="281" r:id="rId25"/>
    <p:sldId id="286" r:id="rId26"/>
    <p:sldId id="340" r:id="rId27"/>
    <p:sldId id="339" r:id="rId28"/>
    <p:sldId id="290" r:id="rId29"/>
    <p:sldId id="335" r:id="rId30"/>
    <p:sldId id="325" r:id="rId31"/>
    <p:sldId id="314" r:id="rId32"/>
    <p:sldId id="315" r:id="rId33"/>
    <p:sldId id="323" r:id="rId34"/>
    <p:sldId id="299" r:id="rId35"/>
    <p:sldId id="312" r:id="rId36"/>
    <p:sldId id="313" r:id="rId37"/>
    <p:sldId id="368" r:id="rId38"/>
    <p:sldId id="370" r:id="rId39"/>
    <p:sldId id="36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585" autoAdjust="0"/>
  </p:normalViewPr>
  <p:slideViewPr>
    <p:cSldViewPr>
      <p:cViewPr varScale="1">
        <p:scale>
          <a:sx n="73" d="100"/>
          <a:sy n="7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7BC6-E5B9-4FDB-B1A5-451C9DB3024C}" type="datetimeFigureOut">
              <a:rPr lang="ru-RU" smtClean="0"/>
              <a:t>20.08.2009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94A0D-0CD9-4EC1-A606-1CE81956E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BFB2-6C9A-45D7-A466-DF5022A64F1C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34524-FDF5-4F3C-8376-CB3FBA2AE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3E19-3729-4AC3-8704-A7620326FDB6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79C19-C26C-4E99-9E39-715F4E2C3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50D25-BEF0-45F1-A8AE-9F5799D343EB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0A2A-0C36-466C-8D03-BD897BBBD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FFC3-952A-4BFE-941E-823FE081AE4C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18F08-66FE-4BA4-B8B0-2B07397D3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AF62-2D97-434E-8080-E42D93ACC1DD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4F1D4-93C0-4DAE-8031-E77D7116A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FE00-2096-4699-B950-BD101DF88CF6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07CEF-5BA7-49FB-A9B9-5D55508FA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34E1-AEB3-40A0-A1C4-4714F58A0173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FCB5-6941-4BA7-8148-5EA9F23A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91EC-F6A7-48EF-9300-04D60FEEC81D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A93DC-6A8E-431F-869E-995FE0D82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82F8-22D2-434B-A010-88F1F0835A4B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9A8A6-F416-4D06-B520-8B183FAA0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D9D44-A73C-4E49-80E7-C57FBDDC0223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5BBF-E306-4885-9189-3311599D7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36BD-E0C0-467A-9FA4-8F440D99C433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58920-4F30-4424-B4BB-D31DCD448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CD48DF-A572-4C5A-9AEE-FF56643D2119}" type="datetimeFigureOut">
              <a:rPr lang="ru-RU"/>
              <a:pPr>
                <a:defRPr/>
              </a:pPr>
              <a:t>20.08.2009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C61F33-CC53-4453-A60F-7782F675E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C:\Documents and Settings\Slava\Рабочий стол\Безымянный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6" y="0"/>
            <a:ext cx="9166225" cy="68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20539149">
            <a:off x="963363" y="612191"/>
            <a:ext cx="6690513" cy="4501779"/>
          </a:xfrm>
          <a:prstGeom prst="rect">
            <a:avLst/>
          </a:prstGeom>
          <a:noFill/>
        </p:spPr>
        <p:txBody>
          <a:bodyPr wrap="none">
            <a:prstTxWarp prst="textInflate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Мой город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Олекминск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из старины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седых веков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995529" y="4941168"/>
            <a:ext cx="4032447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Автор: учитель географии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              высшей категории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              МБОУ СОШ №2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              г. Олекминска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              Торговкина Р. В.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- Audio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25702"/>
            <a:ext cx="913923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3517511"/>
            <a:ext cx="7236296" cy="32232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63513"/>
            <a:ext cx="6508750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0"/>
            <a:ext cx="91694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Заголовок 1"/>
          <p:cNvSpPr>
            <a:spLocks noGrp="1"/>
          </p:cNvSpPr>
          <p:nvPr>
            <p:ph type="ctrTitle"/>
          </p:nvPr>
        </p:nvSpPr>
        <p:spPr>
          <a:xfrm>
            <a:off x="1042988" y="115888"/>
            <a:ext cx="7772400" cy="1009650"/>
          </a:xfrm>
        </p:spPr>
        <p:txBody>
          <a:bodyPr/>
          <a:lstStyle/>
          <a:p>
            <a:r>
              <a:rPr lang="ru-RU" sz="2400" dirty="0" smtClean="0"/>
              <a:t>Панорама  </a:t>
            </a:r>
            <a:r>
              <a:rPr lang="ru-RU" sz="2400" dirty="0" err="1" smtClean="0"/>
              <a:t>Олекминска</a:t>
            </a:r>
            <a:r>
              <a:rPr lang="ru-RU" sz="2400" dirty="0" smtClean="0"/>
              <a:t> в начале </a:t>
            </a:r>
            <a:r>
              <a:rPr lang="en-US" sz="2400" dirty="0" smtClean="0"/>
              <a:t>XX </a:t>
            </a:r>
            <a:r>
              <a:rPr lang="ru-RU" sz="2400" dirty="0" smtClean="0"/>
              <a:t>века.</a:t>
            </a:r>
          </a:p>
        </p:txBody>
      </p:sp>
      <p:pic>
        <p:nvPicPr>
          <p:cNvPr id="19460" name="Picture 4" descr="D:\фото\ФОТО ЕРЕСЬКО 2\1899 г.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8008937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733425" y="333375"/>
            <a:ext cx="8229600" cy="8921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dirty="0" smtClean="0"/>
              <a:t>Сельскохозяйственная ярмарка на Базарной площади.</a:t>
            </a:r>
          </a:p>
        </p:txBody>
      </p:sp>
      <p:pic>
        <p:nvPicPr>
          <p:cNvPr id="20483" name="Picture 2" descr="D:\фото\ФОТО ЕРЕСЬКО 2\вид с берега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76327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 descr="D:\фото\ФОТО ЕРЕСЬКО 2\плуг11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8137525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684213" y="188913"/>
            <a:ext cx="8229600" cy="6477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dirty="0" smtClean="0"/>
              <a:t>Олени - один из видов транспорта</a:t>
            </a:r>
          </a:p>
        </p:txBody>
      </p:sp>
      <p:pic>
        <p:nvPicPr>
          <p:cNvPr id="22531" name="Picture 2" descr="D:\фото\ФОТО ЕРЕСЬКО 2\нА ОЛЕНЯХ В С.сПАССКОМ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80645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фото\ФОТО ЕРЕСЬКО 2\плуг14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927" y="32635"/>
            <a:ext cx="5311756" cy="308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93427" y="2924944"/>
            <a:ext cx="5715000" cy="3714750"/>
          </a:xfrm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83568" y="608256"/>
            <a:ext cx="3139367" cy="1930226"/>
          </a:xfrm>
        </p:spPr>
        <p:txBody>
          <a:bodyPr/>
          <a:lstStyle/>
          <a:p>
            <a:pPr eaLnBrk="1" hangingPunct="1"/>
            <a:r>
              <a:rPr lang="ru-RU" sz="2400" dirty="0" smtClean="0"/>
              <a:t>В конце </a:t>
            </a:r>
            <a:r>
              <a:rPr lang="en-US" sz="2400" dirty="0" smtClean="0"/>
              <a:t>XIX</a:t>
            </a:r>
            <a:r>
              <a:rPr lang="ru-RU" sz="2400" dirty="0" smtClean="0"/>
              <a:t> века в </a:t>
            </a:r>
            <a:r>
              <a:rPr lang="ru-RU" sz="2400" dirty="0" err="1" smtClean="0"/>
              <a:t>Олекминск</a:t>
            </a:r>
            <a:r>
              <a:rPr lang="ru-RU" sz="2400" dirty="0" smtClean="0"/>
              <a:t> пришел верблюжий обоз.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14288"/>
            <a:ext cx="913923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D:\фото\ФОТО ЕРЕСЬКО 2\Окружное полицейское управление в г.Олекминске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36525"/>
            <a:ext cx="505142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H:\Олекминск 2010\Сентябрь 2010 0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3148013"/>
            <a:ext cx="4838700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6242050" y="692150"/>
            <a:ext cx="2808288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Скопческое селение - Спасское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005263"/>
            <a:ext cx="3239591" cy="277336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dirty="0" smtClean="0"/>
              <a:t>До наших дней сохранились дома и амбар, построенные скопцами в 1861 году. Скопцы – это «падшие ангелы», религиозная секта, их ссылали в Якутию на поселение.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79" y="-21744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4365104"/>
            <a:ext cx="2818656" cy="118499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Они построили 12 мельниц.</a:t>
            </a:r>
            <a:endParaRPr lang="ru-RU" sz="2400" dirty="0"/>
          </a:p>
        </p:txBody>
      </p:sp>
      <p:pic>
        <p:nvPicPr>
          <p:cNvPr id="6" name="Picture 2" descr="D:\фото\ФОТО ЕРЕСЬКО 2\мельница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319" y="116632"/>
            <a:ext cx="4607798" cy="360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фото\ФОТО ЕРЕСЬКО 2\выращенный картофель0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4100829" cy="427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3759751" cy="1858218"/>
          </a:xfrm>
        </p:spPr>
        <p:txBody>
          <a:bodyPr/>
          <a:lstStyle/>
          <a:p>
            <a:pPr eaLnBrk="1" hangingPunct="1"/>
            <a:r>
              <a:rPr lang="ru-RU" sz="2400" dirty="0" smtClean="0"/>
              <a:t>Скопцы сыграли большую роль в развитии земледелия и овощеводства.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13734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032"/>
            <a:ext cx="9143999" cy="685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Героическое прошлое </a:t>
            </a:r>
            <a:r>
              <a:rPr lang="ru-RU" sz="2400" dirty="0" err="1" smtClean="0"/>
              <a:t>Олекминска</a:t>
            </a:r>
            <a:r>
              <a:rPr lang="ru-RU" sz="2400" dirty="0" smtClean="0"/>
              <a:t> в годы Великой Отечественной войны.  </a:t>
            </a:r>
            <a:br>
              <a:rPr lang="ru-RU" sz="2400" dirty="0" smtClean="0"/>
            </a:br>
            <a:r>
              <a:rPr lang="ru-RU" sz="2400" i="1" dirty="0" smtClean="0"/>
              <a:t>2012 год – 70 лет перегоночной трассе Аляска – Сибирь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Picture 4" descr="C:\Documents and Settings\Slava\Мои документы\Мои рисунки\2013-02-15\Scan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247918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971550" y="333375"/>
            <a:ext cx="7715250" cy="10842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D:\фото\аэропорт\IMG_02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260648"/>
            <a:ext cx="8064375" cy="632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Содержимое 2"/>
          <p:cNvSpPr>
            <a:spLocks noGrp="1"/>
          </p:cNvSpPr>
          <p:nvPr>
            <p:ph idx="1"/>
          </p:nvPr>
        </p:nvSpPr>
        <p:spPr>
          <a:xfrm>
            <a:off x="468313" y="404813"/>
            <a:ext cx="8675687" cy="15843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Arial" charset="0"/>
              </a:rPr>
              <a:t>     </a:t>
            </a:r>
            <a:r>
              <a:rPr lang="ru-RU" sz="2400" smtClean="0"/>
              <a:t>В 2005 году на привокзальной площади аэропорта был открыт памятник в честь открытия авиаплощадки. На постаменте</a:t>
            </a:r>
            <a:r>
              <a:rPr lang="ru-RU" sz="2400" smtClean="0">
                <a:latin typeface="Arial" charset="0"/>
              </a:rPr>
              <a:t> </a:t>
            </a:r>
            <a:r>
              <a:rPr lang="ru-RU" sz="2400" smtClean="0"/>
              <a:t>стоит макет самолета «Аэрокобра», изготовленный преподавателем техникума М. С. Ивановым и его сыновьями.</a:t>
            </a:r>
          </a:p>
        </p:txBody>
      </p:sp>
    </p:spTree>
    <p:extLst>
      <p:ext uri="{BB962C8B-B14F-4D97-AF65-F5344CB8AC3E}">
        <p14:creationId xmlns:p14="http://schemas.microsoft.com/office/powerpoint/2010/main" val="9164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«Деревянный, тихий, маленький..., и не тяжко бремя времени…, и чарует удивлением новизна и старина»</a:t>
            </a:r>
            <a:endParaRPr lang="ru-RU" sz="2400" dirty="0"/>
          </a:p>
        </p:txBody>
      </p:sp>
      <p:pic>
        <p:nvPicPr>
          <p:cNvPr id="4" name="Picture 3" descr="F:\фотки\20160212_1449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2547485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F:\фотки\20160212_1449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" t="16529" r="83" b="11552"/>
          <a:stretch/>
        </p:blipFill>
        <p:spPr bwMode="auto">
          <a:xfrm>
            <a:off x="4727162" y="1124744"/>
            <a:ext cx="4037672" cy="51623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9898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-14288"/>
            <a:ext cx="916146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Заголовок 1"/>
          <p:cNvSpPr>
            <a:spLocks noGrp="1"/>
          </p:cNvSpPr>
          <p:nvPr>
            <p:ph type="ctrTitle"/>
          </p:nvPr>
        </p:nvSpPr>
        <p:spPr>
          <a:xfrm>
            <a:off x="4392613" y="333375"/>
            <a:ext cx="4718050" cy="1470025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Олекминск</a:t>
            </a:r>
            <a:r>
              <a:rPr lang="ru-RU" sz="2400" dirty="0" smtClean="0">
                <a:solidFill>
                  <a:srgbClr val="C00000"/>
                </a:solidFill>
              </a:rPr>
              <a:t> сегодня.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Город на берегу Лены.</a:t>
            </a:r>
          </a:p>
        </p:txBody>
      </p:sp>
      <p:pic>
        <p:nvPicPr>
          <p:cNvPr id="5" name="Picture 2" descr="D:\фото\часовня\Новая папка (3)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874" y="2132856"/>
            <a:ext cx="4860308" cy="366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Дмитрий\Desktop\Город\54695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9" y="116632"/>
            <a:ext cx="3565574" cy="300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Дмитрий\Desktop\Город\IMG_0024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63" y="3861048"/>
            <a:ext cx="3593404" cy="267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Pictures\храм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646" y="548680"/>
            <a:ext cx="5652120" cy="59159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809625" y="1784350"/>
            <a:ext cx="2527300" cy="50736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      Ни пожар, ни бурные события </a:t>
            </a:r>
            <a:r>
              <a:rPr lang="en-US" sz="2400" dirty="0" smtClean="0"/>
              <a:t>XX</a:t>
            </a:r>
            <a:r>
              <a:rPr lang="ru-RU" sz="2400" dirty="0" smtClean="0"/>
              <a:t> столетия не оказались властны над этой жемчужиной Олекминска. Восстановленный Спасский собор по-прежнему один из красивейших храмов Якутии.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81" y="131923"/>
            <a:ext cx="2837799" cy="1789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C:\Users\Дмитрий\Desktop\Город\IMG_42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99288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900113" y="6021388"/>
            <a:ext cx="7488237" cy="720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400" dirty="0" smtClean="0"/>
              <a:t>Сквер «На рубеже веков» был открыт в 2000 году.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D:\фото\часовня\Новая папка (3)\IMG_00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992888" cy="508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755650" y="5516563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2400" dirty="0" smtClean="0"/>
              <a:t>Памятник установлен на площади Победы 9 мая 1975 года в честь погибших земляков и к 30-летию Победы.</a:t>
            </a:r>
            <a:br>
              <a:rPr lang="ru-RU" sz="2400" dirty="0" smtClean="0"/>
            </a:br>
            <a:r>
              <a:rPr lang="ru-RU" sz="2400" dirty="0" smtClean="0"/>
              <a:t>Скульптор С. А. Егоров, архитектор И. А. Слепцов .</a:t>
            </a:r>
            <a:br>
              <a:rPr lang="ru-RU" sz="2400" dirty="0" smtClean="0"/>
            </a:br>
            <a:endParaRPr lang="ru-RU" sz="24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57200" y="3222625"/>
            <a:ext cx="3790950" cy="2903538"/>
          </a:xfrm>
        </p:spPr>
        <p:txBody>
          <a:bodyPr/>
          <a:lstStyle/>
          <a:p>
            <a:pPr eaLnBrk="1" hangingPunct="1"/>
            <a:r>
              <a:rPr lang="ru-RU" sz="2400" dirty="0" smtClean="0"/>
              <a:t>В центре города находится часовня Александра Невского, построенная в 1891 году в честь императора Александра 2.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733" y="188640"/>
            <a:ext cx="4614763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D:\фото\часовня\2507 Часовня в Олекминске,1913г0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22" y="188640"/>
            <a:ext cx="3995936" cy="3033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4" name="Picture 6" descr="Отсканировано 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17488"/>
            <a:ext cx="8066087" cy="616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H:\Олекминск 2010\Сентябрь 2010 0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401638"/>
            <a:ext cx="8142287" cy="610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>
          <a:xfrm>
            <a:off x="1043608" y="476250"/>
            <a:ext cx="5400600" cy="1000125"/>
          </a:xfrm>
        </p:spPr>
        <p:txBody>
          <a:bodyPr/>
          <a:lstStyle/>
          <a:p>
            <a:pPr eaLnBrk="1" hangingPunct="1"/>
            <a:r>
              <a:rPr lang="ru-RU" sz="2400" dirty="0" smtClean="0"/>
              <a:t>Аллея героев</a:t>
            </a:r>
          </a:p>
        </p:txBody>
      </p:sp>
      <p:pic>
        <p:nvPicPr>
          <p:cNvPr id="1026" name="Picture 2" descr="H:\олекминск\олекминск0009.ti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" t="13904" r="50000" b="60381"/>
          <a:stretch/>
        </p:blipFill>
        <p:spPr bwMode="auto">
          <a:xfrm>
            <a:off x="6588224" y="548680"/>
            <a:ext cx="2312125" cy="17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6300788" y="692150"/>
            <a:ext cx="2592387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Стадион </a:t>
            </a:r>
            <a:r>
              <a:rPr lang="ru-RU" sz="2400" dirty="0" smtClean="0"/>
              <a:t>«</a:t>
            </a:r>
            <a:r>
              <a:rPr lang="ru-RU" sz="2400" dirty="0" err="1" smtClean="0"/>
              <a:t>Чароит</a:t>
            </a:r>
            <a:r>
              <a:rPr lang="ru-RU" sz="2400" dirty="0" smtClean="0"/>
              <a:t>»</a:t>
            </a:r>
            <a:endParaRPr lang="ru-RU" sz="2400" dirty="0" smtClean="0"/>
          </a:p>
        </p:txBody>
      </p:sp>
      <p:pic>
        <p:nvPicPr>
          <p:cNvPr id="6" name="Picture 2" descr="H:\Олекминск 2010\Сентябрь 2010 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3789040"/>
            <a:ext cx="3266795" cy="2664296"/>
          </a:xfrm>
          <a:effectLst>
            <a:softEdge rad="112500"/>
          </a:effectLst>
        </p:spPr>
      </p:pic>
      <p:pic>
        <p:nvPicPr>
          <p:cNvPr id="7" name="Picture 2" descr="H:\Олекминск 2010\Сентябрь 2010 0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817505"/>
            <a:ext cx="4032448" cy="263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Дмитрий\Desktop\Город\IMG_011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4" t="8379" b="29332"/>
          <a:stretch/>
        </p:blipFill>
        <p:spPr bwMode="auto">
          <a:xfrm>
            <a:off x="999875" y="286083"/>
            <a:ext cx="4868269" cy="330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76250"/>
            <a:ext cx="73850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888" y="5157788"/>
            <a:ext cx="7385050" cy="15113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/>
              <a:t>Памятник реке  «Красавица Лена». Основой для создания этой скульптуры послужил рисунок школьницы Федоровой Вали, ученицы 5 класса. Автор  Николай </a:t>
            </a:r>
            <a:r>
              <a:rPr lang="ru-RU" sz="2400" dirty="0" err="1" smtClean="0"/>
              <a:t>Чоччасов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1113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Users\Дмитрий\Desktop\Город\IMG_15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9930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823913" y="5048250"/>
            <a:ext cx="8212137" cy="16208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Вся продукция выпускается под фирменным знаком «Кладовая </a:t>
            </a:r>
            <a:r>
              <a:rPr lang="ru-RU" sz="2400" dirty="0" err="1" smtClean="0"/>
              <a:t>Олекмы</a:t>
            </a:r>
            <a:r>
              <a:rPr lang="ru-RU" sz="2400" dirty="0" smtClean="0"/>
              <a:t>». Пищекомбинат может производить до 80 наименований молочной продукции, но главная гордость -  это голландский сыр.</a:t>
            </a:r>
          </a:p>
        </p:txBody>
      </p:sp>
      <p:sp>
        <p:nvSpPr>
          <p:cNvPr id="37892" name="Заголовок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29600" cy="779462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  <a:r>
              <a:rPr lang="ru-RU" sz="2400" dirty="0" err="1" smtClean="0"/>
              <a:t>Олекминский</a:t>
            </a:r>
            <a:r>
              <a:rPr lang="ru-RU" sz="2400" dirty="0" smtClean="0"/>
              <a:t> пищекомбинат «Алмазы </a:t>
            </a:r>
            <a:r>
              <a:rPr lang="ru-RU" sz="2400" dirty="0" err="1" smtClean="0"/>
              <a:t>Анабара</a:t>
            </a:r>
            <a:r>
              <a:rPr lang="ru-RU" sz="2400" dirty="0" smtClean="0"/>
              <a:t>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природа\Отсканировано 22.02.2016 9-40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1"/>
          <a:stretch/>
        </p:blipFill>
        <p:spPr bwMode="auto">
          <a:xfrm>
            <a:off x="4572001" y="0"/>
            <a:ext cx="4572000" cy="33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рирода\Отсканировано 22.02.2016 9-40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80286"/>
            <a:ext cx="4572001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рирода\Отсканировано 22.02.2016 9-40 (4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366120"/>
            <a:ext cx="4572002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природа\Отсканировано 22.02.2016 9-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2001" cy="33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Отсканировано 22.0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23356"/>
            <a:ext cx="7115175" cy="675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34120" y="10061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i="1" dirty="0" smtClean="0"/>
              <a:t>Мой край родной, березовый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9912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81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Объект 2"/>
          <p:cNvSpPr>
            <a:spLocks noGrp="1"/>
          </p:cNvSpPr>
          <p:nvPr>
            <p:ph idx="1"/>
          </p:nvPr>
        </p:nvSpPr>
        <p:spPr>
          <a:xfrm>
            <a:off x="889363" y="1176611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400" dirty="0" smtClean="0"/>
              <a:t>       </a:t>
            </a:r>
            <a:r>
              <a:rPr lang="ru-RU" sz="2800" dirty="0" smtClean="0"/>
              <a:t>Главное богатство, гордость и достояние </a:t>
            </a:r>
            <a:r>
              <a:rPr lang="ru-RU" sz="2800" dirty="0" err="1" smtClean="0"/>
              <a:t>Олекмы</a:t>
            </a:r>
            <a:r>
              <a:rPr lang="ru-RU" sz="2800" dirty="0" smtClean="0"/>
              <a:t> - ее жители: </a:t>
            </a:r>
            <a:r>
              <a:rPr lang="ru-RU" sz="2800" dirty="0"/>
              <a:t>рабочие, доярки, врачи, учителя, </a:t>
            </a:r>
            <a:r>
              <a:rPr lang="ru-RU" sz="2800" dirty="0" smtClean="0"/>
              <a:t>строители. Они занимаются каждый своим любимым делом, стараются сделать родной город красивым, уютным. Это талантливые, целеустремленные, активные и неравнодушные люди.</a:t>
            </a:r>
          </a:p>
          <a:p>
            <a:pPr marL="0" indent="0" eaLnBrk="1" hangingPunct="1">
              <a:buNone/>
            </a:pPr>
            <a:r>
              <a:rPr lang="ru-RU" sz="2800" dirty="0" smtClean="0"/>
              <a:t>      Именно благодаря им </a:t>
            </a:r>
            <a:r>
              <a:rPr lang="ru-RU" sz="2800" dirty="0" err="1" smtClean="0"/>
              <a:t>Олекминск</a:t>
            </a:r>
            <a:r>
              <a:rPr lang="ru-RU" sz="2800" dirty="0" smtClean="0"/>
              <a:t> благополучно процветает.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9940" name="Picture 2" descr="H:\рхип\IMG-20160213-WA00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76250"/>
            <a:ext cx="8172450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2" descr="H:\рхип\IMG-20160213-WA00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6013" y="88900"/>
            <a:ext cx="4086225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H:\рхип\IMG-20160214-WA00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325" y="4371975"/>
            <a:ext cx="33956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H:\рхип\IMG-20160214-WA00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120650"/>
            <a:ext cx="4043362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H:\рхип\IMG-20160214-WA003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2513013"/>
            <a:ext cx="1296988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2" descr="H:\рхип\IMG-20160214-WA003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3211513"/>
            <a:ext cx="282733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2" descr="H:\рхип\IMG-20160213-WA001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5291138"/>
            <a:ext cx="2339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2" descr="H:\рхип\IMG-20160214-WA002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975" y="3249613"/>
            <a:ext cx="2255838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2" descr="H:\рхип\IMG-20160214-WA001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188" y="2513013"/>
            <a:ext cx="1395412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41987" name="Picture 2" descr="H:\рхип\IMG-20160214-WA00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80963"/>
            <a:ext cx="25177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 descr="H:\рхип\IMG-20160213-WA00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80963"/>
            <a:ext cx="5484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H:\рхип\IMG-20160213-WA00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 b="49858"/>
          <a:stretch>
            <a:fillRect/>
          </a:stretch>
        </p:blipFill>
        <p:spPr bwMode="auto">
          <a:xfrm>
            <a:off x="912813" y="3284538"/>
            <a:ext cx="45720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H:\рхип\IMG-20160213-WA000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08" r="25134" b="33842"/>
          <a:stretch>
            <a:fillRect/>
          </a:stretch>
        </p:blipFill>
        <p:spPr bwMode="auto">
          <a:xfrm>
            <a:off x="6804025" y="3213100"/>
            <a:ext cx="2011363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:\рхип\IMG-20160214-WA00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87325"/>
            <a:ext cx="38877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H:\рхип\IMG-20160214-WA006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" t="5634" r="8487"/>
          <a:stretch>
            <a:fillRect/>
          </a:stretch>
        </p:blipFill>
        <p:spPr>
          <a:xfrm>
            <a:off x="3492500" y="3297238"/>
            <a:ext cx="4270375" cy="3560762"/>
          </a:xfrm>
        </p:spPr>
      </p:pic>
      <p:pic>
        <p:nvPicPr>
          <p:cNvPr id="43012" name="Picture 2" descr="H:\рхип\IMG-20160213-WA00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39" r="50000"/>
          <a:stretch>
            <a:fillRect/>
          </a:stretch>
        </p:blipFill>
        <p:spPr bwMode="auto">
          <a:xfrm>
            <a:off x="808038" y="3884613"/>
            <a:ext cx="2886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H:\рхип\IMG-20160213-WA000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27" b="67035"/>
          <a:stretch>
            <a:fillRect/>
          </a:stretch>
        </p:blipFill>
        <p:spPr bwMode="auto">
          <a:xfrm>
            <a:off x="7019925" y="2438400"/>
            <a:ext cx="20050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H:\рхип\IMG-20160213-WA000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867" b="34277"/>
          <a:stretch>
            <a:fillRect/>
          </a:stretch>
        </p:blipFill>
        <p:spPr bwMode="auto">
          <a:xfrm>
            <a:off x="833438" y="188913"/>
            <a:ext cx="309086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6" name="Picture 2" descr="H:\рхип\IMG-20160213-WA00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638175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1258888" y="476250"/>
            <a:ext cx="7634287" cy="9413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9" name="Picture 2" descr="C:\Users\Admin\Desktop\IMG-20160214-WA005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498475"/>
            <a:ext cx="7634287" cy="58642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Использованная литература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859216" cy="5544616"/>
          </a:xfrm>
        </p:spPr>
        <p:txBody>
          <a:bodyPr/>
          <a:lstStyle/>
          <a:p>
            <a:pPr marL="0" indent="0">
              <a:buNone/>
            </a:pPr>
            <a:endParaRPr lang="ru-RU" sz="2000" dirty="0" smtClean="0"/>
          </a:p>
          <a:p>
            <a:pPr marL="457200" indent="-457200">
              <a:buAutoNum type="arabicPeriod"/>
            </a:pPr>
            <a:r>
              <a:rPr lang="ru-RU" sz="2000" dirty="0" smtClean="0"/>
              <a:t>Григорьева М. Газета «</a:t>
            </a:r>
            <a:r>
              <a:rPr lang="ru-RU" sz="2000" dirty="0" err="1" smtClean="0"/>
              <a:t>Олекма</a:t>
            </a:r>
            <a:r>
              <a:rPr lang="ru-RU" sz="2000" dirty="0" smtClean="0"/>
              <a:t>» 15.08.2015 г. ст. «Первая и единственная «Красавица Лена»  </a:t>
            </a:r>
            <a:endParaRPr lang="ru-RU" sz="2000" dirty="0"/>
          </a:p>
          <a:p>
            <a:pPr marL="457200" indent="-457200">
              <a:buAutoNum type="arabicPeriod"/>
            </a:pPr>
            <a:r>
              <a:rPr lang="ru-RU" sz="2000" dirty="0" smtClean="0"/>
              <a:t>Журнал «Туристическая Якутия» № 4 2015 год, отпечатано в типографии «Пресс-мастер»: г. Новосибирск, ул. Петухова, 79а 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Жемчужина Олекминска. Журнал «Алмазы </a:t>
            </a:r>
            <a:r>
              <a:rPr lang="ru-RU" sz="2000" dirty="0" err="1" smtClean="0"/>
              <a:t>Анабара</a:t>
            </a:r>
            <a:r>
              <a:rPr lang="ru-RU" sz="2000" dirty="0" smtClean="0"/>
              <a:t>» «Возродим </a:t>
            </a:r>
            <a:r>
              <a:rPr lang="ru-RU" sz="2000" dirty="0" err="1" smtClean="0"/>
              <a:t>Олекму</a:t>
            </a:r>
            <a:r>
              <a:rPr lang="ru-RU" sz="2000" dirty="0" smtClean="0"/>
              <a:t> вместе»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ru-RU" sz="2000" dirty="0"/>
              <a:t>Иллюстрированный атлас Республики Саха: новейшие карты, цифры, факты. Авт. </a:t>
            </a:r>
            <a:r>
              <a:rPr lang="ru-RU" sz="2000" dirty="0" err="1"/>
              <a:t>Колл</a:t>
            </a:r>
            <a:r>
              <a:rPr lang="ru-RU" sz="2000" dirty="0"/>
              <a:t>.: С.К. </a:t>
            </a:r>
            <a:r>
              <a:rPr lang="ru-RU" sz="2000" dirty="0" err="1"/>
              <a:t>Аржакова</a:t>
            </a:r>
            <a:r>
              <a:rPr lang="ru-RU" sz="2000" dirty="0"/>
              <a:t> (</a:t>
            </a:r>
            <a:r>
              <a:rPr lang="ru-RU" sz="2000" dirty="0" err="1"/>
              <a:t>науч.рук</a:t>
            </a:r>
            <a:r>
              <a:rPr lang="ru-RU" sz="2000" dirty="0"/>
              <a:t>.), В.И. </a:t>
            </a:r>
            <a:r>
              <a:rPr lang="ru-RU" sz="2000" dirty="0" err="1"/>
              <a:t>Пестерев</a:t>
            </a:r>
            <a:r>
              <a:rPr lang="ru-RU" sz="2000" dirty="0"/>
              <a:t>. В.М. Лыткин и др.). – Якутск: </a:t>
            </a:r>
            <a:r>
              <a:rPr lang="ru-RU" sz="2000" dirty="0" err="1"/>
              <a:t>Бичик</a:t>
            </a:r>
            <a:r>
              <a:rPr lang="ru-RU" sz="2000" dirty="0"/>
              <a:t>, 2012</a:t>
            </a:r>
            <a:r>
              <a:rPr lang="ru-RU" sz="2000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Муз. Вл. Емельянов «</a:t>
            </a:r>
            <a:r>
              <a:rPr lang="ru-RU" sz="2000" dirty="0" err="1" smtClean="0"/>
              <a:t>Олекминск</a:t>
            </a:r>
            <a:r>
              <a:rPr lang="ru-RU" sz="2000" dirty="0"/>
              <a:t> </a:t>
            </a:r>
            <a:r>
              <a:rPr lang="ru-RU" sz="2000" dirty="0" smtClean="0"/>
              <a:t>- Родина моя»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ru-RU" sz="2000" dirty="0"/>
              <a:t>Петров П. </a:t>
            </a:r>
            <a:r>
              <a:rPr lang="ru-RU" sz="2000" dirty="0" err="1"/>
              <a:t>Олекминск</a:t>
            </a:r>
            <a:r>
              <a:rPr lang="ru-RU" sz="2000" dirty="0"/>
              <a:t> во времена оные/Серия Наследие народов РФ. Иллюстрированный альманах №60.-Москва: </a:t>
            </a:r>
            <a:r>
              <a:rPr lang="ru-RU" sz="2000" dirty="0" err="1"/>
              <a:t>НИИЦентр</a:t>
            </a:r>
            <a:r>
              <a:rPr lang="ru-RU" sz="2000" dirty="0"/>
              <a:t> «Памятники Отечества», 2011.-С. </a:t>
            </a:r>
            <a:r>
              <a:rPr lang="ru-RU" sz="2000" dirty="0" smtClean="0"/>
              <a:t>14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Стихотворение «</a:t>
            </a:r>
            <a:r>
              <a:rPr lang="ru-RU" sz="2000" dirty="0" err="1" smtClean="0"/>
              <a:t>Олекминск</a:t>
            </a:r>
            <a:r>
              <a:rPr lang="ru-RU" sz="2000" dirty="0" smtClean="0"/>
              <a:t> – Родина моя» Н. </a:t>
            </a:r>
            <a:r>
              <a:rPr lang="ru-RU" sz="2000" dirty="0" err="1" smtClean="0"/>
              <a:t>Хайбарова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41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Использованная литература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7.   Фотографии </a:t>
            </a:r>
            <a:r>
              <a:rPr lang="ru-RU" sz="2400" dirty="0"/>
              <a:t>Музея  истории и земледелия</a:t>
            </a:r>
          </a:p>
          <a:p>
            <a:pPr marL="457200" indent="-457200">
              <a:buAutoNum type="arabicPeriod" startAt="8"/>
            </a:pPr>
            <a:r>
              <a:rPr lang="ru-RU" sz="2400" dirty="0" smtClean="0"/>
              <a:t>Фотографии </a:t>
            </a:r>
            <a:r>
              <a:rPr lang="ru-RU" sz="2400" dirty="0"/>
              <a:t>из личного архива </a:t>
            </a:r>
            <a:r>
              <a:rPr lang="ru-RU" sz="2400" dirty="0" err="1"/>
              <a:t>Клюцева</a:t>
            </a:r>
            <a:r>
              <a:rPr lang="ru-RU" sz="2400" dirty="0"/>
              <a:t> </a:t>
            </a:r>
            <a:r>
              <a:rPr lang="ru-RU" sz="2400" dirty="0" smtClean="0"/>
              <a:t>Д.Ю.</a:t>
            </a:r>
          </a:p>
          <a:p>
            <a:pPr marL="457200" indent="-457200">
              <a:buAutoNum type="arabicPeriod" startAt="8"/>
            </a:pPr>
            <a:r>
              <a:rPr lang="ru-RU" sz="2400" dirty="0" smtClean="0"/>
              <a:t>Фотографии </a:t>
            </a:r>
            <a:r>
              <a:rPr lang="ru-RU" sz="2400" dirty="0"/>
              <a:t>из личного архива Павлова А. Д</a:t>
            </a:r>
            <a:r>
              <a:rPr lang="ru-RU" sz="2400" dirty="0" smtClean="0"/>
              <a:t>.</a:t>
            </a:r>
          </a:p>
          <a:p>
            <a:pPr marL="457200" indent="-457200">
              <a:buAutoNum type="arabicPeriod" startAt="8"/>
            </a:pPr>
            <a:r>
              <a:rPr lang="ru-RU" sz="2400" dirty="0" smtClean="0"/>
              <a:t>Яковлев Н. Там где жил Богдашка </a:t>
            </a:r>
            <a:r>
              <a:rPr lang="ru-RU" sz="2400" dirty="0" err="1" smtClean="0"/>
              <a:t>Астрахан</a:t>
            </a:r>
            <a:r>
              <a:rPr lang="ru-RU" sz="2400" dirty="0" smtClean="0"/>
              <a:t> со товарищи…/журнал  Иллюстрированный </a:t>
            </a:r>
            <a:r>
              <a:rPr lang="ru-RU" sz="2400" dirty="0" err="1" smtClean="0"/>
              <a:t>Олекминску</a:t>
            </a:r>
            <a:r>
              <a:rPr lang="ru-RU" sz="2400" dirty="0" smtClean="0"/>
              <a:t> – 350, №2 2000.-Якутск: «</a:t>
            </a:r>
            <a:r>
              <a:rPr lang="ru-RU" sz="2400" dirty="0" err="1" smtClean="0"/>
              <a:t>Сахаполиграфиздат</a:t>
            </a:r>
            <a:r>
              <a:rPr lang="ru-RU" sz="2400" dirty="0" smtClean="0"/>
              <a:t>», 2000.-С.14</a:t>
            </a:r>
            <a:endParaRPr lang="ru-RU" sz="2400" dirty="0"/>
          </a:p>
          <a:p>
            <a:pPr marL="457200" indent="-457200">
              <a:buAutoNum type="arabicPeriod"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356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Slava\Рабочий стол\Безымянный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27" y="0"/>
            <a:ext cx="9166225" cy="68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49648"/>
            <a:ext cx="8229600" cy="4767453"/>
          </a:xfrm>
        </p:spPr>
        <p:txBody>
          <a:bodyPr>
            <a:prstTxWarp prst="textDeflateBottom">
              <a:avLst>
                <a:gd name="adj" fmla="val 88184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внимание.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4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 smtClean="0"/>
              <a:t>Олекминский</a:t>
            </a:r>
            <a:r>
              <a:rPr lang="ru-RU" sz="2400" dirty="0" smtClean="0"/>
              <a:t> край в цифрах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80777"/>
            <a:ext cx="7643192" cy="541657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Административный центр – г. </a:t>
            </a:r>
            <a:r>
              <a:rPr lang="ru-RU" sz="2400" dirty="0" err="1"/>
              <a:t>Олекминск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Дата образования района – 9 января 1930 г.</a:t>
            </a:r>
            <a:br>
              <a:rPr lang="ru-RU" sz="2400" dirty="0"/>
            </a:br>
            <a:r>
              <a:rPr lang="ru-RU" sz="2400" dirty="0"/>
              <a:t>Площадь территории – 160, 8 тыс. км2</a:t>
            </a:r>
            <a:br>
              <a:rPr lang="ru-RU" sz="2400" dirty="0"/>
            </a:br>
            <a:r>
              <a:rPr lang="ru-RU" sz="2400" dirty="0"/>
              <a:t>Численность населения 26,7 тыс. чел.</a:t>
            </a:r>
            <a:br>
              <a:rPr lang="ru-RU" sz="2400" dirty="0"/>
            </a:br>
            <a:r>
              <a:rPr lang="ru-RU" sz="2400" dirty="0"/>
              <a:t>Плотность населения – 0,17 чел. На 1 км2 </a:t>
            </a:r>
          </a:p>
          <a:p>
            <a:pPr marL="0" indent="0">
              <a:buNone/>
            </a:pPr>
            <a:r>
              <a:rPr lang="ru-RU" sz="2400" dirty="0" smtClean="0"/>
              <a:t>Расстояние от города Олекминска до  железнодорожной станции Лена 1353 км.</a:t>
            </a:r>
          </a:p>
          <a:p>
            <a:pPr marL="0" indent="0">
              <a:buNone/>
            </a:pPr>
            <a:r>
              <a:rPr lang="ru-RU" sz="2400" dirty="0" smtClean="0"/>
              <a:t>Расстояние до г. Якутска: наземным путем – 651 км, водным путем – 620 км, воздушным путем – 530 км.</a:t>
            </a:r>
          </a:p>
          <a:p>
            <a:pPr marL="0" indent="0">
              <a:buNone/>
            </a:pPr>
            <a:r>
              <a:rPr lang="ru-RU" sz="2400" dirty="0" smtClean="0"/>
              <a:t>В зимнее время связь осуществляется по зимнику по маршруту </a:t>
            </a:r>
            <a:r>
              <a:rPr lang="ru-RU" sz="2400" dirty="0" err="1" smtClean="0"/>
              <a:t>Олекминск</a:t>
            </a:r>
            <a:r>
              <a:rPr lang="ru-RU" sz="2400" dirty="0" smtClean="0"/>
              <a:t> – Якутск, </a:t>
            </a:r>
            <a:r>
              <a:rPr lang="ru-RU" sz="2400" dirty="0" err="1" smtClean="0"/>
              <a:t>Олекминск</a:t>
            </a:r>
            <a:r>
              <a:rPr lang="ru-RU" sz="2400" dirty="0" smtClean="0"/>
              <a:t> – Ленск, </a:t>
            </a:r>
            <a:r>
              <a:rPr lang="ru-RU" sz="2400" dirty="0" err="1" smtClean="0"/>
              <a:t>Олекминск</a:t>
            </a:r>
            <a:r>
              <a:rPr lang="ru-RU" sz="2400" dirty="0" smtClean="0"/>
              <a:t> – Алдан.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84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-1270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Заголовок 1"/>
          <p:cNvSpPr>
            <a:spLocks noGrp="1"/>
          </p:cNvSpPr>
          <p:nvPr>
            <p:ph type="ctrTitle"/>
          </p:nvPr>
        </p:nvSpPr>
        <p:spPr>
          <a:xfrm>
            <a:off x="900113" y="4941888"/>
            <a:ext cx="7772400" cy="1470025"/>
          </a:xfrm>
        </p:spPr>
        <p:txBody>
          <a:bodyPr/>
          <a:lstStyle/>
          <a:p>
            <a:pPr algn="l"/>
            <a:r>
              <a:rPr lang="ru-RU" sz="2400" dirty="0" smtClean="0"/>
              <a:t>Первый герб Олекминска был высочайше утвержден 26 октября 1790 года. Описание герба: «В серебряном поле протекающая река».</a:t>
            </a:r>
          </a:p>
        </p:txBody>
      </p:sp>
      <p:pic>
        <p:nvPicPr>
          <p:cNvPr id="5" name="Picture 4" descr="Coat_of_Arms_of_Olekminsk_(Yakutia)_(179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981075"/>
            <a:ext cx="2730500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фото\Фото ЕРЕСЬКО\РАЙОН.ГЕРБ.jpg"/>
          <p:cNvPicPr>
            <a:picLocks noChangeAspect="1" noChangeArrowheads="1"/>
          </p:cNvPicPr>
          <p:nvPr/>
        </p:nvPicPr>
        <p:blipFill>
          <a:blip r:embed="rId4" cstate="email">
            <a:lum bright="3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" t="2186" r="2703"/>
          <a:stretch>
            <a:fillRect/>
          </a:stretch>
        </p:blipFill>
        <p:spPr bwMode="auto">
          <a:xfrm>
            <a:off x="5508104" y="921050"/>
            <a:ext cx="2836123" cy="357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7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5"/>
            <a:ext cx="9143999" cy="685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229200"/>
            <a:ext cx="7772400" cy="1470025"/>
          </a:xfrm>
        </p:spPr>
        <p:txBody>
          <a:bodyPr/>
          <a:lstStyle/>
          <a:p>
            <a:r>
              <a:rPr lang="ru-RU" sz="2400" dirty="0" smtClean="0"/>
              <a:t>«Острог </a:t>
            </a:r>
            <a:r>
              <a:rPr lang="ru-RU" sz="2400" dirty="0" err="1" smtClean="0"/>
              <a:t>Олекминский</a:t>
            </a:r>
            <a:r>
              <a:rPr lang="ru-RU" sz="2400" dirty="0" smtClean="0"/>
              <a:t> деревянный стоячий, в нем  церковь и дворы служилых людей, в которых живут присылаемые из Якутска приказчики с служилыми людьми, переменяют </a:t>
            </a:r>
            <a:r>
              <a:rPr lang="ru-RU" sz="2400" dirty="0" err="1" smtClean="0"/>
              <a:t>погодно</a:t>
            </a:r>
            <a:r>
              <a:rPr lang="ru-RU" sz="2400" dirty="0" smtClean="0"/>
              <a:t>». Из документа </a:t>
            </a:r>
            <a:r>
              <a:rPr lang="en-US" sz="2400" dirty="0" smtClean="0"/>
              <a:t>XVIII </a:t>
            </a:r>
            <a:r>
              <a:rPr lang="ru-RU" sz="2400" dirty="0" smtClean="0"/>
              <a:t>века.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smtClean="0"/>
              <a:t>«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5617" y="260648"/>
            <a:ext cx="7597711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 smtClean="0">
                <a:solidFill>
                  <a:srgbClr val="C00000"/>
                </a:solidFill>
              </a:rPr>
              <a:t>Олекминск</a:t>
            </a:r>
            <a:r>
              <a:rPr lang="ru-RU" sz="2400" dirty="0" smtClean="0">
                <a:solidFill>
                  <a:srgbClr val="C00000"/>
                </a:solidFill>
              </a:rPr>
              <a:t> во времена оные.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Picture 2" descr="F:\Отсканировано 20.02.2016 10-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800708"/>
            <a:ext cx="7581330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dirty="0" smtClean="0">
                <a:latin typeface="Arial" charset="0"/>
              </a:rPr>
              <a:t>2015 год август – </a:t>
            </a:r>
            <a:r>
              <a:rPr lang="ru-RU" sz="2400" dirty="0" err="1" smtClean="0">
                <a:latin typeface="Arial" charset="0"/>
              </a:rPr>
              <a:t>Олекминску</a:t>
            </a:r>
            <a:r>
              <a:rPr lang="ru-RU" sz="2400" dirty="0" smtClean="0">
                <a:latin typeface="Arial" charset="0"/>
              </a:rPr>
              <a:t> 380 лет</a:t>
            </a:r>
          </a:p>
        </p:txBody>
      </p:sp>
      <p:pic>
        <p:nvPicPr>
          <p:cNvPr id="14339" name="Picture 5" descr="20160217_151459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74" t="4875" r="7642" b="4086"/>
          <a:stretch>
            <a:fillRect/>
          </a:stretch>
        </p:blipFill>
        <p:spPr bwMode="auto">
          <a:xfrm>
            <a:off x="1329531" y="2074863"/>
            <a:ext cx="6480175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144" y="332656"/>
            <a:ext cx="2339124" cy="2421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88" y="0"/>
            <a:ext cx="9143999" cy="685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11095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an300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653136"/>
            <a:ext cx="7704856" cy="19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10744" cy="1426170"/>
          </a:xfrm>
        </p:spPr>
        <p:txBody>
          <a:bodyPr/>
          <a:lstStyle/>
          <a:p>
            <a:r>
              <a:rPr lang="ru-RU" sz="2400" dirty="0" smtClean="0"/>
              <a:t>270 лет - </a:t>
            </a:r>
            <a:r>
              <a:rPr lang="ru-RU" sz="2400" dirty="0" err="1" smtClean="0"/>
              <a:t>Иркутско</a:t>
            </a:r>
            <a:r>
              <a:rPr lang="ru-RU" sz="2400" dirty="0" smtClean="0"/>
              <a:t> – Якутскому тракту, связующему звену</a:t>
            </a:r>
            <a:br>
              <a:rPr lang="ru-RU" sz="2400" dirty="0" smtClean="0"/>
            </a:br>
            <a:r>
              <a:rPr lang="ru-RU" sz="2400" dirty="0" smtClean="0"/>
              <a:t> Якутии с Россией.</a:t>
            </a:r>
            <a:endParaRPr lang="ru-RU" sz="2400" dirty="0"/>
          </a:p>
        </p:txBody>
      </p:sp>
      <p:pic>
        <p:nvPicPr>
          <p:cNvPr id="2050" name="Picture 2" descr="G:\Станции_почтового_тракта\фотки\Scan300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4563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9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фото\ФОТО ЕРЕСЬКО 2\у скопеческого дома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382" y="3264668"/>
            <a:ext cx="4788024" cy="359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5435600" y="107950"/>
            <a:ext cx="3527425" cy="3155950"/>
          </a:xfrm>
        </p:spPr>
        <p:txBody>
          <a:bodyPr/>
          <a:lstStyle/>
          <a:p>
            <a:pPr algn="l" eaLnBrk="1" hangingPunct="1"/>
            <a:r>
              <a:rPr lang="ru-RU" sz="2400" dirty="0" smtClean="0"/>
              <a:t>   История Олекминска связана с революционным движением России. Политические ссыльные в </a:t>
            </a:r>
            <a:r>
              <a:rPr lang="ru-RU" sz="2400" dirty="0" err="1" smtClean="0"/>
              <a:t>Олекминске</a:t>
            </a:r>
            <a:r>
              <a:rPr lang="ru-RU" sz="2400" dirty="0" smtClean="0"/>
              <a:t> старались приобщить местное население к знаниям и культуре.</a:t>
            </a:r>
          </a:p>
        </p:txBody>
      </p:sp>
      <p:pic>
        <p:nvPicPr>
          <p:cNvPr id="11266" name="Picture 2" descr="D:\фото\ФОТО ЕРЕСЬКО 2\поля Олекмы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4308"/>
            <a:ext cx="450396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3" name="Содержимое 2"/>
          <p:cNvSpPr>
            <a:spLocks noGrp="1"/>
          </p:cNvSpPr>
          <p:nvPr>
            <p:ph idx="1"/>
          </p:nvPr>
        </p:nvSpPr>
        <p:spPr>
          <a:xfrm>
            <a:off x="900113" y="3713163"/>
            <a:ext cx="3311525" cy="29527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dirty="0" smtClean="0"/>
              <a:t>   Русские принесли с собой культуру земледелия, научили якутов выращивать хлеб, овощи.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689</Words>
  <Application>Microsoft Office PowerPoint</Application>
  <PresentationFormat>Экран (4:3)</PresentationFormat>
  <Paragraphs>59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«Деревянный, тихий, маленький..., и не тяжко бремя времени…, и чарует удивлением новизна и старина»</vt:lpstr>
      <vt:lpstr>Презентация PowerPoint</vt:lpstr>
      <vt:lpstr>Олекминский край в цифрах</vt:lpstr>
      <vt:lpstr>Первый герб Олекминска был высочайше утвержден 26 октября 1790 года. Описание герба: «В серебряном поле протекающая река».</vt:lpstr>
      <vt:lpstr>«Острог Олекминский деревянный стоячий, в нем  церковь и дворы служилых людей, в которых живут присылаемые из Якутска приказчики с служилыми людьми, переменяют погодно». Из документа XVIII века.</vt:lpstr>
      <vt:lpstr>2015 год август – Олекминску 380 лет</vt:lpstr>
      <vt:lpstr>270 лет - Иркутско – Якутскому тракту, связующему звену  Якутии с Россией.</vt:lpstr>
      <vt:lpstr>   История Олекминска связана с революционным движением России. Политические ссыльные в Олекминске старались приобщить местное население к знаниям и культуре.</vt:lpstr>
      <vt:lpstr>Презентация PowerPoint</vt:lpstr>
      <vt:lpstr>Панорама  Олекминска в начале XX века.</vt:lpstr>
      <vt:lpstr>Презентация PowerPoint</vt:lpstr>
      <vt:lpstr>Презентация PowerPoint</vt:lpstr>
      <vt:lpstr>Презентация PowerPoint</vt:lpstr>
      <vt:lpstr>В конце XIX века в Олекминск пришел верблюжий обоз.</vt:lpstr>
      <vt:lpstr>Скопческое селение - Спасское</vt:lpstr>
      <vt:lpstr>Скопцы сыграли большую роль в развитии земледелия и овощеводства.</vt:lpstr>
      <vt:lpstr>Героическое прошлое Олекминска в годы Великой Отечественной войны.   2012 год – 70 лет перегоночной трассе Аляска – Сибирь. </vt:lpstr>
      <vt:lpstr>Презентация PowerPoint</vt:lpstr>
      <vt:lpstr>Олекминск сегодня.  Город на берегу Лены.</vt:lpstr>
      <vt:lpstr>Презентация PowerPoint</vt:lpstr>
      <vt:lpstr>Презентация PowerPoint</vt:lpstr>
      <vt:lpstr>Памятник установлен на площади Победы 9 мая 1975 года в честь погибших земляков и к 30-летию Победы. Скульптор С. А. Егоров, архитектор И. А. Слепцов . </vt:lpstr>
      <vt:lpstr>Презентация PowerPoint</vt:lpstr>
      <vt:lpstr>Презентация PowerPoint</vt:lpstr>
      <vt:lpstr>Аллея героев</vt:lpstr>
      <vt:lpstr>Стадион «Чароит»</vt:lpstr>
      <vt:lpstr>Презентация PowerPoint</vt:lpstr>
      <vt:lpstr> Олекминский пищекомбинат «Алмазы Анабара».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Использованная литература</vt:lpstr>
      <vt:lpstr>Использованная литература</vt:lpstr>
      <vt:lpstr>Спасибо  за 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Admin</cp:lastModifiedBy>
  <cp:revision>126</cp:revision>
  <dcterms:created xsi:type="dcterms:W3CDTF">2016-02-11T10:58:49Z</dcterms:created>
  <dcterms:modified xsi:type="dcterms:W3CDTF">2009-08-20T00:09:51Z</dcterms:modified>
</cp:coreProperties>
</file>