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0"/>
  </p:notesMasterIdLst>
  <p:sldIdLst>
    <p:sldId id="310" r:id="rId3"/>
    <p:sldId id="307" r:id="rId4"/>
    <p:sldId id="308" r:id="rId5"/>
    <p:sldId id="297" r:id="rId6"/>
    <p:sldId id="280" r:id="rId7"/>
    <p:sldId id="296" r:id="rId8"/>
    <p:sldId id="312" r:id="rId9"/>
    <p:sldId id="313" r:id="rId10"/>
    <p:sldId id="314" r:id="rId11"/>
    <p:sldId id="315" r:id="rId12"/>
    <p:sldId id="316" r:id="rId13"/>
    <p:sldId id="265" r:id="rId14"/>
    <p:sldId id="320" r:id="rId15"/>
    <p:sldId id="322" r:id="rId16"/>
    <p:sldId id="321" r:id="rId17"/>
    <p:sldId id="291" r:id="rId18"/>
    <p:sldId id="309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8000"/>
    <a:srgbClr val="CC3300"/>
    <a:srgbClr val="A50021"/>
    <a:srgbClr val="FF3300"/>
    <a:srgbClr val="0066FF"/>
    <a:srgbClr val="993366"/>
    <a:srgbClr val="CC00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85" d="100"/>
          <a:sy n="85" d="100"/>
        </p:scale>
        <p:origin x="-78" y="-96"/>
      </p:cViewPr>
      <p:guideLst>
        <p:guide orient="horz" pos="6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19A01DC-B873-47F6-A618-A9BE3B0F0429}" type="datetimeFigureOut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77D1CA-5226-4215-BB2F-9E9FBAFEB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Лишним может быть </a:t>
            </a:r>
            <a:r>
              <a:rPr lang="ru-RU" dirty="0" smtClean="0">
                <a:latin typeface="Arial" charset="0"/>
              </a:rPr>
              <a:t>шестиугольник </a:t>
            </a:r>
            <a:r>
              <a:rPr lang="ru-RU" dirty="0" smtClean="0">
                <a:latin typeface="Arial" charset="0"/>
              </a:rPr>
              <a:t>или </a:t>
            </a:r>
            <a:r>
              <a:rPr lang="ru-RU" dirty="0" err="1" smtClean="0">
                <a:latin typeface="Arial" charset="0"/>
              </a:rPr>
              <a:t>розовый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квадрат. </a:t>
            </a:r>
            <a:r>
              <a:rPr lang="ru-RU" dirty="0" smtClean="0">
                <a:latin typeface="Arial" charset="0"/>
              </a:rPr>
              <a:t>Кликнув по этим фигурам мышкой, они будут покачиваться.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Необходимо кликнуть по звеньям 1, 2 или 3. Лишние звенья исчезнут, недостающее звено переместится на нужное место.</a:t>
            </a:r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1D0CB4-C0F1-4D5C-8679-C9EC69B67008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7D1CA-5226-4215-BB2F-9E9FBAFEB46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Arial" charset="0"/>
              </a:rPr>
              <a:t>Правильный ответ появляется по щелчку мышки в любом месте слайда.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По щелчку мышки появляется краткая запись условия задачи, решение и ответ.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Правильный ответ появляется по щелчку мышки в любом месте слайда.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6CF82-37DA-493E-AA37-DB9FCC610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335-0A67-4281-AA2F-D106FA510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DB49-41CB-4009-BBDC-AA39A7070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637C7-4EBC-42B2-A305-22C7B6552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8D4-B0AA-43C6-A48A-CD5DE7380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63D5-28C7-4BA3-9CE0-76AA72600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D6B9-B07C-4D67-8310-C0D9BE75B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91C7-C233-4B7F-8ED2-A2695C2BF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0099B-E446-4282-8160-2C43EDA25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05DF2-7C7C-4291-93C0-944ED1C5F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9DE76-2B33-417B-A28D-C7862AF36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5766-58AB-4F5B-AE20-B68D2F21B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CA086-ACE7-48C3-BDBA-F405AF3E2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9B3AE-6CFA-43EB-BEF9-3CBB3B113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693B-9973-41BA-BAE6-2A964C8A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9FE5-9279-46B7-BE4E-A7D2EA46D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7CC8-22EF-428A-A7B2-F79189C85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777FB-5FC8-4254-84B6-AF4A53710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47D2F-76FC-4950-8584-709F5D0F3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AC8B4-89B5-4357-B988-93D790A06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23448-7A81-4820-ACA7-3671057AB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0478B2-FF9C-424E-B054-828E57F97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ransition spd="med">
    <p:strip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1925AE-FC9F-491D-A79B-4A823F72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strip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frolschool.ucoz.ru/graffiti/104256806_otr012.png" TargetMode="External"/><Relationship Id="rId3" Type="http://schemas.openxmlformats.org/officeDocument/2006/relationships/hyperlink" Target="http://img3.imgbb.ru/f/6/3/f636a305f4e369fc1236542034cfe689.png" TargetMode="External"/><Relationship Id="rId7" Type="http://schemas.openxmlformats.org/officeDocument/2006/relationships/hyperlink" Target="http://img3.proshkolu.ru/content/media/pic/std/2000000/1890000/1889210-44b979069572f9b4.jpg" TargetMode="External"/><Relationship Id="rId2" Type="http://schemas.openxmlformats.org/officeDocument/2006/relationships/hyperlink" Target="http://img-fotki.yandex.ru/get/4137/200418627.d3/0_14ab8f_4920a81_M.png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kazka1dou.ucoz.ru/cheburashka.png" TargetMode="External"/><Relationship Id="rId5" Type="http://schemas.openxmlformats.org/officeDocument/2006/relationships/hyperlink" Target="http://cs624531.vk.me/v624531723/161a5/m9e4HN7otuE.jpg" TargetMode="External"/><Relationship Id="rId4" Type="http://schemas.openxmlformats.org/officeDocument/2006/relationships/hyperlink" Target="http://&#1084;&#1080;&#1096;&#1091;&#1090;&#1082;&#1080;&#1085;&#1072;-&#1096;&#1082;&#1086;&#1083;&#1072;.&#1088;&#1092;/98/109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785786" y="857232"/>
            <a:ext cx="771530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Умножение числа 2 и на 2</a:t>
            </a:r>
            <a:r>
              <a:rPr lang="ru-RU" sz="32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ru-RU" sz="3200" b="1" spc="50" dirty="0" smtClean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8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Урок 1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Математика</a:t>
            </a:r>
            <a:br>
              <a:rPr lang="ru-RU" sz="24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класс</a:t>
            </a:r>
            <a:br>
              <a:rPr lang="ru-RU" sz="24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УМК «Школа России»</a:t>
            </a:r>
            <a:endParaRPr lang="ru-RU" sz="2400" b="1" spc="5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143372" y="4286256"/>
            <a:ext cx="43926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</a:pPr>
            <a:r>
              <a:rPr lang="ru-RU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Терпугова Наталья Валентиновна, </a:t>
            </a:r>
            <a:br>
              <a:rPr lang="ru-RU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учитель начальных классов</a:t>
            </a:r>
            <a:b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МКОУ «Воробьевская СОШ» </a:t>
            </a:r>
            <a:b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с. Воробьевка</a:t>
            </a:r>
            <a:b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Воробьевского района</a:t>
            </a:r>
            <a:b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1600" b="1" spc="50" dirty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Воронежской области</a:t>
            </a:r>
            <a:r>
              <a:rPr lang="ru-RU" sz="1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1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ru-RU" sz="1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556" name="AutoShape 4" descr="https://img-fotki.yandex.ru/get/4137/200418627.d3/0_14ab8f_4920a81_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img-fotki.yandex.ru/get/4137/200418627.d3/0_14ab8f_4920a81_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https://img-fotki.yandex.ru/get/4137/200418627.d3/0_14ab8f_4920a81_M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0_14ab8f_4920a81_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00372"/>
            <a:ext cx="1571636" cy="2725381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4348" y="1214422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+ 2 + 2 + 2 + 2 + 2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14 (</a:t>
            </a:r>
            <a:r>
              <a:rPr lang="ru-RU" sz="32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.)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166" y="2571744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• 7 </a:t>
            </a:r>
            <a:r>
              <a:rPr lang="ru-RU" sz="48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14 (</a:t>
            </a:r>
            <a:r>
              <a:rPr lang="ru-RU" sz="4800" b="1" spc="50" dirty="0" err="1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</a:t>
            </a: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.)</a:t>
            </a:r>
            <a:endParaRPr lang="ru-RU" sz="4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142976" y="3786190"/>
            <a:ext cx="2058640" cy="1714512"/>
            <a:chOff x="5179106" y="3576041"/>
            <a:chExt cx="1777608" cy="1366838"/>
          </a:xfrm>
        </p:grpSpPr>
        <p:pic>
          <p:nvPicPr>
            <p:cNvPr id="10" name="Picture 12" descr="174531f737e2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42708" y="4145558"/>
              <a:ext cx="914006" cy="7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af857422a2e6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79106" y="3576041"/>
              <a:ext cx="915125" cy="136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43054" y="2071678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2 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43054" y="2647941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543054" y="3295641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43054" y="3943341"/>
            <a:ext cx="26717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41750" y="4437063"/>
            <a:ext cx="1458913" cy="1150937"/>
            <a:chOff x="657" y="527"/>
            <a:chExt cx="1542" cy="1315"/>
          </a:xfrm>
        </p:grpSpPr>
        <p:pic>
          <p:nvPicPr>
            <p:cNvPr id="19469" name="Picture 9" descr="af857422a2e6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7" y="527"/>
              <a:ext cx="817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10" descr="174531f737e2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1117"/>
              <a:ext cx="816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143504" y="2071678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2 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5143504" y="2647941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5143504" y="3295641"/>
            <a:ext cx="2232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5143504" y="3943341"/>
            <a:ext cx="2857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2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</a:p>
        </p:txBody>
      </p:sp>
      <p:sp>
        <p:nvSpPr>
          <p:cNvPr id="15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/>
      <p:bldP spid="87053" grpId="0"/>
      <p:bldP spid="87054" grpId="0"/>
      <p:bldP spid="87055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714348" y="1643050"/>
            <a:ext cx="77041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7200" b="1" spc="50" dirty="0" err="1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Физминутка</a:t>
            </a:r>
            <a:endParaRPr lang="ru-RU" sz="7200" b="1" spc="50" dirty="0">
              <a:ln w="11430"/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2291" name="Picture 19" descr="mult6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643182"/>
            <a:ext cx="1817876" cy="299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832100" y="3028950"/>
            <a:ext cx="34798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2252663" y="3028950"/>
            <a:ext cx="34798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1476375" y="1773238"/>
            <a:ext cx="936148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1331913" y="5300663"/>
            <a:ext cx="93614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1476375" y="1773238"/>
            <a:ext cx="0" cy="292735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10837863" y="1773238"/>
            <a:ext cx="0" cy="292735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96" name="AutoShape 9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071538" y="2000240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+ 2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Text Box 72"/>
          <p:cNvSpPr txBox="1">
            <a:spLocks noChangeArrowheads="1"/>
          </p:cNvSpPr>
          <p:nvPr/>
        </p:nvSpPr>
        <p:spPr bwMode="auto">
          <a:xfrm>
            <a:off x="1214414" y="1714488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 Box 72"/>
          <p:cNvSpPr txBox="1">
            <a:spLocks noChangeArrowheads="1"/>
          </p:cNvSpPr>
          <p:nvPr/>
        </p:nvSpPr>
        <p:spPr bwMode="auto">
          <a:xfrm>
            <a:off x="3428992" y="2000240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071538" y="3000372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4 - 2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1214414" y="271462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ext Box 72"/>
          <p:cNvSpPr txBox="1">
            <a:spLocks noChangeArrowheads="1"/>
          </p:cNvSpPr>
          <p:nvPr/>
        </p:nvSpPr>
        <p:spPr bwMode="auto">
          <a:xfrm>
            <a:off x="3428992" y="3000372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214942" y="2000240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 + 2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5357818" y="1714488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2" name="Text Box 72"/>
          <p:cNvSpPr txBox="1">
            <a:spLocks noChangeArrowheads="1"/>
          </p:cNvSpPr>
          <p:nvPr/>
        </p:nvSpPr>
        <p:spPr bwMode="auto">
          <a:xfrm>
            <a:off x="7500958" y="2000240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214942" y="3000372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3 - 2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72"/>
          <p:cNvSpPr txBox="1">
            <a:spLocks noChangeArrowheads="1"/>
          </p:cNvSpPr>
          <p:nvPr/>
        </p:nvSpPr>
        <p:spPr bwMode="auto">
          <a:xfrm>
            <a:off x="5357818" y="271462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ext Box 72"/>
          <p:cNvSpPr txBox="1">
            <a:spLocks noChangeArrowheads="1"/>
          </p:cNvSpPr>
          <p:nvPr/>
        </p:nvSpPr>
        <p:spPr bwMode="auto">
          <a:xfrm>
            <a:off x="7500958" y="3000372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3214678" y="3857628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+ 2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3428992" y="3500438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500694" y="3857628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214678" y="4643446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2 - 2 =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3357554" y="4357694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5500694" y="4643446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3" name="Picture 2" descr="http://frolschool.ucoz.ru/graffiti/104256806_otr012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728" y="3500438"/>
            <a:ext cx="103896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6" grpId="0" animBg="1"/>
      <p:bldP spid="25" grpId="0"/>
      <p:bldP spid="26" grpId="0"/>
      <p:bldP spid="28" grpId="0"/>
      <p:bldP spid="29" grpId="0"/>
      <p:bldP spid="31" grpId="0"/>
      <p:bldP spid="32" grpId="0"/>
      <p:bldP spid="40" grpId="0"/>
      <p:bldP spid="41" grpId="0"/>
      <p:bldP spid="43" grpId="0"/>
      <p:bldP spid="44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4143372" y="2643182"/>
            <a:ext cx="500066" cy="500066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85918" y="1500174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день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14480" y="2000240"/>
            <a:ext cx="2449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день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684342" y="2566986"/>
            <a:ext cx="20304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III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день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357554" y="1571612"/>
            <a:ext cx="7207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4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lang="ru-RU" sz="24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</a:t>
            </a:r>
          </a:p>
          <a:p>
            <a:pPr>
              <a:spcBef>
                <a:spcPct val="50000"/>
              </a:spcBef>
            </a:pPr>
            <a:r>
              <a:rPr lang="ru-RU" sz="24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929058" y="1571612"/>
            <a:ext cx="25098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12 ст.</a:t>
            </a:r>
            <a:endParaRPr lang="ru-RU" sz="32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786182" y="2071678"/>
            <a:ext cx="1857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18 ст.</a:t>
            </a:r>
            <a:endParaRPr lang="ru-RU" sz="32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214811" y="2571744"/>
            <a:ext cx="57150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ru-RU" sz="32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285852" y="4714884"/>
            <a:ext cx="69294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60475" indent="-1260475" algn="l">
              <a:spcBef>
                <a:spcPct val="50000"/>
              </a:spcBef>
            </a:pPr>
            <a:r>
              <a:rPr lang="ru-RU" sz="28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Ответ: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24 стула продали в третий </a:t>
            </a:r>
            <a:b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день.</a:t>
            </a:r>
            <a:endParaRPr lang="ru-RU" sz="2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1000100" y="3143248"/>
            <a:ext cx="77153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1)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12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18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30 (ст.)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</a:t>
            </a:r>
            <a:r>
              <a:rPr lang="en-US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I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 во </a:t>
            </a:r>
            <a:r>
              <a:rPr lang="en-US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дни. </a:t>
            </a:r>
            <a:endParaRPr lang="ru-RU" sz="2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1071538" y="3643314"/>
            <a:ext cx="66976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2)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54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30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24 (ст.) </a:t>
            </a:r>
            <a:r>
              <a:rPr lang="ru-RU" sz="2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</a:t>
            </a:r>
            <a:r>
              <a:rPr lang="en-US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III </a:t>
            </a:r>
            <a:r>
              <a:rPr lang="ru-RU" sz="2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день.</a:t>
            </a:r>
            <a:endParaRPr lang="ru-RU" sz="2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683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" name="Picture 29" descr="mult3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42852"/>
            <a:ext cx="1643042" cy="183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авая фигурная скобка 28"/>
          <p:cNvSpPr/>
          <p:nvPr/>
        </p:nvSpPr>
        <p:spPr>
          <a:xfrm>
            <a:off x="5214942" y="1714488"/>
            <a:ext cx="500066" cy="1357322"/>
          </a:xfrm>
          <a:prstGeom prst="rightBrac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715008" y="207167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54 ст.</a:t>
            </a:r>
            <a:endParaRPr lang="ru-RU" sz="32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AutoShape 33"/>
          <p:cNvSpPr>
            <a:spLocks noChangeArrowheads="1"/>
          </p:cNvSpPr>
          <p:nvPr/>
        </p:nvSpPr>
        <p:spPr bwMode="auto">
          <a:xfrm>
            <a:off x="4214810" y="285728"/>
            <a:ext cx="2813046" cy="792163"/>
          </a:xfrm>
          <a:prstGeom prst="cloudCallout">
            <a:avLst>
              <a:gd name="adj1" fmla="val 79185"/>
              <a:gd name="adj2" fmla="val 34617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214414" y="4286256"/>
            <a:ext cx="742955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54 </a:t>
            </a:r>
            <a:r>
              <a:rPr lang="ru-RU" sz="26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ru-RU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(12 + 18) </a:t>
            </a:r>
            <a:r>
              <a:rPr lang="ru-RU" sz="26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24 (ст.) </a:t>
            </a:r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 </a:t>
            </a:r>
            <a:r>
              <a:rPr lang="ru-RU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</a:t>
            </a:r>
            <a:r>
              <a:rPr lang="en-US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III </a:t>
            </a:r>
            <a:r>
              <a:rPr lang="ru-RU" sz="26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день.</a:t>
            </a:r>
            <a:endParaRPr lang="ru-RU" sz="26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5984" y="3929066"/>
            <a:ext cx="143827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30 ст.</a:t>
            </a:r>
            <a:endParaRPr lang="ru-RU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25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75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55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35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500"/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500"/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500"/>
                                        <p:tgtEl>
                                          <p:spTgt spid="27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375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8" grpId="0" animBg="1"/>
      <p:bldP spid="27683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frolschool.ucoz.ru/graffiti/104256806_otr012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00364" y="3643314"/>
            <a:ext cx="1143008" cy="1915672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71538" y="2000240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4 - 2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 Box 72"/>
          <p:cNvSpPr txBox="1">
            <a:spLocks noChangeArrowheads="1"/>
          </p:cNvSpPr>
          <p:nvPr/>
        </p:nvSpPr>
        <p:spPr bwMode="auto">
          <a:xfrm>
            <a:off x="1214414" y="1714488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3357554" y="2000240"/>
            <a:ext cx="15001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2071670" y="1571612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u="sng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3200" b="1" u="sng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3714744" y="1571612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u="sng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3200" b="1" u="sng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71802" y="2071678"/>
            <a:ext cx="500066" cy="50006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</a:t>
            </a:r>
            <a:endParaRPr lang="ru-RU" sz="4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214414" y="3214686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1357290" y="2928934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3071802" y="321468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3214678" y="2928934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500298" y="3214686"/>
            <a:ext cx="500066" cy="50006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</a:t>
            </a:r>
            <a:endParaRPr lang="ru-RU" sz="4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4000496" y="2786058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u="sng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  <a:endParaRPr lang="ru-RU" sz="3200" b="1" u="sng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286380" y="2000240"/>
            <a:ext cx="1785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Text Box 72"/>
          <p:cNvSpPr txBox="1">
            <a:spLocks noChangeArrowheads="1"/>
          </p:cNvSpPr>
          <p:nvPr/>
        </p:nvSpPr>
        <p:spPr bwMode="auto">
          <a:xfrm>
            <a:off x="5429256" y="164305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6786578" y="2000240"/>
            <a:ext cx="15001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 </a:t>
            </a: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3" name="Text Box 72"/>
          <p:cNvSpPr txBox="1">
            <a:spLocks noChangeArrowheads="1"/>
          </p:cNvSpPr>
          <p:nvPr/>
        </p:nvSpPr>
        <p:spPr bwMode="auto">
          <a:xfrm>
            <a:off x="7143768" y="164305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429388" y="2000240"/>
            <a:ext cx="500066" cy="50006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</a:t>
            </a:r>
            <a:endParaRPr lang="ru-RU" sz="4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286380" y="3214686"/>
            <a:ext cx="1785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en-US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" name="Text Box 72"/>
          <p:cNvSpPr txBox="1">
            <a:spLocks noChangeArrowheads="1"/>
          </p:cNvSpPr>
          <p:nvPr/>
        </p:nvSpPr>
        <p:spPr bwMode="auto">
          <a:xfrm>
            <a:off x="5429256" y="2857496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Text Box 72"/>
          <p:cNvSpPr txBox="1">
            <a:spLocks noChangeArrowheads="1"/>
          </p:cNvSpPr>
          <p:nvPr/>
        </p:nvSpPr>
        <p:spPr bwMode="auto">
          <a:xfrm>
            <a:off x="6786578" y="3214686"/>
            <a:ext cx="15001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·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5</a:t>
            </a:r>
            <a:r>
              <a:rPr lang="ru-RU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  </a:t>
            </a:r>
            <a:endParaRPr lang="ru-RU" sz="32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7143768" y="2857496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ru-RU" sz="2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6429388" y="3214686"/>
            <a:ext cx="500066" cy="50006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</a:t>
            </a:r>
            <a:endParaRPr lang="ru-RU" sz="4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4429124" y="4000504"/>
            <a:ext cx="2813046" cy="792163"/>
          </a:xfrm>
          <a:prstGeom prst="cloudCallout">
            <a:avLst>
              <a:gd name="adj1" fmla="val -74227"/>
              <a:gd name="adj2" fmla="val -32953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sp>
        <p:nvSpPr>
          <p:cNvPr id="46" name="AutoShape 9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-142908" y="1643050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Было интересно…</a:t>
            </a:r>
          </a:p>
          <a:p>
            <a:pPr algn="r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Было трудно</a:t>
            </a:r>
            <a:r>
              <a:rPr lang="ru-RU" sz="3200" b="1" spc="50" dirty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…</a:t>
            </a:r>
          </a:p>
          <a:p>
            <a:pPr algn="r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Теперь </a:t>
            </a:r>
            <a:r>
              <a:rPr lang="ru-RU" sz="32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я могу</a:t>
            </a:r>
            <a:r>
              <a:rPr lang="ru-RU" sz="32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…</a:t>
            </a:r>
          </a:p>
          <a:p>
            <a:pPr indent="1438275" algn="r">
              <a:spcBef>
                <a:spcPct val="50000"/>
              </a:spcBef>
            </a:pPr>
            <a:r>
              <a:rPr lang="ru-RU" sz="32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Полученные знания мне пригодятся для …</a:t>
            </a:r>
            <a:endParaRPr lang="ru-RU" sz="32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l">
              <a:spcBef>
                <a:spcPct val="50000"/>
              </a:spcBef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Рисунок 2" descr="0_14ab8f_4920a81_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571612"/>
            <a:ext cx="1359465" cy="2357454"/>
          </a:xfrm>
          <a:prstGeom prst="rect">
            <a:avLst/>
          </a:prstGeom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28662" y="357166"/>
            <a:ext cx="77153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урока</a:t>
            </a:r>
            <a:endParaRPr lang="ru-RU" sz="44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643050"/>
            <a:ext cx="72866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  <a:hlinkClick r:id="rId2"/>
              </a:rPr>
              <a:t>http://img-fotki.yandex.ru/get/4137/200418627.d3/0_14ab8f_4920a81_M.png</a:t>
            </a:r>
            <a:r>
              <a:rPr lang="ru-RU" sz="1400" dirty="0" smtClean="0">
                <a:latin typeface="Comic Sans MS" pitchFamily="66" charset="0"/>
              </a:rPr>
              <a:t> ученик</a:t>
            </a:r>
          </a:p>
          <a:p>
            <a:pPr marL="88900"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/>
              <a:t> </a:t>
            </a:r>
            <a:r>
              <a:rPr lang="en-US" sz="1400" dirty="0" smtClean="0">
                <a:latin typeface="Comic Sans MS" pitchFamily="66" charset="0"/>
                <a:hlinkClick r:id="rId3"/>
              </a:rPr>
              <a:t>http://img3.imgbb.ru/f/6/3/f636a305f4e369fc1236542034cfe689.png</a:t>
            </a:r>
            <a:r>
              <a:rPr lang="ru-RU" sz="1400" dirty="0" smtClean="0">
                <a:latin typeface="Comic Sans MS" pitchFamily="66" charset="0"/>
              </a:rPr>
              <a:t> Львёнок и Черепаха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en-US" sz="1400" dirty="0" smtClean="0">
                <a:latin typeface="Comic Sans MS" pitchFamily="66" charset="0"/>
                <a:hlinkClick r:id="rId4"/>
              </a:rPr>
              <a:t>http://xn----7sbb3aaldicno5bm3eh.xn--p1ai/98/109.jpg</a:t>
            </a:r>
            <a:r>
              <a:rPr lang="ru-RU" sz="1400" dirty="0" smtClean="0">
                <a:latin typeface="Comic Sans MS" pitchFamily="66" charset="0"/>
              </a:rPr>
              <a:t>  Буратино 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  <a:hlinkClick r:id="rId5"/>
              </a:rPr>
              <a:t>http://cs624531.vk.me/v624531723/161a5/m9e4HN7otuE.jpg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ru-RU" sz="1400" dirty="0" smtClean="0">
                <a:latin typeface="Comic Sans MS" pitchFamily="66" charset="0"/>
              </a:rPr>
              <a:t>Крокодил Гена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  <a:hlinkClick r:id="rId6"/>
              </a:rPr>
              <a:t>http://skazka1dou.ucoz.ru/cheburashka.png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Чебурашка</a:t>
            </a:r>
            <a:endParaRPr lang="ru-RU" sz="1400" dirty="0" smtClean="0">
              <a:latin typeface="Comic Sans MS" pitchFamily="66" charset="0"/>
            </a:endParaRP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  <a:hlinkClick r:id="rId7"/>
              </a:rPr>
              <a:t> </a:t>
            </a:r>
            <a:r>
              <a:rPr lang="en-US" sz="1400" dirty="0" smtClean="0">
                <a:latin typeface="Comic Sans MS" pitchFamily="66" charset="0"/>
                <a:hlinkClick r:id="rId7"/>
              </a:rPr>
              <a:t>http://img3.proshkolu.ru/content/media/pic/std/2000000/1890000/1889210-44b979069572f9b4.jpg</a:t>
            </a:r>
            <a:r>
              <a:rPr lang="ru-RU" sz="1400" dirty="0" smtClean="0">
                <a:latin typeface="Comic Sans MS" pitchFamily="66" charset="0"/>
              </a:rPr>
              <a:t>   </a:t>
            </a:r>
            <a:r>
              <a:rPr lang="ru-RU" sz="1400" dirty="0" err="1" smtClean="0">
                <a:latin typeface="Comic Sans MS" pitchFamily="66" charset="0"/>
              </a:rPr>
              <a:t>Карлсон</a:t>
            </a:r>
            <a:r>
              <a:rPr lang="ru-RU" sz="1400" dirty="0" smtClean="0">
                <a:latin typeface="Comic Sans MS" pitchFamily="66" charset="0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  <a:defRPr/>
            </a:pPr>
            <a:r>
              <a:rPr lang="ru-RU" sz="1400" dirty="0" smtClean="0">
                <a:latin typeface="Comic Sans MS" pitchFamily="66" charset="0"/>
                <a:hlinkClick r:id="rId8"/>
              </a:rPr>
              <a:t> </a:t>
            </a:r>
            <a:r>
              <a:rPr lang="en-US" sz="1400" dirty="0" smtClean="0">
                <a:latin typeface="Comic Sans MS" pitchFamily="66" charset="0"/>
                <a:hlinkClick r:id="rId8"/>
              </a:rPr>
              <a:t>http://frolschool.ucoz.ru/graffiti/104256806_otr012.png</a:t>
            </a:r>
            <a:r>
              <a:rPr lang="ru-RU" sz="1400" dirty="0" smtClean="0">
                <a:latin typeface="Comic Sans MS" pitchFamily="66" charset="0"/>
              </a:rPr>
              <a:t> Кот Леопольд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42910" y="357166"/>
            <a:ext cx="7715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Источники графики</a:t>
            </a:r>
            <a:endParaRPr lang="ru-RU" sz="36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14348" y="1428736"/>
            <a:ext cx="7715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Какая фигура лишняя?</a:t>
            </a:r>
          </a:p>
        </p:txBody>
      </p:sp>
      <p:pic>
        <p:nvPicPr>
          <p:cNvPr id="9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86058"/>
            <a:ext cx="1928826" cy="163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57884" y="2214554"/>
            <a:ext cx="2071687" cy="1285875"/>
          </a:xfrm>
          <a:prstGeom prst="rect">
            <a:avLst/>
          </a:prstGeom>
          <a:solidFill>
            <a:srgbClr val="008000">
              <a:alpha val="70000"/>
            </a:srgbClr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1500166" y="4071942"/>
            <a:ext cx="2143125" cy="1225550"/>
          </a:xfrm>
          <a:prstGeom prst="parallelogram">
            <a:avLst>
              <a:gd name="adj" fmla="val 44722"/>
            </a:avLst>
          </a:prstGeom>
          <a:solidFill>
            <a:srgbClr val="008000">
              <a:alpha val="70000"/>
            </a:srgbClr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1428728" y="2285992"/>
            <a:ext cx="1571636" cy="1285884"/>
          </a:xfrm>
          <a:prstGeom prst="hexagon">
            <a:avLst/>
          </a:prstGeom>
          <a:solidFill>
            <a:srgbClr val="008000">
              <a:alpha val="70000"/>
            </a:srgb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29322" y="3786190"/>
            <a:ext cx="1714512" cy="157163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strip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275D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75D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275D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75D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олилиния 37"/>
          <p:cNvSpPr/>
          <p:nvPr/>
        </p:nvSpPr>
        <p:spPr>
          <a:xfrm>
            <a:off x="1928813" y="571500"/>
            <a:ext cx="5857875" cy="4071938"/>
          </a:xfrm>
          <a:custGeom>
            <a:avLst/>
            <a:gdLst>
              <a:gd name="connsiteX0" fmla="*/ 0 w 5092262"/>
              <a:gd name="connsiteY0" fmla="*/ 0 h 2632841"/>
              <a:gd name="connsiteX1" fmla="*/ 1166649 w 5092262"/>
              <a:gd name="connsiteY1" fmla="*/ 236483 h 2632841"/>
              <a:gd name="connsiteX2" fmla="*/ 1198180 w 5092262"/>
              <a:gd name="connsiteY2" fmla="*/ 1229710 h 2632841"/>
              <a:gd name="connsiteX3" fmla="*/ 4367049 w 5092262"/>
              <a:gd name="connsiteY3" fmla="*/ 1781503 h 2632841"/>
              <a:gd name="connsiteX4" fmla="*/ 5092262 w 5092262"/>
              <a:gd name="connsiteY4" fmla="*/ 2632841 h 263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2262" h="2632841">
                <a:moveTo>
                  <a:pt x="0" y="0"/>
                </a:moveTo>
                <a:cubicBezTo>
                  <a:pt x="483476" y="15765"/>
                  <a:pt x="966952" y="31531"/>
                  <a:pt x="1166649" y="236483"/>
                </a:cubicBezTo>
                <a:cubicBezTo>
                  <a:pt x="1366346" y="441435"/>
                  <a:pt x="664780" y="972207"/>
                  <a:pt x="1198180" y="1229710"/>
                </a:cubicBezTo>
                <a:cubicBezTo>
                  <a:pt x="1731580" y="1487213"/>
                  <a:pt x="3718035" y="1547648"/>
                  <a:pt x="4367049" y="1781503"/>
                </a:cubicBezTo>
                <a:cubicBezTo>
                  <a:pt x="5016063" y="2015358"/>
                  <a:pt x="5054162" y="2324099"/>
                  <a:pt x="5092262" y="2632841"/>
                </a:cubicBezTo>
              </a:path>
            </a:pathLst>
          </a:custGeom>
          <a:ln w="3810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57500" y="714375"/>
            <a:ext cx="571500" cy="500063"/>
          </a:xfrm>
          <a:prstGeom prst="ellipse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Блок-схема: решение 15"/>
          <p:cNvSpPr/>
          <p:nvPr/>
        </p:nvSpPr>
        <p:spPr>
          <a:xfrm rot="2446022">
            <a:off x="2395538" y="339725"/>
            <a:ext cx="428625" cy="714375"/>
          </a:xfrm>
          <a:prstGeom prst="flowChartDecision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857500" y="1357313"/>
            <a:ext cx="571500" cy="500062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4088375">
            <a:off x="2967038" y="1911350"/>
            <a:ext cx="428625" cy="714375"/>
          </a:xfrm>
          <a:prstGeom prst="flowChartDecision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357563" y="2357438"/>
            <a:ext cx="571500" cy="500062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71938" y="2571750"/>
            <a:ext cx="571500" cy="500063"/>
          </a:xfrm>
          <a:prstGeom prst="ellipse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714973">
            <a:off x="4840288" y="2617788"/>
            <a:ext cx="428625" cy="714375"/>
          </a:xfrm>
          <a:prstGeom prst="flowChartDecision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357813" y="2786063"/>
            <a:ext cx="571500" cy="500062"/>
          </a:xfrm>
          <a:prstGeom prst="ellipse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72188" y="2928938"/>
            <a:ext cx="571500" cy="500062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28"/>
          <p:cNvGrpSpPr>
            <a:grpSpLocks/>
          </p:cNvGrpSpPr>
          <p:nvPr/>
        </p:nvGrpSpPr>
        <p:grpSpPr bwMode="auto">
          <a:xfrm>
            <a:off x="4714875" y="5000625"/>
            <a:ext cx="1319213" cy="1446213"/>
            <a:chOff x="4110299" y="4839601"/>
            <a:chExt cx="1318957" cy="1446919"/>
          </a:xfrm>
        </p:grpSpPr>
        <p:sp>
          <p:nvSpPr>
            <p:cNvPr id="26" name="Блок-схема: решение 25"/>
            <p:cNvSpPr/>
            <p:nvPr/>
          </p:nvSpPr>
          <p:spPr>
            <a:xfrm rot="1416135">
              <a:off x="4110299" y="4839601"/>
              <a:ext cx="428542" cy="714724"/>
            </a:xfrm>
            <a:prstGeom prst="flowChartDecision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857867" y="5786213"/>
              <a:ext cx="571389" cy="500307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4572172" y="5214434"/>
              <a:ext cx="571389" cy="500307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619250" y="4437063"/>
            <a:ext cx="1803400" cy="1227137"/>
            <a:chOff x="1020" y="2795"/>
            <a:chExt cx="1136" cy="773"/>
          </a:xfrm>
        </p:grpSpPr>
        <p:grpSp>
          <p:nvGrpSpPr>
            <p:cNvPr id="6168" name="Группа 36"/>
            <p:cNvGrpSpPr>
              <a:grpSpLocks/>
            </p:cNvGrpSpPr>
            <p:nvPr/>
          </p:nvGrpSpPr>
          <p:grpSpPr bwMode="auto">
            <a:xfrm>
              <a:off x="1020" y="2795"/>
              <a:ext cx="1136" cy="511"/>
              <a:chOff x="1625719" y="3975216"/>
              <a:chExt cx="1803273" cy="811106"/>
            </a:xfrm>
          </p:grpSpPr>
          <p:sp>
            <p:nvSpPr>
              <p:cNvPr id="30" name="Блок-схема: решение 29"/>
              <p:cNvSpPr/>
              <p:nvPr/>
            </p:nvSpPr>
            <p:spPr>
              <a:xfrm rot="714973">
                <a:off x="1625719" y="3975216"/>
                <a:ext cx="428595" cy="714282"/>
              </a:xfrm>
              <a:prstGeom prst="flowChartDecision">
                <a:avLst/>
              </a:prstGeom>
              <a:solidFill>
                <a:srgbClr val="00B0F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143208" y="4143469"/>
                <a:ext cx="571460" cy="499997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857532" y="4286325"/>
                <a:ext cx="571460" cy="499997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8156" name="Text Box 28"/>
            <p:cNvSpPr txBox="1">
              <a:spLocks noChangeArrowheads="1"/>
            </p:cNvSpPr>
            <p:nvPr/>
          </p:nvSpPr>
          <p:spPr bwMode="auto">
            <a:xfrm>
              <a:off x="1338" y="3203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b="1" spc="50" dirty="0">
                  <a:ln w="11430"/>
                  <a:solidFill>
                    <a:srgbClr val="CC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itchFamily="66" charset="0"/>
                </a:rPr>
                <a:t>1</a:t>
              </a:r>
            </a:p>
          </p:txBody>
        </p:sp>
      </p:grp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4932363" y="58769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769100" y="706438"/>
            <a:ext cx="1403350" cy="1933575"/>
            <a:chOff x="4264" y="445"/>
            <a:chExt cx="884" cy="1218"/>
          </a:xfrm>
        </p:grpSpPr>
        <p:grpSp>
          <p:nvGrpSpPr>
            <p:cNvPr id="6163" name="Группа 35"/>
            <p:cNvGrpSpPr>
              <a:grpSpLocks/>
            </p:cNvGrpSpPr>
            <p:nvPr/>
          </p:nvGrpSpPr>
          <p:grpSpPr bwMode="auto">
            <a:xfrm>
              <a:off x="4264" y="445"/>
              <a:ext cx="696" cy="946"/>
              <a:chOff x="6769255" y="707227"/>
              <a:chExt cx="1104643" cy="1500198"/>
            </a:xfrm>
          </p:grpSpPr>
          <p:sp>
            <p:nvSpPr>
              <p:cNvPr id="33" name="Овал 32"/>
              <p:cNvSpPr/>
              <p:nvPr/>
            </p:nvSpPr>
            <p:spPr>
              <a:xfrm>
                <a:off x="6802585" y="707227"/>
                <a:ext cx="571367" cy="499537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Блок-схема: решение 33"/>
              <p:cNvSpPr/>
              <p:nvPr/>
            </p:nvSpPr>
            <p:spPr>
              <a:xfrm rot="4088375">
                <a:off x="6912272" y="1260390"/>
                <a:ext cx="428175" cy="714209"/>
              </a:xfrm>
              <a:prstGeom prst="flowChartDecision">
                <a:avLst/>
              </a:prstGeom>
              <a:solidFill>
                <a:srgbClr val="92D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7302531" y="1707887"/>
                <a:ext cx="571367" cy="49953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4830" y="1298"/>
              <a:ext cx="3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b="1" spc="50" dirty="0">
                  <a:ln w="11430"/>
                  <a:solidFill>
                    <a:srgbClr val="CC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48161" name="AutoShape 33"/>
          <p:cNvSpPr>
            <a:spLocks noChangeArrowheads="1"/>
          </p:cNvSpPr>
          <p:nvPr/>
        </p:nvSpPr>
        <p:spPr bwMode="auto">
          <a:xfrm>
            <a:off x="1071539" y="2857496"/>
            <a:ext cx="2786082" cy="720725"/>
          </a:xfrm>
          <a:prstGeom prst="cloudCallout">
            <a:avLst>
              <a:gd name="adj1" fmla="val 59306"/>
              <a:gd name="adj2" fmla="val 78255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  <a:endParaRPr lang="ru-RU" sz="24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6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86124"/>
            <a:ext cx="1928826" cy="163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>
    <p:strip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-0.01944 L 0.21945 -0.281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000100" y="1785926"/>
            <a:ext cx="648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2,  4,  6, 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857620" y="1785926"/>
            <a:ext cx="936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8,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714876" y="178592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10,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786446" y="178592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12,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858016" y="178592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14,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571736" y="2571744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16,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357290" y="3500438"/>
            <a:ext cx="648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20, 18, 16, 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572000" y="3500438"/>
            <a:ext cx="1081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14,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5580062" y="3500438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12,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445250" y="3500438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10,</a:t>
            </a:r>
          </a:p>
        </p:txBody>
      </p:sp>
      <p:sp>
        <p:nvSpPr>
          <p:cNvPr id="14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000496" y="2571744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18,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57818" y="2571744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484436" y="4286256"/>
            <a:ext cx="1081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8,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492498" y="428625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6,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143372" y="4286256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4,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00628" y="4286256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3000364" y="5000637"/>
            <a:ext cx="2813046" cy="642941"/>
          </a:xfrm>
          <a:prstGeom prst="cloudCallout">
            <a:avLst>
              <a:gd name="adj1" fmla="val 65368"/>
              <a:gd name="adj2" fmla="val -32651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pic>
        <p:nvPicPr>
          <p:cNvPr id="22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643446"/>
            <a:ext cx="1928826" cy="163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6588125" y="3343275"/>
            <a:ext cx="1295400" cy="733425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30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5292725" y="3343275"/>
            <a:ext cx="1295400" cy="733425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15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708400" y="3343275"/>
            <a:ext cx="1584325" cy="733425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258888" y="3343275"/>
            <a:ext cx="2449512" cy="733425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eaLnBrk="0" hangingPunct="0">
              <a:spcBef>
                <a:spcPct val="20000"/>
              </a:spcBef>
              <a:defRPr/>
            </a:pPr>
            <a:r>
              <a:rPr lang="ru-RU" sz="24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Произведение</a:t>
            </a:r>
            <a:endParaRPr lang="ru-RU" sz="2400" b="1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6588125" y="2595563"/>
            <a:ext cx="1295400" cy="747712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5292725" y="2595563"/>
            <a:ext cx="1295400" cy="747712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708400" y="2595563"/>
            <a:ext cx="1584325" cy="747712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258888" y="2595563"/>
            <a:ext cx="2449512" cy="747712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eaLnBrk="0" hangingPunct="0">
              <a:spcBef>
                <a:spcPct val="20000"/>
              </a:spcBef>
              <a:defRPr/>
            </a:pPr>
            <a:r>
              <a:rPr lang="ru-RU" sz="2800" b="1" spc="5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Множитель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588125" y="1844675"/>
            <a:ext cx="1295400" cy="750888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5292725" y="1844675"/>
            <a:ext cx="1295400" cy="750888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708400" y="1844675"/>
            <a:ext cx="1584325" cy="750888"/>
          </a:xfrm>
          <a:prstGeom prst="rect">
            <a:avLst/>
          </a:prstGeom>
          <a:noFill/>
          <a:ln w="222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ru-RU" sz="32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258888" y="1844675"/>
            <a:ext cx="2449512" cy="750888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eaLnBrk="0" hangingPunct="0">
              <a:spcBef>
                <a:spcPct val="20000"/>
              </a:spcBef>
              <a:defRPr/>
            </a:pPr>
            <a:r>
              <a:rPr lang="ru-RU" sz="2800" b="1" spc="5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Множитель</a:t>
            </a:r>
          </a:p>
        </p:txBody>
      </p:sp>
      <p:sp>
        <p:nvSpPr>
          <p:cNvPr id="8206" name="Line 17"/>
          <p:cNvSpPr>
            <a:spLocks noChangeShapeType="1"/>
          </p:cNvSpPr>
          <p:nvPr/>
        </p:nvSpPr>
        <p:spPr bwMode="auto">
          <a:xfrm>
            <a:off x="1258888" y="1844675"/>
            <a:ext cx="6624637" cy="0"/>
          </a:xfrm>
          <a:prstGeom prst="line">
            <a:avLst/>
          </a:prstGeom>
          <a:noFill/>
          <a:ln w="22225" cap="sq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>
            <a:off x="1258888" y="2595563"/>
            <a:ext cx="6624637" cy="0"/>
          </a:xfrm>
          <a:prstGeom prst="line">
            <a:avLst/>
          </a:prstGeom>
          <a:noFill/>
          <a:ln w="22225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>
            <a:off x="1258888" y="3343275"/>
            <a:ext cx="6624637" cy="0"/>
          </a:xfrm>
          <a:prstGeom prst="line">
            <a:avLst/>
          </a:prstGeom>
          <a:noFill/>
          <a:ln w="22225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>
            <a:off x="1258888" y="4076700"/>
            <a:ext cx="6624637" cy="0"/>
          </a:xfrm>
          <a:prstGeom prst="line">
            <a:avLst/>
          </a:prstGeom>
          <a:noFill/>
          <a:ln w="22225" cap="sq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21"/>
          <p:cNvSpPr>
            <a:spLocks noChangeShapeType="1"/>
          </p:cNvSpPr>
          <p:nvPr/>
        </p:nvSpPr>
        <p:spPr bwMode="auto">
          <a:xfrm>
            <a:off x="1258888" y="1844675"/>
            <a:ext cx="0" cy="2232025"/>
          </a:xfrm>
          <a:prstGeom prst="line">
            <a:avLst/>
          </a:prstGeom>
          <a:noFill/>
          <a:ln w="22225" cap="sq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>
            <a:off x="3708400" y="1844675"/>
            <a:ext cx="0" cy="2232025"/>
          </a:xfrm>
          <a:prstGeom prst="line">
            <a:avLst/>
          </a:prstGeom>
          <a:noFill/>
          <a:ln w="22225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23"/>
          <p:cNvSpPr>
            <a:spLocks noChangeShapeType="1"/>
          </p:cNvSpPr>
          <p:nvPr/>
        </p:nvSpPr>
        <p:spPr bwMode="auto">
          <a:xfrm>
            <a:off x="5292725" y="1844675"/>
            <a:ext cx="0" cy="2232025"/>
          </a:xfrm>
          <a:prstGeom prst="line">
            <a:avLst/>
          </a:prstGeom>
          <a:noFill/>
          <a:ln w="22225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4"/>
          <p:cNvSpPr>
            <a:spLocks noChangeShapeType="1"/>
          </p:cNvSpPr>
          <p:nvPr/>
        </p:nvSpPr>
        <p:spPr bwMode="auto">
          <a:xfrm>
            <a:off x="6588125" y="1844675"/>
            <a:ext cx="0" cy="2232025"/>
          </a:xfrm>
          <a:prstGeom prst="line">
            <a:avLst/>
          </a:prstGeom>
          <a:noFill/>
          <a:ln w="22225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>
            <a:off x="7883525" y="1844675"/>
            <a:ext cx="0" cy="2232025"/>
          </a:xfrm>
          <a:prstGeom prst="line">
            <a:avLst/>
          </a:prstGeom>
          <a:noFill/>
          <a:ln w="22225" cap="sq">
            <a:solidFill>
              <a:schemeClr val="bg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2857488" y="4357694"/>
            <a:ext cx="2813046" cy="792163"/>
          </a:xfrm>
          <a:prstGeom prst="cloudCallout">
            <a:avLst>
              <a:gd name="adj1" fmla="val 67689"/>
              <a:gd name="adj2" fmla="val 37432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sp>
        <p:nvSpPr>
          <p:cNvPr id="27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643446"/>
            <a:ext cx="1928826" cy="163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71550" y="1052513"/>
            <a:ext cx="4464050" cy="47244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rc 3"/>
          <p:cNvSpPr>
            <a:spLocks/>
          </p:cNvSpPr>
          <p:nvPr/>
        </p:nvSpPr>
        <p:spPr bwMode="auto">
          <a:xfrm rot="901265">
            <a:off x="3203575" y="1052513"/>
            <a:ext cx="2324100" cy="1433512"/>
          </a:xfrm>
          <a:custGeom>
            <a:avLst/>
            <a:gdLst>
              <a:gd name="T0" fmla="*/ 0 w 43055"/>
              <a:gd name="T1" fmla="*/ 1007609 h 27179"/>
              <a:gd name="T2" fmla="*/ 2284533 w 43055"/>
              <a:gd name="T3" fmla="*/ 1433512 h 27179"/>
              <a:gd name="T4" fmla="*/ 1158136 w 43055"/>
              <a:gd name="T5" fmla="*/ 1139257 h 27179"/>
              <a:gd name="T6" fmla="*/ 0 60000 65536"/>
              <a:gd name="T7" fmla="*/ 0 60000 65536"/>
              <a:gd name="T8" fmla="*/ 0 60000 65536"/>
              <a:gd name="T9" fmla="*/ 0 w 43055"/>
              <a:gd name="T10" fmla="*/ 0 h 27179"/>
              <a:gd name="T11" fmla="*/ 43055 w 43055"/>
              <a:gd name="T12" fmla="*/ 27179 h 27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059113" y="1700213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2771775" y="2708275"/>
            <a:ext cx="2514600" cy="3048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771775" y="5300663"/>
            <a:ext cx="2667000" cy="469900"/>
          </a:xfrm>
          <a:custGeom>
            <a:avLst/>
            <a:gdLst>
              <a:gd name="T0" fmla="*/ 0 w 1680"/>
              <a:gd name="T1" fmla="*/ 240 h 248"/>
              <a:gd name="T2" fmla="*/ 720 w 1680"/>
              <a:gd name="T3" fmla="*/ 48 h 248"/>
              <a:gd name="T4" fmla="*/ 1248 w 1680"/>
              <a:gd name="T5" fmla="*/ 240 h 248"/>
              <a:gd name="T6" fmla="*/ 1680 w 1680"/>
              <a:gd name="T7" fmla="*/ 0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248"/>
              <a:gd name="T14" fmla="*/ 1680 w 1680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2700338" y="5661025"/>
            <a:ext cx="2159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243069">
            <a:off x="3629025" y="25400"/>
            <a:ext cx="3873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71942"/>
            <a:ext cx="202080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29 0.07746 C -0.01632 0.04833 -0.00018 0.02081 0.01753 0.00278 C 0.03541 -0.01433 0.05469 -0.02312 0.07534 -0.02844 C 0.09583 -0.03121 0.12187 -0.03121 0.14132 -0.02844 C 0.16128 -0.02312 0.17864 -0.00508 0.19114 0.00278 C 0.20364 0.01203 0.20868 0.00995 0.21597 0.02428 C 0.22257 0.03792 0.23073 0.06197 0.23229 0.08671 C 0.23489 0.11145 0.23073 0.14636 0.22378 0.1711 C 0.21684 0.19492 0.23073 0.16925 0.19114 0.23399 C 0.15052 0.29758 0.02569 0.49341 -0.01563 0.55908 C -0.05677 0.62359 -0.05677 0.61619 -0.05677 0.62104 C -0.05556 0.62937 -0.02552 0.59839 -0.00747 0.59052 C 0.01007 0.58104 0.03125 0.56948 0.05069 0.56948 C 0.06996 0.56948 0.09184 0.58289 0.10833 0.59052 C 0.12448 0.59723 0.13316 0.61457 0.14948 0.61133 C 0.1658 0.60694 0.19757 0.57596 0.20712 0.56948 " pathEditMode="relative" rAng="0" ptsTypes="aaaaaaaaaaaaaaaA">
                                      <p:cBhvr>
                                        <p:cTn id="6" dur="5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928662" y="1785926"/>
            <a:ext cx="22225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35 • 5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286116" y="1785926"/>
            <a:ext cx="2581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57 + 57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929322" y="178592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83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7215206" y="1785926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29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857224" y="2571744"/>
            <a:ext cx="4286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13+13+13=39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357290" y="3429000"/>
            <a:ext cx="18669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9•а</a:t>
            </a:r>
            <a:endParaRPr lang="ru-RU" sz="4000" b="1" spc="50" dirty="0">
              <a:ln w="11430"/>
              <a:solidFill>
                <a:srgbClr val="A5002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4929190" y="3429000"/>
            <a:ext cx="115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40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143636" y="3429000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100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143504" y="2571744"/>
            <a:ext cx="328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17+17+17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928926" y="3429000"/>
            <a:ext cx="20717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 5</a:t>
            </a:r>
            <a:endParaRPr lang="ru-RU" sz="40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2928926" y="4357694"/>
            <a:ext cx="2813046" cy="792163"/>
          </a:xfrm>
          <a:prstGeom prst="cloudCallout">
            <a:avLst>
              <a:gd name="adj1" fmla="val 68077"/>
              <a:gd name="adj2" fmla="val 66290"/>
            </a:avLst>
          </a:prstGeom>
          <a:solidFill>
            <a:srgbClr val="FF99CC">
              <a:alpha val="25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Молодцы!</a:t>
            </a:r>
          </a:p>
        </p:txBody>
      </p:sp>
      <p:pic>
        <p:nvPicPr>
          <p:cNvPr id="22" name="Picture 2" descr="http://media.meta.ua/files/pic/0/25/197/Zdw5bDCdIv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857760"/>
            <a:ext cx="1928826" cy="163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142976" y="3786190"/>
            <a:ext cx="2058640" cy="1714512"/>
            <a:chOff x="5179106" y="3576041"/>
            <a:chExt cx="1777608" cy="1366838"/>
          </a:xfrm>
        </p:grpSpPr>
        <p:pic>
          <p:nvPicPr>
            <p:cNvPr id="3" name="Picture 12" descr="174531f737e2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42708" y="4145558"/>
              <a:ext cx="914006" cy="7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1" descr="af857422a2e6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79106" y="3576041"/>
              <a:ext cx="915125" cy="136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1538" y="928670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4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48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4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+ 2 </a:t>
            </a:r>
            <a:r>
              <a:rPr lang="ru-RU" sz="48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48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 (руб.)</a:t>
            </a:r>
            <a:endParaRPr lang="ru-RU" sz="48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71604" y="2500306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• 3 </a:t>
            </a:r>
            <a:r>
              <a:rPr lang="ru-RU" sz="48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6 (руб.)</a:t>
            </a:r>
            <a:endParaRPr lang="ru-RU" sz="4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5786" y="1142984"/>
            <a:ext cx="8072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ru-RU" sz="36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+ </a:t>
            </a:r>
            <a:r>
              <a:rPr lang="ru-RU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+ 2 + 2 + 2 </a:t>
            </a:r>
            <a:r>
              <a:rPr lang="ru-RU" sz="36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 (руб.)</a:t>
            </a:r>
            <a:endParaRPr lang="ru-RU" sz="36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00166" y="2571744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 • 5 </a:t>
            </a:r>
            <a:r>
              <a:rPr lang="ru-RU" sz="48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ru-RU" sz="48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10 (руб.)</a:t>
            </a:r>
            <a:endParaRPr lang="ru-RU" sz="4800" b="1" spc="50" dirty="0">
              <a:ln w="11430"/>
              <a:solidFill>
                <a:srgbClr val="CC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357958"/>
            <a:ext cx="360362" cy="287337"/>
          </a:xfrm>
          <a:prstGeom prst="actionButtonForwardNext">
            <a:avLst/>
          </a:prstGeom>
          <a:solidFill>
            <a:srgbClr val="2C987C">
              <a:alpha val="6901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1142976" y="3786190"/>
            <a:ext cx="2058640" cy="1714512"/>
            <a:chOff x="5179106" y="3576041"/>
            <a:chExt cx="1777608" cy="1366838"/>
          </a:xfrm>
        </p:grpSpPr>
        <p:pic>
          <p:nvPicPr>
            <p:cNvPr id="10" name="Picture 12" descr="174531f737e2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42708" y="4145558"/>
              <a:ext cx="914006" cy="714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af857422a2e6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79106" y="3576041"/>
              <a:ext cx="915125" cy="1366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Шаблон оформления 'Детский манеж'">
  <a:themeElements>
    <a:clrScheme name="Другая 17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92D050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5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6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7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8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CC33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Детский манеж' 9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A50021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Другая 15">
      <a:dk1>
        <a:srgbClr val="000000"/>
      </a:dk1>
      <a:lt1>
        <a:srgbClr val="CC3300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E2ADAA"/>
      </a:accent3>
      <a:accent4>
        <a:srgbClr val="000000"/>
      </a:accent4>
      <a:accent5>
        <a:srgbClr val="F7F8E4"/>
      </a:accent5>
      <a:accent6>
        <a:srgbClr val="D3B96E"/>
      </a:accent6>
      <a:hlink>
        <a:srgbClr val="006060"/>
      </a:hlink>
      <a:folHlink>
        <a:srgbClr val="FF7547"/>
      </a:folHlink>
    </a:clrScheme>
    <a:fontScheme name="1_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6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7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99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8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CC33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9">
        <a:dk1>
          <a:srgbClr val="000000"/>
        </a:dk1>
        <a:lt1>
          <a:srgbClr val="CC3300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E2ADAA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A50021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'Детский манеж'</Template>
  <TotalTime>1714</TotalTime>
  <Words>510</Words>
  <Application>Microsoft Office PowerPoint</Application>
  <PresentationFormat>Экран (4:3)</PresentationFormat>
  <Paragraphs>142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Шаблон оформления 'Детский манеж'</vt:lpstr>
      <vt:lpstr>1_Office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/>
  <Company>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ws</dc:creator>
  <cp:keywords/>
  <dc:description/>
  <cp:lastModifiedBy>User</cp:lastModifiedBy>
  <cp:revision>139</cp:revision>
  <dcterms:created xsi:type="dcterms:W3CDTF">2009-11-20T08:13:03Z</dcterms:created>
  <dcterms:modified xsi:type="dcterms:W3CDTF">2017-01-02T12:45:04Z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