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4"/>
  </p:notesMasterIdLst>
  <p:sldIdLst>
    <p:sldId id="302" r:id="rId2"/>
    <p:sldId id="319" r:id="rId3"/>
    <p:sldId id="304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03" r:id="rId15"/>
    <p:sldId id="271" r:id="rId16"/>
    <p:sldId id="272" r:id="rId17"/>
    <p:sldId id="273" r:id="rId18"/>
    <p:sldId id="274" r:id="rId19"/>
    <p:sldId id="321" r:id="rId20"/>
    <p:sldId id="278" r:id="rId21"/>
    <p:sldId id="322" r:id="rId22"/>
    <p:sldId id="32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66"/>
    <a:srgbClr val="0000CC"/>
    <a:srgbClr val="FF99FF"/>
    <a:srgbClr val="FF0000"/>
    <a:srgbClr val="FF0066"/>
    <a:srgbClr val="00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4889E-78B3-42E8-8601-BA8697312F10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97F02-F690-4F8E-B65B-1F9341F8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40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97F02-F690-4F8E-B65B-1F9341F84A8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7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939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939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939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939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3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401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402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40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BF3C7FAC-6F1A-481B-B730-4E4E59AB37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24837-7DCC-4B58-BD15-C0FFED3693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F0965-9F62-449B-B018-B9E8D51E72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9B19D-8448-446F-A89B-A0D01842A4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B0E0B-83CE-4E55-8E68-D95BD430C9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5C24F-ED0D-4901-9DD2-4A7541632C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CF15F-FF6A-4814-A0F2-BFCBA01054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421BC-88BD-4C73-BC12-2AE0F62EE1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FB73F-4551-4531-96D4-A2BFBEAD82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D52DC-95FF-4DE2-9CB1-637BF7845F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7B21A-3032-49A4-AAFC-3F9C89863C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5837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837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583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36ACFD7C-7DB4-4FF5-B4CD-50644710459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«АЗБУКА»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82341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Что </a:t>
            </a:r>
            <a:r>
              <a:rPr lang="ru-RU" sz="2400" dirty="0">
                <a:solidFill>
                  <a:srgbClr val="C00000"/>
                </a:solidFill>
              </a:rPr>
              <a:t>случилось?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Что </a:t>
            </a:r>
            <a:r>
              <a:rPr lang="ru-RU" sz="2400" dirty="0">
                <a:solidFill>
                  <a:srgbClr val="C00000"/>
                </a:solidFill>
              </a:rPr>
              <a:t>случилось?</a:t>
            </a:r>
          </a:p>
          <a:p>
            <a:r>
              <a:rPr lang="ru-RU" sz="2400" dirty="0">
                <a:solidFill>
                  <a:srgbClr val="C00000"/>
                </a:solidFill>
              </a:rPr>
              <a:t>С печки азбука свалилась.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Больно вывихнула ножку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Прописная буква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ru-RU" sz="2400" dirty="0">
                <a:solidFill>
                  <a:srgbClr val="C00000"/>
                </a:solidFill>
              </a:rPr>
              <a:t>,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r>
              <a:rPr lang="ru-RU" sz="2400" dirty="0">
                <a:solidFill>
                  <a:srgbClr val="C00000"/>
                </a:solidFill>
              </a:rPr>
              <a:t> ударилась немножко,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</a:t>
            </a:r>
            <a:r>
              <a:rPr lang="ru-RU" sz="2400" dirty="0">
                <a:solidFill>
                  <a:srgbClr val="C00000"/>
                </a:solidFill>
              </a:rPr>
              <a:t> рассыпалось совсем!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  <a:r>
              <a:rPr lang="ru-RU" sz="2400" dirty="0">
                <a:solidFill>
                  <a:srgbClr val="C00000"/>
                </a:solidFill>
              </a:rPr>
              <a:t>, бедняжку, так раздуло –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Не прочесть её никак!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Букву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перевернуло –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Превратило в мягкий знак</a:t>
            </a:r>
            <a:r>
              <a:rPr lang="ru-RU" sz="2400" dirty="0" smtClean="0">
                <a:solidFill>
                  <a:srgbClr val="C00000"/>
                </a:solidFill>
              </a:rPr>
              <a:t>!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Ь</a:t>
            </a:r>
            <a:endParaRPr lang="ru-RU" sz="2400" dirty="0" smtClean="0"/>
          </a:p>
          <a:p>
            <a:pPr algn="r"/>
            <a:r>
              <a:rPr lang="ru-RU" sz="2400" dirty="0"/>
              <a:t>С. </a:t>
            </a:r>
            <a:r>
              <a:rPr lang="ru-RU" sz="2400" dirty="0" smtClean="0"/>
              <a:t>Михалков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816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ru-RU" smtClean="0"/>
              <a:t>Изгиб</a:t>
            </a:r>
          </a:p>
        </p:txBody>
      </p:sp>
      <p:pic>
        <p:nvPicPr>
          <p:cNvPr id="11267" name="Содержимое 4" descr="http://ladynice.ru/files/2011/12/img4e79869382688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989138"/>
            <a:ext cx="3190875" cy="3486150"/>
          </a:xfrm>
        </p:spPr>
      </p:pic>
      <p:pic>
        <p:nvPicPr>
          <p:cNvPr id="11268" name="Содержимое 5" descr="http://talks.mark-itt.ru/forums/icons/forum_pictures/000688/thm/688422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3663" y="1905000"/>
            <a:ext cx="3292475" cy="4114800"/>
          </a:xfrm>
        </p:spPr>
      </p:pic>
    </p:spTree>
    <p:extLst>
      <p:ext uri="{BB962C8B-B14F-4D97-AF65-F5344CB8AC3E}">
        <p14:creationId xmlns:p14="http://schemas.microsoft.com/office/powerpoint/2010/main" val="39613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smtClean="0"/>
              <a:t>Назовите деформации, изображенные на рисунках</a:t>
            </a:r>
          </a:p>
        </p:txBody>
      </p:sp>
      <p:pic>
        <p:nvPicPr>
          <p:cNvPr id="12291" name="Содержимое 4" descr="http://t1.gstatic.com/images?q=tbn:ANd9GcSPKRdq02dgCKpa2tC0oObPsTS3Qcs5YfAmv2sM0U5Z9ovk6G314w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16113"/>
            <a:ext cx="3508375" cy="2628900"/>
          </a:xfrm>
        </p:spPr>
      </p:pic>
      <p:pic>
        <p:nvPicPr>
          <p:cNvPr id="12292" name="Содержимое 5" descr="http://t3.gstatic.com/images?q=tbn:ANd9GcRf-tkmFkPha4ydTZyKVQFhlxWa2JVBwOlBUZ5APeBRlxb_E5ad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" r="17609"/>
          <a:stretch>
            <a:fillRect/>
          </a:stretch>
        </p:blipFill>
        <p:spPr>
          <a:xfrm>
            <a:off x="5364163" y="3284538"/>
            <a:ext cx="3213100" cy="2520950"/>
          </a:xfrm>
        </p:spPr>
      </p:pic>
    </p:spTree>
    <p:extLst>
      <p:ext uri="{BB962C8B-B14F-4D97-AF65-F5344CB8AC3E}">
        <p14:creationId xmlns:p14="http://schemas.microsoft.com/office/powerpoint/2010/main" val="39566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smtClean="0"/>
              <a:t>Назовите деформации, изображенные на рисунках</a:t>
            </a:r>
          </a:p>
        </p:txBody>
      </p:sp>
      <p:pic>
        <p:nvPicPr>
          <p:cNvPr id="13315" name="Содержимое 4" descr="http://trinixy.ru/pics4/20101110/distorted_railway_line_03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89138"/>
            <a:ext cx="3429000" cy="2571750"/>
          </a:xfrm>
        </p:spPr>
      </p:pic>
      <p:pic>
        <p:nvPicPr>
          <p:cNvPr id="13316" name="Содержимое 5" descr="http://www.intuit.ru/department/graphics/base3dmax2009/4/04-24sm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3644900"/>
            <a:ext cx="3429000" cy="2333625"/>
          </a:xfrm>
        </p:spPr>
      </p:pic>
    </p:spTree>
    <p:extLst>
      <p:ext uri="{BB962C8B-B14F-4D97-AF65-F5344CB8AC3E}">
        <p14:creationId xmlns:p14="http://schemas.microsoft.com/office/powerpoint/2010/main" val="37019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smtClean="0"/>
              <a:t>Назовите деформации, изображенные на рисунках</a:t>
            </a:r>
          </a:p>
        </p:txBody>
      </p:sp>
      <p:pic>
        <p:nvPicPr>
          <p:cNvPr id="14339" name="Содержимое 4" descr="В туфлях на высоком каблуке стопа находится в неестественном состоянии - &quot;ЗдравКом&quot;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844675"/>
            <a:ext cx="3429000" cy="2476500"/>
          </a:xfrm>
        </p:spPr>
      </p:pic>
      <p:pic>
        <p:nvPicPr>
          <p:cNvPr id="14340" name="Содержимое 5" descr="http://www.lessonsflash.ru/animation/08.37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916113"/>
            <a:ext cx="2743200" cy="4114800"/>
          </a:xfrm>
        </p:spPr>
      </p:pic>
      <p:pic>
        <p:nvPicPr>
          <p:cNvPr id="14341" name="Рисунок 6" descr="http://www.npc-springs.ru/upload/medialibrary/f59/spring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437063"/>
            <a:ext cx="3433763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7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916113"/>
            <a:ext cx="7273925" cy="38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229600" cy="865188"/>
          </a:xfrm>
        </p:spPr>
        <p:txBody>
          <a:bodyPr/>
          <a:lstStyle/>
          <a:p>
            <a:pPr algn="ctr"/>
            <a:r>
              <a:rPr lang="ru-RU" sz="3800" dirty="0" smtClean="0">
                <a:solidFill>
                  <a:schemeClr val="bg1"/>
                </a:solidFill>
              </a:rPr>
              <a:t/>
            </a:r>
            <a:br>
              <a:rPr lang="ru-RU" sz="3800" dirty="0" smtClean="0">
                <a:solidFill>
                  <a:schemeClr val="bg1"/>
                </a:solidFill>
              </a:rPr>
            </a:br>
            <a:r>
              <a:rPr lang="ru-RU" sz="3800" dirty="0" smtClean="0">
                <a:solidFill>
                  <a:schemeClr val="bg1"/>
                </a:solidFill>
              </a:rPr>
              <a:t>ТЕМА УРОКА:</a:t>
            </a:r>
            <a:endParaRPr lang="ru-RU" sz="3800" dirty="0">
              <a:solidFill>
                <a:schemeClr val="bg1"/>
              </a:solidFill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692275" y="1341438"/>
            <a:ext cx="4608513" cy="6477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/>
              <a:t>сила </a:t>
            </a:r>
            <a:r>
              <a:rPr lang="ru-RU" sz="4000" b="1" dirty="0"/>
              <a:t>упругости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6512" y="5949280"/>
            <a:ext cx="1034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1. Сила упругости возникает при любом виде </a:t>
            </a:r>
            <a:r>
              <a:rPr lang="ru-RU" sz="2800" dirty="0" smtClean="0"/>
              <a:t>деформации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9755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459788" cy="936625"/>
          </a:xfrm>
        </p:spPr>
        <p:txBody>
          <a:bodyPr/>
          <a:lstStyle/>
          <a:p>
            <a:pPr algn="ctr"/>
            <a:r>
              <a:rPr lang="ru-RU" sz="3800" b="1" dirty="0">
                <a:solidFill>
                  <a:schemeClr val="bg1"/>
                </a:solidFill>
                <a:latin typeface="Book Antiqua" pitchFamily="18" charset="0"/>
              </a:rPr>
              <a:t>2.  Сила упругости  направлена</a:t>
            </a:r>
            <a:r>
              <a:rPr lang="ru-RU" sz="3600" b="1" dirty="0">
                <a:solidFill>
                  <a:srgbClr val="0000CC"/>
                </a:solidFill>
                <a:latin typeface="Book Antiqua" pitchFamily="18" charset="0"/>
              </a:rPr>
              <a:t> 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lum bright="-18000"/>
          </a:blip>
          <a:srcRect l="11958" t="6258" r="5440" b="17728"/>
          <a:stretch>
            <a:fillRect/>
          </a:stretch>
        </p:blipFill>
        <p:spPr bwMode="auto">
          <a:xfrm>
            <a:off x="827088" y="2276475"/>
            <a:ext cx="7345362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412875"/>
            <a:ext cx="8353425" cy="792163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/>
              <a:t>противоположно деформации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243888" cy="1370012"/>
          </a:xfrm>
        </p:spPr>
        <p:txBody>
          <a:bodyPr/>
          <a:lstStyle/>
          <a:p>
            <a:pPr algn="ctr"/>
            <a:r>
              <a:rPr lang="ru-RU" sz="3000" b="1">
                <a:solidFill>
                  <a:schemeClr val="bg1"/>
                </a:solidFill>
                <a:latin typeface="Book Antiqua" pitchFamily="18" charset="0"/>
              </a:rPr>
              <a:t>3.   Точка приложения силы упругости - это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341438"/>
            <a:ext cx="10382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916238" y="2276475"/>
            <a:ext cx="5256212" cy="273685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/>
              <a:t>точка соединения </a:t>
            </a:r>
          </a:p>
          <a:p>
            <a:pPr algn="ctr"/>
            <a:r>
              <a:rPr lang="ru-RU" sz="4000" b="1"/>
              <a:t>тела и пружины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1331913" y="3789363"/>
            <a:ext cx="0" cy="1511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476375" y="34290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</a:t>
            </a:r>
            <a:r>
              <a:rPr lang="ru-RU" sz="2400" b="1" baseline="-25000"/>
              <a:t>упр</a:t>
            </a:r>
            <a:endParaRPr lang="ru-RU" sz="2400" b="1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547813" y="34290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1258888" y="52292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8" name="Rectangle 16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193087" cy="968375"/>
          </a:xfrm>
        </p:spPr>
        <p:txBody>
          <a:bodyPr/>
          <a:lstStyle/>
          <a:p>
            <a:r>
              <a:rPr lang="ru-RU" sz="3200" b="1">
                <a:solidFill>
                  <a:schemeClr val="bg1"/>
                </a:solidFill>
                <a:latin typeface="Bodoni MT Black" pitchFamily="18" charset="0"/>
              </a:rPr>
              <a:t>4.</a:t>
            </a:r>
            <a:r>
              <a:rPr lang="ru-RU" sz="3200">
                <a:solidFill>
                  <a:schemeClr val="bg1"/>
                </a:solidFill>
              </a:rPr>
              <a:t> </a:t>
            </a:r>
            <a:r>
              <a:rPr lang="ru-RU" sz="3200" b="1">
                <a:solidFill>
                  <a:schemeClr val="bg1"/>
                </a:solidFill>
                <a:latin typeface="Book Antiqua" pitchFamily="18" charset="0"/>
              </a:rPr>
              <a:t>Соотношение между силой упругости  пружины и ее удлинением:</a:t>
            </a:r>
            <a:r>
              <a:rPr lang="ru-RU" sz="3200" b="1">
                <a:solidFill>
                  <a:srgbClr val="0000CC"/>
                </a:solidFill>
                <a:latin typeface="Book Antiqua" pitchFamily="18" charset="0"/>
              </a:rPr>
              <a:t>  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4213" y="2708275"/>
            <a:ext cx="5003800" cy="3098800"/>
          </a:xfrm>
          <a:solidFill>
            <a:schemeClr val="folHlink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	</a:t>
            </a:r>
            <a:r>
              <a:rPr lang="ru-RU" b="1">
                <a:solidFill>
                  <a:srgbClr val="FF0000"/>
                </a:solidFill>
                <a:latin typeface="Bodoni MT Black" pitchFamily="18" charset="0"/>
              </a:rPr>
              <a:t>	 </a:t>
            </a:r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называют законом</a:t>
            </a:r>
            <a:r>
              <a:rPr lang="ru-RU" b="1" i="1">
                <a:latin typeface="Book Antiqua" pitchFamily="18" charset="0"/>
              </a:rPr>
              <a:t>                                                  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ru-RU" b="1" i="1">
                <a:latin typeface="Book Antiqua" pitchFamily="18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по имени его первооткрывателя</a:t>
            </a:r>
          </a:p>
          <a:p>
            <a:pPr>
              <a:buFont typeface="Wingdings" pitchFamily="2" charset="2"/>
              <a:buNone/>
            </a:pPr>
            <a:r>
              <a:rPr lang="ru-RU" b="1">
                <a:latin typeface="Book Antiqua" pitchFamily="18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ru-RU" b="1">
                <a:solidFill>
                  <a:srgbClr val="0000CC"/>
                </a:solidFill>
                <a:latin typeface="Book Antiqua" pitchFamily="18" charset="0"/>
              </a:rPr>
              <a:t>		</a:t>
            </a:r>
          </a:p>
          <a:p>
            <a:pPr>
              <a:buFont typeface="Wingdings" pitchFamily="2" charset="2"/>
              <a:buNone/>
            </a:pPr>
            <a:endParaRPr lang="ru-RU" b="1">
              <a:solidFill>
                <a:srgbClr val="0000CC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4000" b="1">
                <a:solidFill>
                  <a:srgbClr val="0000CC"/>
                </a:solidFill>
                <a:latin typeface="Book Antiqua" pitchFamily="18" charset="0"/>
              </a:rPr>
              <a:t>.</a:t>
            </a:r>
          </a:p>
        </p:txBody>
      </p:sp>
      <p:graphicFrame>
        <p:nvGraphicFramePr>
          <p:cNvPr id="23562" name="Object 1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14568601"/>
              </p:ext>
            </p:extLst>
          </p:nvPr>
        </p:nvGraphicFramePr>
        <p:xfrm>
          <a:off x="2699792" y="1484784"/>
          <a:ext cx="318611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Microsoft Equation 3.0" r:id="rId3" imgW="660240" imgH="241200" progId="Equation.3">
                  <p:embed/>
                </p:oleObj>
              </mc:Choice>
              <mc:Fallback>
                <p:oleObj name="Microsoft Equation 3.0" r:id="rId3" imgW="660240" imgH="241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484784"/>
                        <a:ext cx="3186113" cy="1181100"/>
                      </a:xfrm>
                      <a:prstGeom prst="rect">
                        <a:avLst/>
                      </a:prstGeom>
                      <a:solidFill>
                        <a:srgbClr val="FF99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987675" y="3213100"/>
            <a:ext cx="2017713" cy="8636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/>
              <a:t>Гука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8" grpId="1"/>
      <p:bldP spid="23559" grpId="0" uiExpand="1" build="p" animBg="1"/>
      <p:bldP spid="235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532813" cy="1439863"/>
          </a:xfrm>
        </p:spPr>
        <p:txBody>
          <a:bodyPr/>
          <a:lstStyle/>
          <a:p>
            <a:r>
              <a:rPr lang="ru-RU" sz="3200" b="1">
                <a:solidFill>
                  <a:schemeClr val="tx1"/>
                </a:solidFill>
                <a:latin typeface="Bodoni MT Black" pitchFamily="18" charset="0"/>
              </a:rPr>
              <a:t/>
            </a:r>
            <a:br>
              <a:rPr lang="ru-RU" sz="3200" b="1">
                <a:solidFill>
                  <a:schemeClr val="tx1"/>
                </a:solidFill>
                <a:latin typeface="Bodoni MT Black" pitchFamily="18" charset="0"/>
              </a:rPr>
            </a:br>
            <a:endParaRPr lang="ru-RU" sz="3200" b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56165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	</a:t>
            </a:r>
            <a:endParaRPr lang="ru-RU" sz="4000" b="1">
              <a:latin typeface="Book Antiqua" pitchFamily="18" charset="0"/>
            </a:endParaRPr>
          </a:p>
          <a:p>
            <a:pPr>
              <a:buFont typeface="Wingdings" pitchFamily="2" charset="2"/>
              <a:buNone/>
            </a:pPr>
            <a:endParaRPr lang="ru-RU" sz="4000" b="1">
              <a:latin typeface="Book Antiqua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-1836738" y="4508500"/>
            <a:ext cx="7704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latin typeface="Book Antiqua" pitchFamily="18" charset="0"/>
              </a:rPr>
              <a:t>  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39750" y="3429000"/>
            <a:ext cx="7991475" cy="144145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/>
              <a:t>             жесткостью   </a:t>
            </a:r>
            <a:r>
              <a:rPr lang="ru-RU" sz="4000"/>
              <a:t> </a:t>
            </a:r>
            <a:r>
              <a:rPr lang="ru-RU" sz="4000" b="1"/>
              <a:t>тела               </a:t>
            </a:r>
          </a:p>
          <a:p>
            <a:pPr algn="ctr"/>
            <a:r>
              <a:rPr lang="ru-RU" sz="4000" b="1"/>
              <a:t>                                </a:t>
            </a:r>
          </a:p>
          <a:p>
            <a:pPr algn="ctr"/>
            <a:r>
              <a:rPr lang="ru-RU" b="1"/>
              <a:t>        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79388" y="333375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3200" b="1"/>
              <a:t/>
            </a:r>
            <a:br>
              <a:rPr lang="ru-RU" sz="3200" b="1"/>
            </a:br>
            <a:r>
              <a:rPr lang="ru-RU" sz="3200" b="1"/>
              <a:t/>
            </a:r>
            <a:br>
              <a:rPr lang="ru-RU" sz="3200" b="1"/>
            </a:br>
            <a:r>
              <a:rPr lang="ru-RU" sz="3200" b="1">
                <a:solidFill>
                  <a:schemeClr val="bg1"/>
                </a:solidFill>
              </a:rPr>
              <a:t>5.</a:t>
            </a:r>
            <a:r>
              <a:rPr lang="ru-RU" sz="3200">
                <a:solidFill>
                  <a:schemeClr val="bg1"/>
                </a:solidFill>
              </a:rPr>
              <a:t>   </a:t>
            </a:r>
            <a:r>
              <a:rPr lang="ru-RU" sz="3200" b="1">
                <a:solidFill>
                  <a:schemeClr val="bg1"/>
                </a:solidFill>
              </a:rPr>
              <a:t>Коэффициент пропорциональности      </a:t>
            </a:r>
            <a:r>
              <a:rPr lang="ru-RU" sz="4800" b="1">
                <a:solidFill>
                  <a:srgbClr val="FF0066"/>
                </a:solidFill>
              </a:rPr>
              <a:t>k</a:t>
            </a:r>
            <a:r>
              <a:rPr lang="ru-RU" sz="3200" b="1">
                <a:solidFill>
                  <a:schemeClr val="bg1"/>
                </a:solidFill>
              </a:rPr>
              <a:t> в этом законе называется</a:t>
            </a:r>
            <a:r>
              <a:rPr lang="ru-RU" sz="3200" b="1"/>
              <a:t> </a:t>
            </a:r>
            <a:br>
              <a:rPr lang="ru-RU" sz="3200" b="1"/>
            </a:br>
            <a:r>
              <a:rPr lang="ru-RU" sz="3200" b="1"/>
              <a:t>	</a:t>
            </a:r>
            <a:br>
              <a:rPr lang="ru-RU" sz="3200" b="1"/>
            </a:br>
            <a:r>
              <a:rPr lang="ru-RU" sz="380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 sz="3600" b="1">
                <a:solidFill>
                  <a:schemeClr val="bg1"/>
                </a:solidFill>
                <a:latin typeface="Bodoni MT Black" pitchFamily="18" charset="0"/>
              </a:rPr>
              <a:t>6.</a:t>
            </a:r>
            <a:r>
              <a:rPr lang="ru-RU" sz="3600" b="1">
                <a:solidFill>
                  <a:schemeClr val="bg1"/>
                </a:solidFill>
                <a:latin typeface="Book Antiqua" pitchFamily="18" charset="0"/>
              </a:rPr>
              <a:t> Жесткость тела зависит от</a:t>
            </a: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292600"/>
            <a:ext cx="64087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692275" y="1412875"/>
            <a:ext cx="4751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395288" y="1268413"/>
            <a:ext cx="8064500" cy="70167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/>
              <a:t>формы тела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95288" y="1989138"/>
            <a:ext cx="8064500" cy="70167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/>
              <a:t>размеров тела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95288" y="2708275"/>
            <a:ext cx="8064500" cy="131127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/>
              <a:t>материала, из которого изготовлено тело</a:t>
            </a:r>
          </a:p>
        </p:txBody>
      </p:sp>
    </p:spTree>
    <p:extLst>
      <p:ext uri="{BB962C8B-B14F-4D97-AF65-F5344CB8AC3E}">
        <p14:creationId xmlns:p14="http://schemas.microsoft.com/office/powerpoint/2010/main" val="244797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3" grpId="0" animBg="1"/>
      <p:bldP spid="307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54768" y="3244334"/>
            <a:ext cx="62344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/>
              <a:t>ВИДЫ  ДЕФОРМАЦИЙ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867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sz="3800" b="1">
                <a:solidFill>
                  <a:schemeClr val="bg1"/>
                </a:solidFill>
                <a:latin typeface="Book Antiqua" pitchFamily="18" charset="0"/>
              </a:rPr>
              <a:t>7.  Составьте формулы, используя</a:t>
            </a:r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4652963"/>
            <a:ext cx="7416800" cy="10080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>
                <a:latin typeface="Book Antiqua" pitchFamily="18" charset="0"/>
              </a:rPr>
              <a:t>Удлинение пружины:</a:t>
            </a:r>
            <a:endParaRPr lang="ru-RU" sz="3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>
                <a:solidFill>
                  <a:schemeClr val="accent2"/>
                </a:solidFill>
                <a:latin typeface="Book Antiqua" pitchFamily="18" charset="0"/>
              </a:rPr>
              <a:t>		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7200" b="1">
              <a:latin typeface="Book Antiqua" pitchFamily="18" charset="0"/>
            </a:endParaRPr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412875"/>
            <a:ext cx="935038" cy="831850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412875"/>
            <a:ext cx="935037" cy="831850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</p:pic>
      <p:pic>
        <p:nvPicPr>
          <p:cNvPr id="32797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349500"/>
            <a:ext cx="935037" cy="831850"/>
          </a:xfrm>
          <a:prstGeom prst="rect">
            <a:avLst/>
          </a:prstGeom>
          <a:solidFill>
            <a:srgbClr val="FF99CC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</p:pic>
      <p:pic>
        <p:nvPicPr>
          <p:cNvPr id="32800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1412875"/>
            <a:ext cx="863600" cy="803275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</p:pic>
      <p:pic>
        <p:nvPicPr>
          <p:cNvPr id="32801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349500"/>
            <a:ext cx="863600" cy="803275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</p:pic>
      <p:sp>
        <p:nvSpPr>
          <p:cNvPr id="32802" name="Line 34"/>
          <p:cNvSpPr>
            <a:spLocks noChangeShapeType="1"/>
          </p:cNvSpPr>
          <p:nvPr/>
        </p:nvSpPr>
        <p:spPr bwMode="auto">
          <a:xfrm>
            <a:off x="4140200" y="25654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803" name="Line 35"/>
          <p:cNvSpPr>
            <a:spLocks noChangeShapeType="1"/>
          </p:cNvSpPr>
          <p:nvPr/>
        </p:nvSpPr>
        <p:spPr bwMode="auto">
          <a:xfrm>
            <a:off x="4140200" y="27082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2804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349500"/>
            <a:ext cx="935038" cy="831850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</p:pic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323850" y="2349500"/>
            <a:ext cx="29511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600" b="1"/>
              <a:t>Закон Гука:</a:t>
            </a:r>
            <a:endParaRPr lang="en-US" sz="3600" b="1"/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468313" y="3284538"/>
            <a:ext cx="7993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/>
              <a:t>Жесткость пружины: </a:t>
            </a:r>
          </a:p>
        </p:txBody>
      </p:sp>
      <p:pic>
        <p:nvPicPr>
          <p:cNvPr id="32807" name="Picture 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357563"/>
            <a:ext cx="863600" cy="803275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</p:pic>
      <p:sp>
        <p:nvSpPr>
          <p:cNvPr id="32808" name="Line 40"/>
          <p:cNvSpPr>
            <a:spLocks noChangeShapeType="1"/>
          </p:cNvSpPr>
          <p:nvPr/>
        </p:nvSpPr>
        <p:spPr bwMode="auto">
          <a:xfrm>
            <a:off x="6372225" y="36449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809" name="Line 41"/>
          <p:cNvSpPr>
            <a:spLocks noChangeShapeType="1"/>
          </p:cNvSpPr>
          <p:nvPr/>
        </p:nvSpPr>
        <p:spPr bwMode="auto">
          <a:xfrm>
            <a:off x="6372225" y="37893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2810" name="Picture 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2708275"/>
            <a:ext cx="935038" cy="831850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</p:pic>
      <p:sp>
        <p:nvSpPr>
          <p:cNvPr id="32811" name="Line 43"/>
          <p:cNvSpPr>
            <a:spLocks noChangeShapeType="1"/>
          </p:cNvSpPr>
          <p:nvPr/>
        </p:nvSpPr>
        <p:spPr bwMode="auto">
          <a:xfrm>
            <a:off x="6804025" y="3644900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2812" name="Picture 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3716338"/>
            <a:ext cx="935038" cy="831850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</p:pic>
      <p:pic>
        <p:nvPicPr>
          <p:cNvPr id="3281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652963"/>
            <a:ext cx="935038" cy="831850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</p:pic>
      <p:sp>
        <p:nvSpPr>
          <p:cNvPr id="32814" name="Line 46"/>
          <p:cNvSpPr>
            <a:spLocks noChangeShapeType="1"/>
          </p:cNvSpPr>
          <p:nvPr/>
        </p:nvSpPr>
        <p:spPr bwMode="auto">
          <a:xfrm>
            <a:off x="6300788" y="50133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815" name="Line 47"/>
          <p:cNvSpPr>
            <a:spLocks noChangeShapeType="1"/>
          </p:cNvSpPr>
          <p:nvPr/>
        </p:nvSpPr>
        <p:spPr bwMode="auto">
          <a:xfrm>
            <a:off x="6300788" y="51577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2816" name="Picture 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4437063"/>
            <a:ext cx="935037" cy="831850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</p:pic>
      <p:sp>
        <p:nvSpPr>
          <p:cNvPr id="32817" name="Line 49"/>
          <p:cNvSpPr>
            <a:spLocks noChangeShapeType="1"/>
          </p:cNvSpPr>
          <p:nvPr/>
        </p:nvSpPr>
        <p:spPr bwMode="auto">
          <a:xfrm>
            <a:off x="6659563" y="537368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2818" name="Picture 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5445125"/>
            <a:ext cx="863600" cy="803275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6" grpId="0" build="p"/>
      <p:bldP spid="32802" grpId="0" animBg="1"/>
      <p:bldP spid="32803" grpId="0" animBg="1"/>
      <p:bldP spid="32805" grpId="0"/>
      <p:bldP spid="32806" grpId="0"/>
      <p:bldP spid="32808" grpId="0" animBg="1"/>
      <p:bldP spid="32809" grpId="0" animBg="1"/>
      <p:bldP spid="32811" grpId="0" animBg="1"/>
      <p:bldP spid="32814" grpId="0" animBg="1"/>
      <p:bldP spid="32815" grpId="0" animBg="1"/>
      <p:bldP spid="328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20840"/>
            <a:ext cx="79928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/>
              <a:t>Выберите цвет, который соответствует вашему настроению.</a:t>
            </a:r>
          </a:p>
          <a:p>
            <a:r>
              <a:rPr lang="ru-RU" dirty="0"/>
              <a:t> 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</a:rPr>
              <a:t>Красный – активное, восторженное настроение</a:t>
            </a:r>
          </a:p>
          <a:p>
            <a:r>
              <a:rPr lang="ru-RU" sz="2400" dirty="0">
                <a:solidFill>
                  <a:srgbClr val="FFC000"/>
                </a:solidFill>
              </a:rPr>
              <a:t>Оранжевый – радостное, тёплое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Жёлтый – светлое, приятное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Зелёный – спокойное, ровное</a:t>
            </a:r>
          </a:p>
          <a:p>
            <a:r>
              <a:rPr lang="ru-RU" sz="2400" dirty="0">
                <a:solidFill>
                  <a:srgbClr val="0070C0"/>
                </a:solidFill>
              </a:rPr>
              <a:t>Синий- грустное, печальное</a:t>
            </a:r>
          </a:p>
          <a:p>
            <a:r>
              <a:rPr lang="ru-RU" sz="2400" dirty="0">
                <a:solidFill>
                  <a:srgbClr val="7030A0"/>
                </a:solidFill>
              </a:rPr>
              <a:t>Фиолетовый- тревожное, тоскливое</a:t>
            </a:r>
          </a:p>
          <a:p>
            <a:r>
              <a:rPr lang="ru-RU" sz="2400" dirty="0"/>
              <a:t>Чёрный – состояние крайней неудовлетворённости</a:t>
            </a:r>
          </a:p>
        </p:txBody>
      </p:sp>
    </p:spTree>
    <p:extLst>
      <p:ext uri="{BB962C8B-B14F-4D97-AF65-F5344CB8AC3E}">
        <p14:creationId xmlns:p14="http://schemas.microsoft.com/office/powerpoint/2010/main" val="4255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9925" y="548680"/>
            <a:ext cx="576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/>
              <a:t>Домашнее задание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79208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dirty="0" smtClean="0"/>
              <a:t>1. § 26</a:t>
            </a:r>
            <a:endParaRPr lang="ru-RU" sz="4000" dirty="0"/>
          </a:p>
          <a:p>
            <a:pPr>
              <a:spcAft>
                <a:spcPts val="0"/>
              </a:spcAft>
            </a:pPr>
            <a:r>
              <a:rPr lang="ru-RU" sz="4000" dirty="0"/>
              <a:t>2.Подготовить сообщение о </a:t>
            </a:r>
            <a:r>
              <a:rPr lang="ru-RU" sz="4000" dirty="0" smtClean="0"/>
              <a:t>      </a:t>
            </a:r>
            <a:r>
              <a:rPr lang="ru-RU" sz="4000" dirty="0" err="1" smtClean="0"/>
              <a:t>Р.Гуке</a:t>
            </a:r>
            <a:endParaRPr lang="ru-RU" sz="4000" dirty="0"/>
          </a:p>
          <a:p>
            <a:pPr>
              <a:spcAft>
                <a:spcPts val="0"/>
              </a:spcAft>
            </a:pPr>
            <a:r>
              <a:rPr lang="ru-RU" sz="4000" dirty="0"/>
              <a:t>3. Представить  формулировку закона Гука   в стихотворной форме.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15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 eaLnBrk="1" hangingPunct="1"/>
            <a:r>
              <a:rPr lang="ru-RU" smtClean="0"/>
              <a:t>Растяжение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ru-RU" sz="2600" smtClean="0"/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sz="half" idx="2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2600" smtClean="0"/>
              <a:t>Тросы подъемных кранов</a:t>
            </a:r>
          </a:p>
        </p:txBody>
      </p:sp>
      <p:pic>
        <p:nvPicPr>
          <p:cNvPr id="4101" name="Рисунок 5" descr="http://khutorskoy.ru/travel/abkhaziya/sea/_MG_0934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39211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6" descr="http://bse.sci-lib.com/a_pictures/18/10/2391833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644900"/>
            <a:ext cx="37099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1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ru-RU" smtClean="0"/>
              <a:t>Растяжение</a:t>
            </a:r>
          </a:p>
        </p:txBody>
      </p:sp>
      <p:sp>
        <p:nvSpPr>
          <p:cNvPr id="5123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Трос фуникулера и буксировочный трос</a:t>
            </a:r>
          </a:p>
          <a:p>
            <a:endParaRPr lang="ru-RU" smtClean="0"/>
          </a:p>
        </p:txBody>
      </p:sp>
      <p:pic>
        <p:nvPicPr>
          <p:cNvPr id="5124" name="Содержимое 4" descr="http://www.nodima.ru/assets/images/travel/china2008/harbin/07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916113"/>
            <a:ext cx="3671887" cy="2557462"/>
          </a:xfrm>
        </p:spPr>
      </p:pic>
      <p:pic>
        <p:nvPicPr>
          <p:cNvPr id="5125" name="Рисунок 6" descr="http://www.autoshcool.ru/uploads/posts/2010-03/1268155817_osnovnye_pravila_buksirovki_avtomobily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644900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9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 eaLnBrk="1" hangingPunct="1"/>
            <a:r>
              <a:rPr lang="ru-RU" smtClean="0"/>
              <a:t>Сжатие  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2600" smtClean="0"/>
              <a:t>Колонны, стены, фундаменты зданий </a:t>
            </a:r>
          </a:p>
          <a:p>
            <a:pPr eaLnBrk="1" hangingPunct="1"/>
            <a:endParaRPr lang="ru-RU" sz="26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600" smtClean="0"/>
              <a:t> 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sz="half" idx="2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600" smtClean="0"/>
          </a:p>
        </p:txBody>
      </p:sp>
      <p:pic>
        <p:nvPicPr>
          <p:cNvPr id="6149" name="Picture 7" descr="inv_korp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16113"/>
            <a:ext cx="350361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Содержимое 5" descr="http://www.segodnya.ua/img/forall/a/120511/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73463"/>
            <a:ext cx="3779838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1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 eaLnBrk="1" hangingPunct="1"/>
            <a:r>
              <a:rPr lang="ru-RU" smtClean="0"/>
              <a:t>Сдвиг 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2600" smtClean="0"/>
              <a:t>Заклепки; болты, соединяющие металлические конструкции 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sz="half" idx="2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ru-RU" sz="2600" smtClean="0"/>
          </a:p>
        </p:txBody>
      </p:sp>
      <p:pic>
        <p:nvPicPr>
          <p:cNvPr id="7173" name="Рисунок 5" descr="http://ecobond.ru/ru/description/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860800"/>
            <a:ext cx="354012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6" descr="http://ibud.ua/userfiles/image/Kovka/Klep_gaiki/Klepalnye-gaiky-zaklyopki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844675"/>
            <a:ext cx="344328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2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ru-RU" smtClean="0"/>
              <a:t>Сдвиг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Резание ножницами  и ножом, жевание</a:t>
            </a:r>
          </a:p>
        </p:txBody>
      </p:sp>
      <p:pic>
        <p:nvPicPr>
          <p:cNvPr id="8196" name="Picture 10" descr="Image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0"/>
          <a:stretch>
            <a:fillRect/>
          </a:stretch>
        </p:blipFill>
        <p:spPr bwMode="auto">
          <a:xfrm>
            <a:off x="1116013" y="3716338"/>
            <a:ext cx="37084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Содержимое 5" descr="http://thumbs.dreamstime.com/thumblarge_332/1226493655iHI4pC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989138"/>
            <a:ext cx="3509963" cy="2087562"/>
          </a:xfrm>
        </p:spPr>
      </p:pic>
      <p:pic>
        <p:nvPicPr>
          <p:cNvPr id="8198" name="Рисунок 6" descr="http://fictionbook.ru/static/bookimages/00/20/92/00209283.bin.dir/h/i_0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21163"/>
            <a:ext cx="3457575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1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 eaLnBrk="1" hangingPunct="1"/>
            <a:r>
              <a:rPr lang="ru-RU" smtClean="0"/>
              <a:t>Кручение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2600" smtClean="0"/>
              <a:t>Завинчивание гаек, работа валов машин, сверление</a:t>
            </a:r>
          </a:p>
          <a:p>
            <a:pPr eaLnBrk="1" hangingPunct="1"/>
            <a:endParaRPr lang="ru-RU" sz="2600" smtClean="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z="2600" smtClean="0"/>
          </a:p>
        </p:txBody>
      </p:sp>
      <p:pic>
        <p:nvPicPr>
          <p:cNvPr id="9221" name="Рисунок 5" descr="http://www.cartage.ru/upload/article/big/1_4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716338"/>
            <a:ext cx="3263900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6" descr="http://stroimvmeste.info/wp-content/uploads/2011/12/kak-sverlit-metall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16113"/>
            <a:ext cx="3557588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2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 eaLnBrk="1" hangingPunct="1"/>
            <a:r>
              <a:rPr lang="ru-RU" smtClean="0"/>
              <a:t>Изгиб 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600" smtClean="0"/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sz="half" idx="2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2600" smtClean="0"/>
              <a:t>Мост, сиденье стула, шест гимнаста</a:t>
            </a:r>
          </a:p>
          <a:p>
            <a:pPr eaLnBrk="1" hangingPunct="1"/>
            <a:endParaRPr lang="ru-RU" sz="2600" smtClean="0"/>
          </a:p>
        </p:txBody>
      </p:sp>
      <p:pic>
        <p:nvPicPr>
          <p:cNvPr id="10245" name="Picture 7" descr="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1989138"/>
            <a:ext cx="2774950" cy="40322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5" descr="http://circusekb.ru/uploadedFiles/photoalbums/images/big/IMG_856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213100"/>
            <a:ext cx="2039937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0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1544</TotalTime>
  <Words>236</Words>
  <Application>Microsoft Office PowerPoint</Application>
  <PresentationFormat>Экран (4:3)</PresentationFormat>
  <Paragraphs>82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Скругленный</vt:lpstr>
      <vt:lpstr>Microsoft Equation 3.0</vt:lpstr>
      <vt:lpstr>«АЗБУКА»</vt:lpstr>
      <vt:lpstr>Презентация PowerPoint</vt:lpstr>
      <vt:lpstr>Растяжение </vt:lpstr>
      <vt:lpstr>Растяжение</vt:lpstr>
      <vt:lpstr>Сжатие  </vt:lpstr>
      <vt:lpstr>Сдвиг </vt:lpstr>
      <vt:lpstr>Сдвиг</vt:lpstr>
      <vt:lpstr>Кручение </vt:lpstr>
      <vt:lpstr>Изгиб </vt:lpstr>
      <vt:lpstr>Изгиб</vt:lpstr>
      <vt:lpstr>Назовите деформации, изображенные на рисунках</vt:lpstr>
      <vt:lpstr>Назовите деформации, изображенные на рисунках</vt:lpstr>
      <vt:lpstr>Назовите деформации, изображенные на рисунках</vt:lpstr>
      <vt:lpstr> ТЕМА УРОКА:</vt:lpstr>
      <vt:lpstr>2.  Сила упругости  направлена </vt:lpstr>
      <vt:lpstr>3.   Точка приложения силы упругости - это</vt:lpstr>
      <vt:lpstr>4. Соотношение между силой упругости  пружины и ее удлинением:  </vt:lpstr>
      <vt:lpstr> </vt:lpstr>
      <vt:lpstr>6. Жесткость тела зависит от</vt:lpstr>
      <vt:lpstr>7.  Составьте формулы, используя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Bee</dc:creator>
  <cp:lastModifiedBy>PC</cp:lastModifiedBy>
  <cp:revision>36</cp:revision>
  <dcterms:created xsi:type="dcterms:W3CDTF">2007-11-27T19:45:20Z</dcterms:created>
  <dcterms:modified xsi:type="dcterms:W3CDTF">2017-01-22T08:01:23Z</dcterms:modified>
</cp:coreProperties>
</file>