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7" r:id="rId2"/>
    <p:sldId id="289" r:id="rId3"/>
    <p:sldId id="261" r:id="rId4"/>
    <p:sldId id="260" r:id="rId5"/>
    <p:sldId id="258" r:id="rId6"/>
    <p:sldId id="262" r:id="rId7"/>
    <p:sldId id="263" r:id="rId8"/>
    <p:sldId id="264" r:id="rId9"/>
    <p:sldId id="273" r:id="rId10"/>
    <p:sldId id="274" r:id="rId11"/>
    <p:sldId id="275" r:id="rId12"/>
    <p:sldId id="276" r:id="rId13"/>
    <p:sldId id="277" r:id="rId14"/>
    <p:sldId id="280" r:id="rId15"/>
    <p:sldId id="279" r:id="rId16"/>
    <p:sldId id="281" r:id="rId17"/>
    <p:sldId id="283" r:id="rId18"/>
    <p:sldId id="282" r:id="rId19"/>
    <p:sldId id="284" r:id="rId20"/>
    <p:sldId id="265" r:id="rId21"/>
    <p:sldId id="278" r:id="rId22"/>
    <p:sldId id="268" r:id="rId23"/>
    <p:sldId id="286" r:id="rId24"/>
    <p:sldId id="287" r:id="rId25"/>
    <p:sldId id="285" r:id="rId26"/>
    <p:sldId id="288" r:id="rId27"/>
    <p:sldId id="267" r:id="rId28"/>
    <p:sldId id="298" r:id="rId29"/>
    <p:sldId id="299" r:id="rId30"/>
    <p:sldId id="300" r:id="rId31"/>
    <p:sldId id="334" r:id="rId32"/>
    <p:sldId id="302" r:id="rId33"/>
    <p:sldId id="335" r:id="rId34"/>
    <p:sldId id="303" r:id="rId35"/>
    <p:sldId id="304" r:id="rId36"/>
    <p:sldId id="337" r:id="rId37"/>
    <p:sldId id="336" r:id="rId38"/>
    <p:sldId id="305" r:id="rId39"/>
    <p:sldId id="292" r:id="rId40"/>
    <p:sldId id="308" r:id="rId41"/>
    <p:sldId id="309" r:id="rId42"/>
    <p:sldId id="310" r:id="rId43"/>
    <p:sldId id="311" r:id="rId44"/>
    <p:sldId id="338" r:id="rId45"/>
    <p:sldId id="314" r:id="rId46"/>
    <p:sldId id="315" r:id="rId47"/>
    <p:sldId id="316" r:id="rId48"/>
    <p:sldId id="317" r:id="rId49"/>
    <p:sldId id="318" r:id="rId50"/>
    <p:sldId id="319" r:id="rId51"/>
    <p:sldId id="320" r:id="rId52"/>
    <p:sldId id="321" r:id="rId53"/>
    <p:sldId id="339" r:id="rId54"/>
    <p:sldId id="323" r:id="rId55"/>
    <p:sldId id="324" r:id="rId56"/>
    <p:sldId id="340" r:id="rId57"/>
    <p:sldId id="295" r:id="rId58"/>
    <p:sldId id="341" r:id="rId59"/>
    <p:sldId id="325" r:id="rId60"/>
    <p:sldId id="326" r:id="rId61"/>
    <p:sldId id="327" r:id="rId62"/>
    <p:sldId id="342" r:id="rId63"/>
    <p:sldId id="330" r:id="rId64"/>
    <p:sldId id="351" r:id="rId65"/>
    <p:sldId id="352" r:id="rId66"/>
    <p:sldId id="353" r:id="rId67"/>
    <p:sldId id="355" r:id="rId68"/>
    <p:sldId id="356" r:id="rId69"/>
    <p:sldId id="354" r:id="rId70"/>
    <p:sldId id="357" r:id="rId71"/>
    <p:sldId id="358" r:id="rId72"/>
    <p:sldId id="271" r:id="rId73"/>
    <p:sldId id="379" r:id="rId74"/>
    <p:sldId id="363" r:id="rId75"/>
    <p:sldId id="370" r:id="rId76"/>
    <p:sldId id="371" r:id="rId77"/>
    <p:sldId id="290" r:id="rId78"/>
    <p:sldId id="343" r:id="rId79"/>
    <p:sldId id="367" r:id="rId80"/>
    <p:sldId id="373" r:id="rId81"/>
    <p:sldId id="291" r:id="rId82"/>
    <p:sldId id="369" r:id="rId83"/>
    <p:sldId id="375" r:id="rId84"/>
    <p:sldId id="374" r:id="rId85"/>
    <p:sldId id="368" r:id="rId86"/>
    <p:sldId id="293" r:id="rId87"/>
    <p:sldId id="376" r:id="rId88"/>
    <p:sldId id="378" r:id="rId89"/>
    <p:sldId id="377" r:id="rId90"/>
    <p:sldId id="272" r:id="rId9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43"/>
    <a:srgbClr val="FF9966"/>
    <a:srgbClr val="CC3300"/>
    <a:srgbClr val="460000"/>
    <a:srgbClr val="800000"/>
    <a:srgbClr val="660033"/>
    <a:srgbClr val="360000"/>
    <a:srgbClr val="990000"/>
    <a:srgbClr val="9E0000"/>
    <a:srgbClr val="A8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70" autoAdjust="0"/>
  </p:normalViewPr>
  <p:slideViewPr>
    <p:cSldViewPr>
      <p:cViewPr>
        <p:scale>
          <a:sx n="60" d="100"/>
          <a:sy n="60" d="100"/>
        </p:scale>
        <p:origin x="-1572" y="-24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0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2EB13A-E879-4B06-BBF8-B44AC4B25388}" type="datetimeFigureOut">
              <a:rPr lang="ru-RU" smtClean="0"/>
              <a:pPr/>
              <a:t>25.01.2017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A667C7-F445-4CD5-BBC3-100FB69EB58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5000"/>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25.01.2017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6.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slide" Target="slide23.xml"/><Relationship Id="rId11" Type="http://schemas.openxmlformats.org/officeDocument/2006/relationships/slide" Target="slide3.xml"/><Relationship Id="rId5" Type="http://schemas.openxmlformats.org/officeDocument/2006/relationships/slide" Target="slide22.xml"/><Relationship Id="rId10" Type="http://schemas.openxmlformats.org/officeDocument/2006/relationships/slide" Target="slide25.xml"/><Relationship Id="rId4" Type="http://schemas.openxmlformats.org/officeDocument/2006/relationships/image" Target="../media/image16.jpe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5.jpeg"/><Relationship Id="rId7" Type="http://schemas.openxmlformats.org/officeDocument/2006/relationships/slide" Target="slide20.xm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66.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8.png"/><Relationship Id="rId7"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73.xml"/><Relationship Id="rId5" Type="http://schemas.openxmlformats.org/officeDocument/2006/relationships/image" Target="../media/image10.gif"/><Relationship Id="rId10" Type="http://schemas.openxmlformats.org/officeDocument/2006/relationships/slide" Target="slide57.xml"/><Relationship Id="rId4" Type="http://schemas.openxmlformats.org/officeDocument/2006/relationships/image" Target="../media/image9.png"/><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82.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slide" Target="slide3.xml"/><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slide" Target="slide3.xml"/><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25.jpeg"/></Relationships>
</file>

<file path=ppt/slides/_rels/slide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33.jpeg"/></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slide" Target="slide3.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40.jpe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4.png"/><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6.jpeg"/></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3.jpe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14.jpeg"/><Relationship Id="rId4" Type="http://schemas.openxmlformats.org/officeDocument/2006/relationships/image" Target="../media/image146.jpeg"/></Relationships>
</file>

<file path=ppt/slides/_rels/slide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74.xml"/><Relationship Id="rId4" Type="http://schemas.openxmlformats.org/officeDocument/2006/relationships/image" Target="../media/image16.jpeg"/></Relationships>
</file>

<file path=ppt/slides/_rels/slide74.xml.rels><?xml version="1.0" encoding="UTF-8" standalone="yes"?>
<Relationships xmlns="http://schemas.openxmlformats.org/package/2006/relationships"><Relationship Id="rId8" Type="http://schemas.openxmlformats.org/officeDocument/2006/relationships/slide" Target="slide78.xml"/><Relationship Id="rId13" Type="http://schemas.openxmlformats.org/officeDocument/2006/relationships/slide" Target="slide83.xml"/><Relationship Id="rId18" Type="http://schemas.openxmlformats.org/officeDocument/2006/relationships/slide" Target="slide88.xml"/><Relationship Id="rId3" Type="http://schemas.openxmlformats.org/officeDocument/2006/relationships/image" Target="../media/image9.png"/><Relationship Id="rId21" Type="http://schemas.openxmlformats.org/officeDocument/2006/relationships/image" Target="../media/image7.jpeg"/><Relationship Id="rId7" Type="http://schemas.openxmlformats.org/officeDocument/2006/relationships/slide" Target="slide77.xml"/><Relationship Id="rId12" Type="http://schemas.openxmlformats.org/officeDocument/2006/relationships/slide" Target="slide82.xml"/><Relationship Id="rId17" Type="http://schemas.openxmlformats.org/officeDocument/2006/relationships/slide" Target="slide87.xml"/><Relationship Id="rId2" Type="http://schemas.openxmlformats.org/officeDocument/2006/relationships/image" Target="../media/image149.jpeg"/><Relationship Id="rId16" Type="http://schemas.openxmlformats.org/officeDocument/2006/relationships/slide" Target="slide86.xml"/><Relationship Id="rId20"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76.xml"/><Relationship Id="rId11" Type="http://schemas.openxmlformats.org/officeDocument/2006/relationships/slide" Target="slide81.xml"/><Relationship Id="rId24" Type="http://schemas.openxmlformats.org/officeDocument/2006/relationships/slide" Target="slide3.xml"/><Relationship Id="rId5" Type="http://schemas.openxmlformats.org/officeDocument/2006/relationships/image" Target="../media/image150.jpeg"/><Relationship Id="rId15" Type="http://schemas.openxmlformats.org/officeDocument/2006/relationships/slide" Target="slide85.xml"/><Relationship Id="rId23" Type="http://schemas.openxmlformats.org/officeDocument/2006/relationships/image" Target="../media/image152.jpeg"/><Relationship Id="rId10" Type="http://schemas.openxmlformats.org/officeDocument/2006/relationships/slide" Target="slide80.xml"/><Relationship Id="rId19" Type="http://schemas.openxmlformats.org/officeDocument/2006/relationships/slide" Target="slide89.xml"/><Relationship Id="rId4" Type="http://schemas.openxmlformats.org/officeDocument/2006/relationships/slide" Target="slide75.xml"/><Relationship Id="rId9" Type="http://schemas.openxmlformats.org/officeDocument/2006/relationships/slide" Target="slide79.xml"/><Relationship Id="rId14" Type="http://schemas.openxmlformats.org/officeDocument/2006/relationships/slide" Target="slide84.xml"/><Relationship Id="rId22" Type="http://schemas.openxmlformats.org/officeDocument/2006/relationships/image" Target="../media/image151.jpeg"/></Relationships>
</file>

<file path=ppt/slides/_rels/slide75.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53.jpeg"/><Relationship Id="rId7" Type="http://schemas.openxmlformats.org/officeDocument/2006/relationships/image" Target="../media/image15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0.jpeg"/><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jpeg"/><Relationship Id="rId7" Type="http://schemas.openxmlformats.org/officeDocument/2006/relationships/image" Target="../media/image15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74.xml"/><Relationship Id="rId5" Type="http://schemas.openxmlformats.org/officeDocument/2006/relationships/image" Target="../media/image156.png"/><Relationship Id="rId4" Type="http://schemas.openxmlformats.org/officeDocument/2006/relationships/image" Target="../media/image150.jpeg"/></Relationships>
</file>

<file path=ppt/slides/_rels/slide77.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50.jpeg"/><Relationship Id="rId7" Type="http://schemas.openxmlformats.org/officeDocument/2006/relationships/image" Target="../media/image15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7.png"/><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jpeg"/><Relationship Id="rId7" Type="http://schemas.openxmlformats.org/officeDocument/2006/relationships/slide" Target="slide7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0.jpeg"/><Relationship Id="rId4" Type="http://schemas.openxmlformats.org/officeDocument/2006/relationships/image" Target="../media/image2.jpeg"/><Relationship Id="rId9" Type="http://schemas.openxmlformats.org/officeDocument/2006/relationships/image" Target="../media/image155.png"/></Relationships>
</file>

<file path=ppt/slides/_rels/slide79.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2.jpeg"/><Relationship Id="rId3" Type="http://schemas.openxmlformats.org/officeDocument/2006/relationships/image" Target="../media/image7.jpeg"/><Relationship Id="rId7" Type="http://schemas.openxmlformats.org/officeDocument/2006/relationships/image" Target="../media/image158.jpeg"/><Relationship Id="rId12" Type="http://schemas.openxmlformats.org/officeDocument/2006/relationships/image" Target="../media/image1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slide" Target="slide74.xml"/><Relationship Id="rId5" Type="http://schemas.openxmlformats.org/officeDocument/2006/relationships/image" Target="../media/image150.jpeg"/><Relationship Id="rId10" Type="http://schemas.openxmlformats.org/officeDocument/2006/relationships/image" Target="../media/image161.jpeg"/><Relationship Id="rId4" Type="http://schemas.openxmlformats.org/officeDocument/2006/relationships/image" Target="../media/image2.jpeg"/><Relationship Id="rId9"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2.jpeg"/><Relationship Id="rId7" Type="http://schemas.openxmlformats.org/officeDocument/2006/relationships/image" Target="../media/image165.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150.jpeg"/><Relationship Id="rId5" Type="http://schemas.openxmlformats.org/officeDocument/2006/relationships/image" Target="../media/image163.jpeg"/><Relationship Id="rId10" Type="http://schemas.openxmlformats.org/officeDocument/2006/relationships/image" Target="../media/image155.png"/><Relationship Id="rId4" Type="http://schemas.openxmlformats.org/officeDocument/2006/relationships/image" Target="../media/image153.jpeg"/><Relationship Id="rId9" Type="http://schemas.openxmlformats.org/officeDocument/2006/relationships/image" Target="../media/image7.jpeg"/></Relationships>
</file>

<file path=ppt/slides/_rels/slide81.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2.jpeg"/><Relationship Id="rId7" Type="http://schemas.openxmlformats.org/officeDocument/2006/relationships/image" Target="../media/image155.pn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53.jpeg"/><Relationship Id="rId4" Type="http://schemas.openxmlformats.org/officeDocument/2006/relationships/image" Target="../media/image115.jpeg"/><Relationship Id="rId9" Type="http://schemas.openxmlformats.org/officeDocument/2006/relationships/image" Target="../media/image150.jpeg"/></Relationships>
</file>

<file path=ppt/slides/_rels/slide8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51.jpeg"/><Relationship Id="rId7" Type="http://schemas.openxmlformats.org/officeDocument/2006/relationships/slide" Target="slide7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2.jpeg"/><Relationship Id="rId10" Type="http://schemas.openxmlformats.org/officeDocument/2006/relationships/image" Target="../media/image150.jpeg"/><Relationship Id="rId4" Type="http://schemas.openxmlformats.org/officeDocument/2006/relationships/image" Target="../media/image114.jpeg"/><Relationship Id="rId9" Type="http://schemas.openxmlformats.org/officeDocument/2006/relationships/image" Target="../media/image155.png"/></Relationships>
</file>

<file path=ppt/slides/_rels/slide8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53.jpeg"/><Relationship Id="rId4" Type="http://schemas.openxmlformats.org/officeDocument/2006/relationships/image" Target="../media/image2.jpeg"/><Relationship Id="rId9" Type="http://schemas.openxmlformats.org/officeDocument/2006/relationships/image" Target="../media/image150.jpeg"/></Relationships>
</file>

<file path=ppt/slides/_rels/slide84.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53.jpeg"/><Relationship Id="rId4" Type="http://schemas.openxmlformats.org/officeDocument/2006/relationships/image" Target="../media/image2.jpeg"/><Relationship Id="rId9" Type="http://schemas.openxmlformats.org/officeDocument/2006/relationships/image" Target="../media/image150.jpeg"/></Relationships>
</file>

<file path=ppt/slides/_rels/slide85.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52.jpeg"/><Relationship Id="rId7" Type="http://schemas.openxmlformats.org/officeDocument/2006/relationships/image" Target="../media/image155.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153.jpeg"/><Relationship Id="rId9" Type="http://schemas.openxmlformats.org/officeDocument/2006/relationships/image" Target="../media/image150.jpeg"/></Relationships>
</file>

<file path=ppt/slides/_rels/slide8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2.jpeg"/><Relationship Id="rId7" Type="http://schemas.openxmlformats.org/officeDocument/2006/relationships/slide" Target="slide74.xml"/><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5.png"/><Relationship Id="rId4" Type="http://schemas.openxmlformats.org/officeDocument/2006/relationships/image" Target="../media/image7.jpeg"/><Relationship Id="rId9" Type="http://schemas.openxmlformats.org/officeDocument/2006/relationships/image" Target="../media/image167.jpeg"/></Relationships>
</file>

<file path=ppt/slides/_rels/slide87.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2.jpeg"/><Relationship Id="rId7" Type="http://schemas.openxmlformats.org/officeDocument/2006/relationships/image" Target="../media/image150.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5.png"/><Relationship Id="rId4" Type="http://schemas.openxmlformats.org/officeDocument/2006/relationships/image" Target="../media/image7.jpeg"/><Relationship Id="rId9" Type="http://schemas.openxmlformats.org/officeDocument/2006/relationships/slide" Target="slide74.xml"/></Relationships>
</file>

<file path=ppt/slides/_rels/slide8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2.jpeg"/><Relationship Id="rId7" Type="http://schemas.openxmlformats.org/officeDocument/2006/relationships/image" Target="../media/image150.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slide" Target="slide74.xml"/><Relationship Id="rId5" Type="http://schemas.openxmlformats.org/officeDocument/2006/relationships/image" Target="../media/image7.jpeg"/><Relationship Id="rId10" Type="http://schemas.openxmlformats.org/officeDocument/2006/relationships/image" Target="../media/image142.jpeg"/><Relationship Id="rId4" Type="http://schemas.openxmlformats.org/officeDocument/2006/relationships/image" Target="../media/image153.jpeg"/><Relationship Id="rId9" Type="http://schemas.openxmlformats.org/officeDocument/2006/relationships/image" Target="../media/image87.jpeg"/></Relationships>
</file>

<file path=ppt/slides/_rels/slide89.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2.jpeg"/><Relationship Id="rId7" Type="http://schemas.openxmlformats.org/officeDocument/2006/relationships/image" Target="../media/image169.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5.png"/><Relationship Id="rId10" Type="http://schemas.openxmlformats.org/officeDocument/2006/relationships/image" Target="../media/image150.jpeg"/><Relationship Id="rId4" Type="http://schemas.openxmlformats.org/officeDocument/2006/relationships/image" Target="../media/image7.jpeg"/><Relationship Id="rId9" Type="http://schemas.openxmlformats.org/officeDocument/2006/relationships/slide" Target="slide7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7"/>
          <p:cNvSpPr>
            <a:spLocks noChangeArrowheads="1"/>
          </p:cNvSpPr>
          <p:nvPr/>
        </p:nvSpPr>
        <p:spPr bwMode="auto">
          <a:xfrm>
            <a:off x="251520" y="548680"/>
            <a:ext cx="8640960" cy="5472608"/>
          </a:xfrm>
          <a:prstGeom prst="rect">
            <a:avLst/>
          </a:prstGeom>
          <a:blipFill>
            <a:blip r:embed="rId2"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3200" b="1" dirty="0">
              <a:solidFill>
                <a:srgbClr val="460000"/>
              </a:solidFill>
            </a:endParaRPr>
          </a:p>
        </p:txBody>
      </p:sp>
      <p:pic>
        <p:nvPicPr>
          <p:cNvPr id="1029" name="Picture 5" descr="http://viki.rdf.ru/media/upload/preview/678.jpeg"/>
          <p:cNvPicPr>
            <a:picLocks noChangeAspect="1" noChangeArrowheads="1"/>
          </p:cNvPicPr>
          <p:nvPr/>
        </p:nvPicPr>
        <p:blipFill>
          <a:blip r:embed="rId3" cstate="print"/>
          <a:srcRect l="21455"/>
          <a:stretch>
            <a:fillRect/>
          </a:stretch>
        </p:blipFill>
        <p:spPr bwMode="auto">
          <a:xfrm>
            <a:off x="323528" y="2636912"/>
            <a:ext cx="4650731" cy="3954016"/>
          </a:xfrm>
          <a:prstGeom prst="rect">
            <a:avLst/>
          </a:prstGeom>
          <a:ln>
            <a:noFill/>
          </a:ln>
          <a:effectLst>
            <a:softEdge rad="112500"/>
          </a:effectLst>
        </p:spPr>
      </p:pic>
      <p:pic>
        <p:nvPicPr>
          <p:cNvPr id="12" name="Picture 13" descr="Картинка 139 из 39656"/>
          <p:cNvPicPr>
            <a:picLocks noChangeAspect="1" noChangeArrowheads="1"/>
          </p:cNvPicPr>
          <p:nvPr/>
        </p:nvPicPr>
        <p:blipFill>
          <a:blip r:embed="rId4" cstate="print"/>
          <a:srcRect l="12289" t="18832" b="6363"/>
          <a:stretch>
            <a:fillRect/>
          </a:stretch>
        </p:blipFill>
        <p:spPr bwMode="auto">
          <a:xfrm>
            <a:off x="4644008" y="2780928"/>
            <a:ext cx="4104456" cy="3369231"/>
          </a:xfrm>
          <a:prstGeom prst="rect">
            <a:avLst/>
          </a:prstGeom>
          <a:ln>
            <a:noFill/>
          </a:ln>
          <a:effectLst>
            <a:softEdge rad="112500"/>
          </a:effectLst>
        </p:spPr>
      </p:pic>
      <p:sp>
        <p:nvSpPr>
          <p:cNvPr id="7" name="Прямоугольник с двумя скругленными противолежащими углами 6"/>
          <p:cNvSpPr/>
          <p:nvPr/>
        </p:nvSpPr>
        <p:spPr>
          <a:xfrm>
            <a:off x="755576" y="188640"/>
            <a:ext cx="7488832" cy="715089"/>
          </a:xfrm>
          <a:prstGeom prst="round2DiagRect">
            <a:avLst/>
          </a:prstGeom>
          <a:solidFill>
            <a:srgbClr val="F89D52"/>
          </a:solidFill>
          <a:ln w="38100"/>
          <a:effectLst>
            <a:outerShdw blurRad="50800" dist="38100" dir="18900000" algn="bl" rotWithShape="0">
              <a:prstClr val="black">
                <a:alpha val="40000"/>
              </a:prstClr>
            </a:outerShdw>
          </a:effectLst>
          <a:scene3d>
            <a:camera prst="orthographicFront"/>
            <a:lightRig rig="threePt" dir="t"/>
          </a:scene3d>
          <a:sp3d>
            <a:bevelT prst="convex"/>
          </a:sp3d>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ru-RU" sz="3600" b="1" dirty="0" smtClean="0">
                <a:solidFill>
                  <a:srgbClr val="5C0000"/>
                </a:solidFill>
                <a:effectLst/>
              </a:rPr>
              <a:t>МБОУ Покровская СОШ «НОК»</a:t>
            </a:r>
            <a:endParaRPr lang="ru-RU" sz="3600" b="1" dirty="0">
              <a:solidFill>
                <a:srgbClr val="5C0000"/>
              </a:solidFill>
              <a:effectLst/>
            </a:endParaRPr>
          </a:p>
        </p:txBody>
      </p:sp>
      <p:sp>
        <p:nvSpPr>
          <p:cNvPr id="3" name="Прямоугольник с двумя скругленными противолежащими углами 2"/>
          <p:cNvSpPr/>
          <p:nvPr/>
        </p:nvSpPr>
        <p:spPr>
          <a:xfrm>
            <a:off x="251520" y="5949280"/>
            <a:ext cx="8640960" cy="715089"/>
          </a:xfrm>
          <a:prstGeom prst="round2DiagRect">
            <a:avLst/>
          </a:prstGeom>
          <a:solidFill>
            <a:srgbClr val="F89D52"/>
          </a:solidFill>
          <a:ln w="38100"/>
          <a:effectLst>
            <a:outerShdw blurRad="50800" dist="38100" dir="18900000" algn="bl" rotWithShape="0">
              <a:prstClr val="black">
                <a:alpha val="40000"/>
              </a:prstClr>
            </a:outerShdw>
          </a:effectLst>
          <a:scene3d>
            <a:camera prst="orthographicFront"/>
            <a:lightRig rig="threePt" dir="t"/>
          </a:scene3d>
          <a:sp3d>
            <a:bevelT prst="convex"/>
          </a:sp3d>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ru-RU" sz="3600" b="1" dirty="0" smtClean="0">
                <a:solidFill>
                  <a:srgbClr val="5C0000"/>
                </a:solidFill>
              </a:rPr>
              <a:t>Автор: Федорова С.В. , учитель ИЗО, МХК </a:t>
            </a:r>
          </a:p>
        </p:txBody>
      </p:sp>
      <p:sp>
        <p:nvSpPr>
          <p:cNvPr id="9" name="Прямоугольник с двумя скругленными противолежащими углами 8"/>
          <p:cNvSpPr/>
          <p:nvPr/>
        </p:nvSpPr>
        <p:spPr>
          <a:xfrm>
            <a:off x="3275856" y="3284984"/>
            <a:ext cx="2448272" cy="2009061"/>
          </a:xfrm>
          <a:prstGeom prst="round2DiagRect">
            <a:avLst/>
          </a:prstGeom>
          <a:solidFill>
            <a:srgbClr val="F89D52"/>
          </a:solidFill>
          <a:ln w="38100"/>
          <a:effectLst>
            <a:outerShdw blurRad="50800" dist="38100" dir="18900000" algn="bl" rotWithShape="0">
              <a:prstClr val="black">
                <a:alpha val="40000"/>
              </a:prstClr>
            </a:outerShdw>
          </a:effectLst>
          <a:scene3d>
            <a:camera prst="orthographicFront"/>
            <a:lightRig rig="threePt" dir="t"/>
          </a:scene3d>
          <a:sp3d>
            <a:bevelT prst="convex"/>
          </a:sp3d>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ru-RU" sz="2800" b="1" dirty="0" smtClean="0">
                <a:solidFill>
                  <a:srgbClr val="5C0000"/>
                </a:solidFill>
              </a:rPr>
              <a:t>Электронное приложение </a:t>
            </a:r>
          </a:p>
          <a:p>
            <a:pPr algn="ctr">
              <a:defRPr/>
            </a:pPr>
            <a:r>
              <a:rPr lang="ru-RU" sz="2800" b="1" dirty="0" smtClean="0">
                <a:solidFill>
                  <a:srgbClr val="5C0000"/>
                </a:solidFill>
              </a:rPr>
              <a:t>к уроку МХК  </a:t>
            </a:r>
          </a:p>
          <a:p>
            <a:pPr algn="ctr">
              <a:defRPr/>
            </a:pPr>
            <a:r>
              <a:rPr lang="ru-RU" sz="2800" b="1" dirty="0" smtClean="0">
                <a:solidFill>
                  <a:srgbClr val="5C0000"/>
                </a:solidFill>
              </a:rPr>
              <a:t>10 класс</a:t>
            </a:r>
          </a:p>
        </p:txBody>
      </p:sp>
      <p:pic>
        <p:nvPicPr>
          <p:cNvPr id="3075" name="Picture 3" descr="D:\ШКОЛА\8-11 класс искусство\ФСВ ДЛЯ ПРЕЗЕНТ\1МОЯ ПРЕЗЕНТАШКА\Рисунок1.png"/>
          <p:cNvPicPr>
            <a:picLocks noChangeAspect="1" noChangeArrowheads="1"/>
          </p:cNvPicPr>
          <p:nvPr/>
        </p:nvPicPr>
        <p:blipFill>
          <a:blip r:embed="rId5" cstate="print"/>
          <a:srcRect/>
          <a:stretch>
            <a:fillRect/>
          </a:stretch>
        </p:blipFill>
        <p:spPr bwMode="auto">
          <a:xfrm>
            <a:off x="467544" y="1124744"/>
            <a:ext cx="8136904" cy="1868703"/>
          </a:xfrm>
          <a:prstGeom prst="rect">
            <a:avLst/>
          </a:prstGeom>
          <a:noFill/>
          <a:effectLst>
            <a:outerShdw blurRad="50800" dist="38100" dir="16200000" rotWithShape="0">
              <a:prstClr val="black">
                <a:alpha val="40000"/>
              </a:prstClr>
            </a:outerShdw>
          </a:effectLst>
          <a:scene3d>
            <a:camera prst="orthographicFront"/>
            <a:lightRig rig="threePt" dir="t"/>
          </a:scene3d>
          <a:sp3d>
            <a:bevelT prst="convex"/>
          </a:sp3d>
        </p:spPr>
      </p:pic>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соседними углами 2"/>
          <p:cNvSpPr/>
          <p:nvPr/>
        </p:nvSpPr>
        <p:spPr>
          <a:xfrm>
            <a:off x="467544" y="188640"/>
            <a:ext cx="4104456" cy="613053"/>
          </a:xfrm>
          <a:prstGeom prst="round2SameRect">
            <a:avLst/>
          </a:prstGeom>
          <a:blipFill>
            <a:blip r:embed="rId2"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200" b="1" dirty="0" smtClean="0">
                <a:solidFill>
                  <a:srgbClr val="660033"/>
                </a:solidFill>
              </a:rPr>
              <a:t>Церкви - ротонды</a:t>
            </a:r>
          </a:p>
        </p:txBody>
      </p:sp>
      <p:pic>
        <p:nvPicPr>
          <p:cNvPr id="33794" name="Picture 2" descr="http://hram-kursk.ucoz.ru/_pu/1/s25411394.jpg"/>
          <p:cNvPicPr>
            <a:picLocks noChangeAspect="1" noChangeArrowheads="1"/>
          </p:cNvPicPr>
          <p:nvPr/>
        </p:nvPicPr>
        <p:blipFill>
          <a:blip r:embed="rId3" cstate="print"/>
          <a:srcRect l="4463"/>
          <a:stretch>
            <a:fillRect/>
          </a:stretch>
        </p:blipFill>
        <p:spPr bwMode="auto">
          <a:xfrm>
            <a:off x="179511" y="980728"/>
            <a:ext cx="4775795" cy="453650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0" y="5013176"/>
            <a:ext cx="4536504" cy="523220"/>
          </a:xfrm>
          <a:prstGeom prst="rect">
            <a:avLst/>
          </a:prstGeom>
        </p:spPr>
        <p:txBody>
          <a:bodyPr wrap="square">
            <a:spAutoFit/>
          </a:bodyPr>
          <a:lstStyle/>
          <a:p>
            <a:pPr algn="ctr"/>
            <a:r>
              <a:rPr lang="ru-RU" sz="1400" b="1" dirty="0" smtClean="0">
                <a:solidFill>
                  <a:schemeClr val="bg1"/>
                </a:solidFill>
              </a:rPr>
              <a:t>Церковь митрополита Петра Высоко-Петровского монастыря в Москве</a:t>
            </a:r>
            <a:endParaRPr lang="ru-RU" dirty="0" smtClean="0"/>
          </a:p>
        </p:txBody>
      </p:sp>
      <p:pic>
        <p:nvPicPr>
          <p:cNvPr id="33796" name="Picture 4" descr="http://hram-kursk.ucoz.ru/_pu/1/s32422056.jpg"/>
          <p:cNvPicPr>
            <a:picLocks noChangeAspect="1" noChangeArrowheads="1"/>
          </p:cNvPicPr>
          <p:nvPr/>
        </p:nvPicPr>
        <p:blipFill>
          <a:blip r:embed="rId4" cstate="print"/>
          <a:srcRect/>
          <a:stretch>
            <a:fillRect/>
          </a:stretch>
        </p:blipFill>
        <p:spPr bwMode="auto">
          <a:xfrm>
            <a:off x="5127982" y="188640"/>
            <a:ext cx="3784740" cy="5184576"/>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5255568" y="5301208"/>
            <a:ext cx="3888432" cy="307777"/>
          </a:xfrm>
          <a:prstGeom prst="rect">
            <a:avLst/>
          </a:prstGeom>
        </p:spPr>
        <p:txBody>
          <a:bodyPr wrap="square">
            <a:spAutoFit/>
          </a:bodyPr>
          <a:lstStyle/>
          <a:p>
            <a:r>
              <a:rPr lang="ru-RU" sz="1400" b="1" dirty="0" smtClean="0">
                <a:solidFill>
                  <a:schemeClr val="bg1"/>
                </a:solidFill>
              </a:rPr>
              <a:t>Смоленская церковь Троице-Сергиевой лавры  </a:t>
            </a:r>
            <a:endParaRPr lang="ru-RU" sz="1400" b="1" dirty="0">
              <a:solidFill>
                <a:schemeClr val="bg1"/>
              </a:solidFill>
            </a:endParaRPr>
          </a:p>
        </p:txBody>
      </p:sp>
      <p:sp>
        <p:nvSpPr>
          <p:cNvPr id="2" name="Прямоугольник с двумя скругленными соседними углами 1"/>
          <p:cNvSpPr/>
          <p:nvPr/>
        </p:nvSpPr>
        <p:spPr>
          <a:xfrm>
            <a:off x="251520" y="5589240"/>
            <a:ext cx="8712968" cy="1064776"/>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Круглые в плане постройки, подобные павильону. В храмах-ротондах нередко встречаются такие архитектурные элементы, как крыльцо с колоннами или колонны вдоль стен по кругу.</a:t>
            </a:r>
          </a:p>
        </p:txBody>
      </p:sp>
    </p:spTree>
  </p:cSld>
  <p:clrMapOvr>
    <a:masterClrMapping/>
  </p:clrMapOvr>
  <p:transition spd="med">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p:cNvSpPr/>
          <p:nvPr/>
        </p:nvSpPr>
        <p:spPr>
          <a:xfrm>
            <a:off x="251520" y="5949280"/>
            <a:ext cx="8712968" cy="742117"/>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Кубический храм, соединённый с колокольней прямоугольным зданием, внешне напоминает корабли.</a:t>
            </a:r>
          </a:p>
        </p:txBody>
      </p:sp>
      <p:sp>
        <p:nvSpPr>
          <p:cNvPr id="3" name="Прямоугольник с двумя скругленными соседними углами 2"/>
          <p:cNvSpPr/>
          <p:nvPr/>
        </p:nvSpPr>
        <p:spPr>
          <a:xfrm>
            <a:off x="611560" y="260648"/>
            <a:ext cx="3744416" cy="613053"/>
          </a:xfrm>
          <a:prstGeom prst="round2SameRect">
            <a:avLst/>
          </a:prstGeom>
          <a:blipFill>
            <a:blip r:embed="rId2"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200" b="1" dirty="0" smtClean="0">
                <a:solidFill>
                  <a:srgbClr val="660033"/>
                </a:solidFill>
              </a:rPr>
              <a:t>Храмы - корабли</a:t>
            </a:r>
          </a:p>
        </p:txBody>
      </p:sp>
      <p:pic>
        <p:nvPicPr>
          <p:cNvPr id="32770" name="Picture 2" descr="http://hram-kursk.ucoz.ru/_pu/1/28687346.jpg"/>
          <p:cNvPicPr>
            <a:picLocks noChangeAspect="1" noChangeArrowheads="1"/>
          </p:cNvPicPr>
          <p:nvPr/>
        </p:nvPicPr>
        <p:blipFill>
          <a:blip r:embed="rId3" cstate="print"/>
          <a:srcRect l="17976" r="11062" b="6692"/>
          <a:stretch>
            <a:fillRect/>
          </a:stretch>
        </p:blipFill>
        <p:spPr bwMode="auto">
          <a:xfrm>
            <a:off x="251519" y="1052736"/>
            <a:ext cx="5162229" cy="453650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827584" y="5589240"/>
            <a:ext cx="3025059" cy="307777"/>
          </a:xfrm>
          <a:prstGeom prst="rect">
            <a:avLst/>
          </a:prstGeom>
        </p:spPr>
        <p:txBody>
          <a:bodyPr wrap="none">
            <a:spAutoFit/>
          </a:bodyPr>
          <a:lstStyle/>
          <a:p>
            <a:r>
              <a:rPr lang="ru-RU" sz="1400" b="1" dirty="0" smtClean="0">
                <a:solidFill>
                  <a:schemeClr val="bg1"/>
                </a:solidFill>
              </a:rPr>
              <a:t>Церковь Дмитрия на Крови в Угличе</a:t>
            </a:r>
            <a:endParaRPr lang="ru-RU" sz="1400" dirty="0">
              <a:solidFill>
                <a:schemeClr val="bg1"/>
              </a:solidFill>
            </a:endParaRPr>
          </a:p>
        </p:txBody>
      </p:sp>
      <p:pic>
        <p:nvPicPr>
          <p:cNvPr id="32772" name="Picture 4" descr="http://www.culture-chel.ru/Storage/Image/HtmlPageImageItem/Image/big/1599/4%20%d0%a5%d1%80%d0%b0%d0%bc%20%d0%a0%d0%be%d0%b6%d0%b4%d0%b5%d1%81%d1%82%d0%b2%d0%b0%20%d0%9f%d1%80%d0%b5%d1%81%d0%b2%d1%8f%d1%82%d0%be%d0%b9%20%d0%91%d0%be%d0%b3%d0%be%d1%80%d0%be%d0%b4%d0%b8%d1%86%d1%8b%20%d0%b2%20%d0%92%d0%b5%d1%80%d1%85%d0%bd%d0%b5%d0%bc%20%d0%a3%d1%84%d0%b0%d0%bb%d0%b5%d0%b5.jpg"/>
          <p:cNvPicPr>
            <a:picLocks noChangeAspect="1" noChangeArrowheads="1"/>
          </p:cNvPicPr>
          <p:nvPr/>
        </p:nvPicPr>
        <p:blipFill>
          <a:blip r:embed="rId4" cstate="print"/>
          <a:srcRect/>
          <a:stretch>
            <a:fillRect/>
          </a:stretch>
        </p:blipFill>
        <p:spPr bwMode="auto">
          <a:xfrm>
            <a:off x="5591266" y="260648"/>
            <a:ext cx="3264362" cy="2448272"/>
          </a:xfrm>
          <a:prstGeom prst="rect">
            <a:avLst/>
          </a:prstGeom>
          <a:ln>
            <a:noFill/>
          </a:ln>
          <a:effectLst>
            <a:outerShdw blurRad="292100" dist="139700" dir="2700000" algn="tl" rotWithShape="0">
              <a:srgbClr val="333333">
                <a:alpha val="65000"/>
              </a:srgbClr>
            </a:outerShdw>
          </a:effectLst>
        </p:spPr>
      </p:pic>
      <p:pic>
        <p:nvPicPr>
          <p:cNvPr id="32774" name="Picture 6" descr="Тихвинский храм"/>
          <p:cNvPicPr>
            <a:picLocks noChangeAspect="1" noChangeArrowheads="1"/>
          </p:cNvPicPr>
          <p:nvPr/>
        </p:nvPicPr>
        <p:blipFill>
          <a:blip r:embed="rId5" cstate="print"/>
          <a:srcRect/>
          <a:stretch>
            <a:fillRect/>
          </a:stretch>
        </p:blipFill>
        <p:spPr bwMode="auto">
          <a:xfrm>
            <a:off x="5580112" y="3068960"/>
            <a:ext cx="3290687" cy="2448272"/>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6300192" y="5589240"/>
            <a:ext cx="2174250" cy="307777"/>
          </a:xfrm>
          <a:prstGeom prst="rect">
            <a:avLst/>
          </a:prstGeom>
        </p:spPr>
        <p:txBody>
          <a:bodyPr wrap="none">
            <a:spAutoFit/>
          </a:bodyPr>
          <a:lstStyle/>
          <a:p>
            <a:r>
              <a:rPr lang="ru-RU" sz="1400" b="1" dirty="0" smtClean="0">
                <a:solidFill>
                  <a:schemeClr val="bg1"/>
                </a:solidFill>
              </a:rPr>
              <a:t>Тихвинский храм .Троицк</a:t>
            </a:r>
            <a:endParaRPr lang="ru-RU" sz="1400" dirty="0">
              <a:solidFill>
                <a:schemeClr val="bg1"/>
              </a:solidFill>
            </a:endParaRPr>
          </a:p>
        </p:txBody>
      </p:sp>
      <p:sp>
        <p:nvSpPr>
          <p:cNvPr id="11" name="Прямоугольник 10"/>
          <p:cNvSpPr/>
          <p:nvPr/>
        </p:nvSpPr>
        <p:spPr>
          <a:xfrm>
            <a:off x="5652120" y="2636912"/>
            <a:ext cx="3344121" cy="307777"/>
          </a:xfrm>
          <a:prstGeom prst="rect">
            <a:avLst/>
          </a:prstGeom>
        </p:spPr>
        <p:txBody>
          <a:bodyPr wrap="none">
            <a:spAutoFit/>
          </a:bodyPr>
          <a:lstStyle/>
          <a:p>
            <a:r>
              <a:rPr lang="ru-RU" sz="1400" b="1" dirty="0" smtClean="0">
                <a:solidFill>
                  <a:schemeClr val="bg1"/>
                </a:solidFill>
              </a:rPr>
              <a:t>Храм Рождества Пресвятой Богородицы</a:t>
            </a:r>
            <a:endParaRPr lang="ru-RU" sz="1400"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6" name="Picture 34" descr="D:\ШКОЛА\8-11 класс искусство\ФСВ ДЛЯ ПРЕЗЕНТ\1МОЯ ПРЕЗЕНТАШКА\Preobrazhensky_Sobor-2,_Togliatti,_Russia.JPG"/>
          <p:cNvPicPr>
            <a:picLocks noChangeAspect="1" noChangeArrowheads="1"/>
          </p:cNvPicPr>
          <p:nvPr/>
        </p:nvPicPr>
        <p:blipFill>
          <a:blip r:embed="rId2" cstate="print">
            <a:lum contrast="20000"/>
          </a:blip>
          <a:srcRect l="9375" t="10417" r="12981" b="6250"/>
          <a:stretch>
            <a:fillRect/>
          </a:stretch>
        </p:blipFill>
        <p:spPr bwMode="auto">
          <a:xfrm>
            <a:off x="3203848" y="3356992"/>
            <a:ext cx="2736304" cy="2202597"/>
          </a:xfrm>
          <a:prstGeom prst="rect">
            <a:avLst/>
          </a:prstGeom>
          <a:ln>
            <a:noFill/>
          </a:ln>
          <a:effectLst>
            <a:outerShdw blurRad="292100" dist="139700" dir="2700000" algn="tl" rotWithShape="0">
              <a:srgbClr val="333333">
                <a:alpha val="65000"/>
              </a:srgbClr>
            </a:outerShdw>
          </a:effectLst>
        </p:spPr>
      </p:pic>
      <p:pic>
        <p:nvPicPr>
          <p:cNvPr id="13339" name="Picture 27" descr="http://ukhtoma.ru/doma/v-22.jpg"/>
          <p:cNvPicPr>
            <a:picLocks noChangeAspect="1" noChangeArrowheads="1"/>
          </p:cNvPicPr>
          <p:nvPr/>
        </p:nvPicPr>
        <p:blipFill>
          <a:blip r:embed="rId3" cstate="print">
            <a:lum contrast="10000"/>
          </a:blip>
          <a:srcRect l="11572" t="16154" r="41033" b="32155"/>
          <a:stretch>
            <a:fillRect/>
          </a:stretch>
        </p:blipFill>
        <p:spPr bwMode="auto">
          <a:xfrm>
            <a:off x="251520" y="3356992"/>
            <a:ext cx="2730123" cy="2520280"/>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1547664" y="0"/>
            <a:ext cx="5508104" cy="742117"/>
          </a:xfrm>
          <a:prstGeom prst="round2SameRect">
            <a:avLst/>
          </a:prstGeom>
          <a:blipFill>
            <a:blip r:embed="rId4"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4000" b="1" dirty="0" err="1" smtClean="0">
                <a:solidFill>
                  <a:srgbClr val="660033"/>
                </a:solidFill>
              </a:rPr>
              <a:t>Многоглавие</a:t>
            </a:r>
            <a:r>
              <a:rPr lang="ru-RU" sz="4000" b="1" dirty="0" smtClean="0">
                <a:solidFill>
                  <a:srgbClr val="660033"/>
                </a:solidFill>
              </a:rPr>
              <a:t> храмов</a:t>
            </a:r>
            <a:endParaRPr lang="ru-RU" sz="4400" b="1" dirty="0" smtClean="0">
              <a:solidFill>
                <a:srgbClr val="660033"/>
              </a:solidFill>
            </a:endParaRPr>
          </a:p>
        </p:txBody>
      </p:sp>
      <p:sp>
        <p:nvSpPr>
          <p:cNvPr id="13314" name="AutoShape 2" descr="http://24warez.ru/uploads/posts/080415/051618/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22" name="Picture 10" descr="Старая Ладога, Церковь Рождества Иоанна Предтечи _1"/>
          <p:cNvPicPr>
            <a:picLocks noChangeAspect="1" noChangeArrowheads="1"/>
          </p:cNvPicPr>
          <p:nvPr/>
        </p:nvPicPr>
        <p:blipFill>
          <a:blip r:embed="rId5" cstate="print"/>
          <a:srcRect l="10931" r="25668" b="39090"/>
          <a:stretch>
            <a:fillRect/>
          </a:stretch>
        </p:blipFill>
        <p:spPr bwMode="auto">
          <a:xfrm>
            <a:off x="6300192" y="3356992"/>
            <a:ext cx="2592288" cy="2448272"/>
          </a:xfrm>
          <a:prstGeom prst="rect">
            <a:avLst/>
          </a:prstGeom>
          <a:ln>
            <a:noFill/>
          </a:ln>
          <a:effectLst>
            <a:outerShdw blurRad="292100" dist="139700" dir="2700000" algn="tl" rotWithShape="0">
              <a:srgbClr val="333333">
                <a:alpha val="65000"/>
              </a:srgbClr>
            </a:outerShdw>
          </a:effectLst>
        </p:spPr>
      </p:pic>
      <p:pic>
        <p:nvPicPr>
          <p:cNvPr id="13326" name="Picture 14" descr="Кронштадт. Морской Никольский собор_1"/>
          <p:cNvPicPr>
            <a:picLocks noChangeAspect="1" noChangeArrowheads="1"/>
          </p:cNvPicPr>
          <p:nvPr/>
        </p:nvPicPr>
        <p:blipFill>
          <a:blip r:embed="rId6" cstate="print">
            <a:lum contrast="20000"/>
          </a:blip>
          <a:srcRect l="8100" r="23051" b="35042"/>
          <a:stretch>
            <a:fillRect/>
          </a:stretch>
        </p:blipFill>
        <p:spPr bwMode="auto">
          <a:xfrm>
            <a:off x="179512" y="836712"/>
            <a:ext cx="2787406" cy="2160240"/>
          </a:xfrm>
          <a:prstGeom prst="rect">
            <a:avLst/>
          </a:prstGeom>
          <a:ln>
            <a:noFill/>
          </a:ln>
          <a:effectLst>
            <a:outerShdw blurRad="292100" dist="139700" dir="2700000" algn="tl" rotWithShape="0">
              <a:srgbClr val="333333">
                <a:alpha val="65000"/>
              </a:srgbClr>
            </a:outerShdw>
          </a:effectLst>
        </p:spPr>
      </p:pic>
      <p:sp>
        <p:nvSpPr>
          <p:cNvPr id="13328" name="AutoShape 16" descr="https://walencienne.files.wordpress.com/2009/12/img_3689-ps.jpg?w=500&amp;h=4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30" name="AutoShape 18" descr="https://walencienne.files.wordpress.com/2009/12/img_3689-ps.jpg?w=500&amp;h=4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32" name="AutoShape 20" descr="https://walencienne.files.wordpress.com/2009/12/img_3689-p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34" name="AutoShape 22" descr="https://walencienne.files.wordpress.com/2009/12/img_3689-p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35" name="Picture 23" descr="D:\ШКОЛА\8-11 класс искусство\ФСВ ДЛЯ ПРЕЗЕНТ\1МОЯ ПРЕЗЕНТАШКА\img_3689-ps.jpg"/>
          <p:cNvPicPr>
            <a:picLocks noChangeAspect="1" noChangeArrowheads="1"/>
          </p:cNvPicPr>
          <p:nvPr/>
        </p:nvPicPr>
        <p:blipFill>
          <a:blip r:embed="rId7" cstate="print"/>
          <a:srcRect l="1923" t="4692" r="5767" b="3810"/>
          <a:stretch>
            <a:fillRect/>
          </a:stretch>
        </p:blipFill>
        <p:spPr bwMode="auto">
          <a:xfrm>
            <a:off x="3275856" y="908720"/>
            <a:ext cx="2658756" cy="2160240"/>
          </a:xfrm>
          <a:prstGeom prst="rect">
            <a:avLst/>
          </a:prstGeom>
          <a:ln>
            <a:noFill/>
          </a:ln>
          <a:effectLst>
            <a:outerShdw blurRad="292100" dist="139700" dir="2700000" algn="tl" rotWithShape="0">
              <a:srgbClr val="333333">
                <a:alpha val="65000"/>
              </a:srgbClr>
            </a:outerShdw>
          </a:effectLst>
        </p:spPr>
      </p:pic>
      <p:sp>
        <p:nvSpPr>
          <p:cNvPr id="3" name="Прямоугольник с двумя скругленными соседними углами 2"/>
          <p:cNvSpPr/>
          <p:nvPr/>
        </p:nvSpPr>
        <p:spPr>
          <a:xfrm>
            <a:off x="0" y="5276969"/>
            <a:ext cx="9144000" cy="1581031"/>
          </a:xfrm>
          <a:prstGeom prst="round2Same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Первые купола на Руси были невысокие, </a:t>
            </a:r>
            <a:r>
              <a:rPr lang="ru-RU" sz="2400" b="1" dirty="0" smtClean="0">
                <a:solidFill>
                  <a:srgbClr val="CC0000"/>
                </a:solidFill>
              </a:rPr>
              <a:t>полукруглые</a:t>
            </a:r>
            <a:r>
              <a:rPr lang="ru-RU" sz="2000" b="1" dirty="0" smtClean="0">
                <a:solidFill>
                  <a:srgbClr val="460000"/>
                </a:solidFill>
              </a:rPr>
              <a:t>. Они повторяли форму куполов византийских храмов. Затем появились </a:t>
            </a:r>
            <a:r>
              <a:rPr lang="ru-RU" sz="2400" b="1" dirty="0" smtClean="0">
                <a:solidFill>
                  <a:srgbClr val="CC0000"/>
                </a:solidFill>
              </a:rPr>
              <a:t>шлемовидные</a:t>
            </a:r>
            <a:r>
              <a:rPr lang="ru-RU" sz="2000" b="1" dirty="0" smtClean="0">
                <a:solidFill>
                  <a:srgbClr val="460000"/>
                </a:solidFill>
              </a:rPr>
              <a:t> купола (шлем — старинный воинский металлический головной убор), а еще позднее — </a:t>
            </a:r>
            <a:r>
              <a:rPr lang="ru-RU" sz="2400" b="1" dirty="0" smtClean="0">
                <a:solidFill>
                  <a:srgbClr val="CC0000"/>
                </a:solidFill>
              </a:rPr>
              <a:t>луковичные. </a:t>
            </a:r>
            <a:endParaRPr lang="ru-RU" sz="2000" b="1" dirty="0" smtClean="0">
              <a:solidFill>
                <a:srgbClr val="CC0000"/>
              </a:solidFill>
            </a:endParaRPr>
          </a:p>
        </p:txBody>
      </p:sp>
      <p:sp>
        <p:nvSpPr>
          <p:cNvPr id="13343" name="AutoShape 31" descr="https://upload.wikimedia.org/wikipedia/commons/8/82/Preobrazhensky_Sobor-2,_Togliatti,_Russ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45" name="AutoShape 33" descr="https://upload.wikimedia.org/wikipedia/commons/8/82/Preobrazhensky_Sobor-2,_Togliatti,_Russ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48" name="Picture 36" descr="Кресты на куполах_1"/>
          <p:cNvPicPr>
            <a:picLocks noChangeAspect="1" noChangeArrowheads="1"/>
          </p:cNvPicPr>
          <p:nvPr/>
        </p:nvPicPr>
        <p:blipFill>
          <a:blip r:embed="rId8" cstate="print"/>
          <a:srcRect b="17810"/>
          <a:stretch>
            <a:fillRect/>
          </a:stretch>
        </p:blipFill>
        <p:spPr bwMode="auto">
          <a:xfrm>
            <a:off x="6372200" y="836712"/>
            <a:ext cx="2435915" cy="2160240"/>
          </a:xfrm>
          <a:prstGeom prst="rect">
            <a:avLst/>
          </a:prstGeom>
          <a:ln>
            <a:noFill/>
          </a:ln>
          <a:effectLst>
            <a:outerShdw blurRad="292100" dist="139700" dir="2700000" algn="tl" rotWithShape="0">
              <a:srgbClr val="333333">
                <a:alpha val="65000"/>
              </a:srgbClr>
            </a:outerShdw>
          </a:effectLst>
        </p:spPr>
      </p:pic>
      <p:sp>
        <p:nvSpPr>
          <p:cNvPr id="25" name="Прямоугольник 24"/>
          <p:cNvSpPr/>
          <p:nvPr/>
        </p:nvSpPr>
        <p:spPr>
          <a:xfrm>
            <a:off x="827584" y="2996952"/>
            <a:ext cx="1333057" cy="338554"/>
          </a:xfrm>
          <a:prstGeom prst="rect">
            <a:avLst/>
          </a:prstGeom>
        </p:spPr>
        <p:txBody>
          <a:bodyPr wrap="none">
            <a:spAutoFit/>
          </a:bodyPr>
          <a:lstStyle/>
          <a:p>
            <a:r>
              <a:rPr lang="ru-RU" sz="1600" b="1" dirty="0" smtClean="0">
                <a:solidFill>
                  <a:schemeClr val="bg1"/>
                </a:solidFill>
              </a:rPr>
              <a:t>полукруглые</a:t>
            </a:r>
            <a:endParaRPr lang="ru-RU" sz="1600" dirty="0">
              <a:solidFill>
                <a:schemeClr val="bg1"/>
              </a:solidFill>
            </a:endParaRPr>
          </a:p>
        </p:txBody>
      </p:sp>
      <p:sp>
        <p:nvSpPr>
          <p:cNvPr id="26" name="Прямоугольник 25"/>
          <p:cNvSpPr/>
          <p:nvPr/>
        </p:nvSpPr>
        <p:spPr>
          <a:xfrm>
            <a:off x="3707904" y="2996952"/>
            <a:ext cx="1502463" cy="338554"/>
          </a:xfrm>
          <a:prstGeom prst="rect">
            <a:avLst/>
          </a:prstGeom>
        </p:spPr>
        <p:txBody>
          <a:bodyPr wrap="none">
            <a:spAutoFit/>
          </a:bodyPr>
          <a:lstStyle/>
          <a:p>
            <a:r>
              <a:rPr lang="ru-RU" sz="1600" b="1" dirty="0" smtClean="0">
                <a:solidFill>
                  <a:schemeClr val="bg1"/>
                </a:solidFill>
              </a:rPr>
              <a:t>шлемовидные</a:t>
            </a:r>
            <a:endParaRPr lang="ru-RU" sz="1600" dirty="0">
              <a:solidFill>
                <a:schemeClr val="bg1"/>
              </a:solidFill>
            </a:endParaRPr>
          </a:p>
        </p:txBody>
      </p:sp>
      <p:sp>
        <p:nvSpPr>
          <p:cNvPr id="27" name="Прямоугольник 26"/>
          <p:cNvSpPr/>
          <p:nvPr/>
        </p:nvSpPr>
        <p:spPr>
          <a:xfrm>
            <a:off x="7020272" y="2996952"/>
            <a:ext cx="1274388" cy="338554"/>
          </a:xfrm>
          <a:prstGeom prst="rect">
            <a:avLst/>
          </a:prstGeom>
        </p:spPr>
        <p:txBody>
          <a:bodyPr wrap="none">
            <a:spAutoFit/>
          </a:bodyPr>
          <a:lstStyle/>
          <a:p>
            <a:r>
              <a:rPr lang="ru-RU" sz="1600" b="1" dirty="0" smtClean="0">
                <a:solidFill>
                  <a:schemeClr val="bg1"/>
                </a:solidFill>
              </a:rPr>
              <a:t>луковичные</a:t>
            </a:r>
            <a:endParaRPr lang="ru-RU" sz="1600"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ШКОЛА\8-11 класс искусство\ФСВ ДЛЯ ПРЕЗЕНТ\1МОЯ ПРЕЗЕНТАШКА\SPSobor.jpg"/>
          <p:cNvPicPr>
            <a:picLocks noChangeAspect="1" noChangeArrowheads="1"/>
          </p:cNvPicPr>
          <p:nvPr/>
        </p:nvPicPr>
        <p:blipFill>
          <a:blip r:embed="rId2" cstate="print"/>
          <a:srcRect t="4667" b="7334"/>
          <a:stretch>
            <a:fillRect/>
          </a:stretch>
        </p:blipFill>
        <p:spPr bwMode="auto">
          <a:xfrm>
            <a:off x="179512" y="188640"/>
            <a:ext cx="2520280" cy="3309215"/>
          </a:xfrm>
          <a:prstGeom prst="rect">
            <a:avLst/>
          </a:prstGeom>
          <a:ln>
            <a:noFill/>
          </a:ln>
          <a:effectLst>
            <a:outerShdw blurRad="292100" dist="139700" dir="2700000" algn="tl" rotWithShape="0">
              <a:srgbClr val="333333">
                <a:alpha val="65000"/>
              </a:srgbClr>
            </a:outerShdw>
          </a:effectLst>
        </p:spPr>
      </p:pic>
      <p:pic>
        <p:nvPicPr>
          <p:cNvPr id="12296" name="Picture 8" descr="http://ekabu.unistoreserve.ru/515e82297efa6e2167bb0250"/>
          <p:cNvPicPr>
            <a:picLocks noChangeAspect="1" noChangeArrowheads="1"/>
          </p:cNvPicPr>
          <p:nvPr/>
        </p:nvPicPr>
        <p:blipFill>
          <a:blip r:embed="rId3" cstate="print">
            <a:lum contrast="10000"/>
          </a:blip>
          <a:srcRect l="26682" t="6823" r="21066" b="11703"/>
          <a:stretch>
            <a:fillRect/>
          </a:stretch>
        </p:blipFill>
        <p:spPr bwMode="auto">
          <a:xfrm>
            <a:off x="2915816" y="2420888"/>
            <a:ext cx="3256361" cy="4203848"/>
          </a:xfrm>
          <a:prstGeom prst="rect">
            <a:avLst/>
          </a:prstGeom>
          <a:ln>
            <a:noFill/>
          </a:ln>
          <a:effectLst>
            <a:outerShdw blurRad="292100" dist="139700" dir="2700000" algn="tl" rotWithShape="0">
              <a:srgbClr val="333333">
                <a:alpha val="65000"/>
              </a:srgbClr>
            </a:outerShdw>
          </a:effectLst>
        </p:spPr>
      </p:pic>
      <p:sp>
        <p:nvSpPr>
          <p:cNvPr id="12298" name="AutoShape 10" descr="https://upload.wikimedia.org/wikipedia/commons/thumb/a/a0/Saint_Dmitry_Cathedral_in_Vladimir.jpg/220px-Saint_Dmitry_Cathedral_in_Vladimi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299" name="Picture 11" descr="D:\ШКОЛА\8-11 класс искусство\ФСВ ДЛЯ ПРЕЗЕНТ\1МОЯ ПРЕЗЕНТАШКА\Saint_Dmitry_Cathedral_in_Vladimir.jpg"/>
          <p:cNvPicPr>
            <a:picLocks noChangeAspect="1" noChangeArrowheads="1"/>
          </p:cNvPicPr>
          <p:nvPr/>
        </p:nvPicPr>
        <p:blipFill>
          <a:blip r:embed="rId4" cstate="print"/>
          <a:srcRect l="8282" t="11256" r="8281" b="5000"/>
          <a:stretch>
            <a:fillRect/>
          </a:stretch>
        </p:blipFill>
        <p:spPr bwMode="auto">
          <a:xfrm>
            <a:off x="6444208" y="188640"/>
            <a:ext cx="2448272" cy="3287350"/>
          </a:xfrm>
          <a:prstGeom prst="rect">
            <a:avLst/>
          </a:prstGeom>
          <a:noFill/>
        </p:spPr>
      </p:pic>
      <p:pic>
        <p:nvPicPr>
          <p:cNvPr id="12292" name="Picture 4" descr="http://fedpress.ru/sites/fedpress/files/baynova_m/news/1435496_20111226135814.jpg"/>
          <p:cNvPicPr>
            <a:picLocks noChangeAspect="1" noChangeArrowheads="1"/>
          </p:cNvPicPr>
          <p:nvPr/>
        </p:nvPicPr>
        <p:blipFill>
          <a:blip r:embed="rId5" cstate="print"/>
          <a:srcRect l="22147" t="4483" r="41678" b="44707"/>
          <a:stretch>
            <a:fillRect/>
          </a:stretch>
        </p:blipFill>
        <p:spPr bwMode="auto">
          <a:xfrm>
            <a:off x="6289241" y="3645024"/>
            <a:ext cx="2665963" cy="3024336"/>
          </a:xfrm>
          <a:prstGeom prst="rect">
            <a:avLst/>
          </a:prstGeom>
          <a:ln>
            <a:noFill/>
          </a:ln>
          <a:effectLst>
            <a:outerShdw blurRad="292100" dist="139700" dir="2700000" algn="tl" rotWithShape="0">
              <a:srgbClr val="333333">
                <a:alpha val="65000"/>
              </a:srgbClr>
            </a:outerShdw>
          </a:effectLst>
        </p:spPr>
      </p:pic>
      <p:pic>
        <p:nvPicPr>
          <p:cNvPr id="11" name="Picture 4" descr="Картинка 5 из 16"/>
          <p:cNvPicPr>
            <a:picLocks noChangeAspect="1" noChangeArrowheads="1"/>
          </p:cNvPicPr>
          <p:nvPr/>
        </p:nvPicPr>
        <p:blipFill>
          <a:blip r:embed="rId6" cstate="print">
            <a:lum contrast="10000"/>
          </a:blip>
          <a:srcRect l="27809" t="7428" r="7723" b="35531"/>
          <a:stretch>
            <a:fillRect/>
          </a:stretch>
        </p:blipFill>
        <p:spPr bwMode="auto">
          <a:xfrm>
            <a:off x="251520" y="3717032"/>
            <a:ext cx="2448272" cy="2958516"/>
          </a:xfrm>
          <a:prstGeom prst="rect">
            <a:avLst/>
          </a:prstGeom>
          <a:ln>
            <a:noFill/>
          </a:ln>
          <a:effectLst>
            <a:outerShdw blurRad="292100" dist="139700" dir="2700000" algn="tl" rotWithShape="0">
              <a:srgbClr val="333333">
                <a:alpha val="65000"/>
              </a:srgbClr>
            </a:outerShdw>
          </a:effectLst>
        </p:spPr>
      </p:pic>
      <p:sp>
        <p:nvSpPr>
          <p:cNvPr id="6" name="Прямоугольник с двумя скругленными соседними углами 5"/>
          <p:cNvSpPr/>
          <p:nvPr/>
        </p:nvSpPr>
        <p:spPr>
          <a:xfrm>
            <a:off x="2915816" y="260648"/>
            <a:ext cx="3240360" cy="2000488"/>
          </a:xfrm>
          <a:prstGeom prst="round2SameRect">
            <a:avLst/>
          </a:prstGeom>
          <a:blipFill>
            <a:blip r:embed="rId7"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Число куполов имело </a:t>
            </a:r>
          </a:p>
          <a:p>
            <a:pPr algn="ctr"/>
            <a:r>
              <a:rPr lang="ru-RU" sz="2000" b="1" dirty="0" smtClean="0">
                <a:solidFill>
                  <a:srgbClr val="460000"/>
                </a:solidFill>
              </a:rPr>
              <a:t>символический   смысл.</a:t>
            </a:r>
          </a:p>
          <a:p>
            <a:pPr algn="ctr"/>
            <a:endParaRPr lang="ru-RU" b="1" dirty="0" smtClean="0">
              <a:solidFill>
                <a:srgbClr val="460000"/>
              </a:solidFill>
            </a:endParaRPr>
          </a:p>
          <a:p>
            <a:pPr algn="ctr"/>
            <a:r>
              <a:rPr lang="ru-RU" sz="2000" b="1" dirty="0" smtClean="0">
                <a:solidFill>
                  <a:srgbClr val="CC0000"/>
                </a:solidFill>
              </a:rPr>
              <a:t>1 купол </a:t>
            </a:r>
            <a:r>
              <a:rPr lang="ru-RU" sz="2000" b="1" dirty="0" smtClean="0">
                <a:solidFill>
                  <a:srgbClr val="460000"/>
                </a:solidFill>
              </a:rPr>
              <a:t>–Иисус Христос</a:t>
            </a:r>
          </a:p>
          <a:p>
            <a:pPr algn="ctr"/>
            <a:r>
              <a:rPr lang="ru-RU" sz="2000" b="1" dirty="0" smtClean="0">
                <a:solidFill>
                  <a:srgbClr val="CC0000"/>
                </a:solidFill>
              </a:rPr>
              <a:t>2 купола </a:t>
            </a:r>
            <a:r>
              <a:rPr lang="ru-RU" sz="2000" b="1" dirty="0" smtClean="0">
                <a:solidFill>
                  <a:srgbClr val="460000"/>
                </a:solidFill>
              </a:rPr>
              <a:t>– Бог и человек</a:t>
            </a:r>
          </a:p>
          <a:p>
            <a:pPr algn="ctr"/>
            <a:r>
              <a:rPr lang="ru-RU" sz="2000" b="1" dirty="0" smtClean="0">
                <a:solidFill>
                  <a:srgbClr val="CC0000"/>
                </a:solidFill>
              </a:rPr>
              <a:t>3 купола </a:t>
            </a:r>
            <a:r>
              <a:rPr lang="ru-RU" sz="2000" b="1" dirty="0" smtClean="0">
                <a:solidFill>
                  <a:srgbClr val="460000"/>
                </a:solidFill>
              </a:rPr>
              <a:t>– Святая Троица</a:t>
            </a:r>
          </a:p>
        </p:txBody>
      </p:sp>
    </p:spTree>
  </p:cSld>
  <p:clrMapOvr>
    <a:masterClrMapping/>
  </p:clrMapOvr>
  <p:transition spd="med">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tourister.ru/files/3/5/4/0/1/0/7/original.jpg"/>
          <p:cNvPicPr>
            <a:picLocks noChangeAspect="1" noChangeArrowheads="1"/>
          </p:cNvPicPr>
          <p:nvPr/>
        </p:nvPicPr>
        <p:blipFill>
          <a:blip r:embed="rId2" cstate="print"/>
          <a:srcRect l="5557" r="7754" b="5970"/>
          <a:stretch>
            <a:fillRect/>
          </a:stretch>
        </p:blipFill>
        <p:spPr bwMode="auto">
          <a:xfrm>
            <a:off x="5364088" y="3789040"/>
            <a:ext cx="3566110" cy="2880320"/>
          </a:xfrm>
          <a:prstGeom prst="rect">
            <a:avLst/>
          </a:prstGeom>
          <a:ln>
            <a:noFill/>
          </a:ln>
          <a:effectLst>
            <a:outerShdw blurRad="292100" dist="139700" dir="2700000" algn="tl" rotWithShape="0">
              <a:srgbClr val="333333">
                <a:alpha val="65000"/>
              </a:srgbClr>
            </a:outerShdw>
          </a:effectLst>
        </p:spPr>
      </p:pic>
      <p:pic>
        <p:nvPicPr>
          <p:cNvPr id="4" name="Picture 6" descr="http://ekabu2.unistoreserve.ru/515e822e7efa6e216bbb3846"/>
          <p:cNvPicPr>
            <a:picLocks noChangeAspect="1" noChangeArrowheads="1"/>
          </p:cNvPicPr>
          <p:nvPr/>
        </p:nvPicPr>
        <p:blipFill>
          <a:blip r:embed="rId3" cstate="print">
            <a:lum contrast="10000"/>
          </a:blip>
          <a:srcRect l="7782" t="852" r="3278" b="33021"/>
          <a:stretch>
            <a:fillRect/>
          </a:stretch>
        </p:blipFill>
        <p:spPr bwMode="auto">
          <a:xfrm>
            <a:off x="5508104" y="260648"/>
            <a:ext cx="3341152" cy="3240360"/>
          </a:xfrm>
          <a:prstGeom prst="rect">
            <a:avLst/>
          </a:prstGeom>
          <a:ln>
            <a:noFill/>
          </a:ln>
          <a:effectLst>
            <a:outerShdw blurRad="292100" dist="139700" dir="2700000" algn="tl" rotWithShape="0">
              <a:srgbClr val="333333">
                <a:alpha val="65000"/>
              </a:srgbClr>
            </a:outerShdw>
          </a:effectLst>
        </p:spPr>
      </p:pic>
      <p:pic>
        <p:nvPicPr>
          <p:cNvPr id="5" name="Picture 8" descr="Церковь Рождества Богородицы в Путниках, на Малой Дмитровке, в Москве."/>
          <p:cNvPicPr>
            <a:picLocks noChangeAspect="1" noChangeArrowheads="1"/>
          </p:cNvPicPr>
          <p:nvPr/>
        </p:nvPicPr>
        <p:blipFill>
          <a:blip r:embed="rId4" cstate="print"/>
          <a:srcRect l="16027" t="6951" r="11021" b="19982"/>
          <a:stretch>
            <a:fillRect/>
          </a:stretch>
        </p:blipFill>
        <p:spPr bwMode="auto">
          <a:xfrm>
            <a:off x="395536" y="260648"/>
            <a:ext cx="4514002" cy="6120680"/>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251520" y="5589240"/>
            <a:ext cx="4283968" cy="1064776"/>
          </a:xfrm>
          <a:prstGeom prst="round2SameRect">
            <a:avLst/>
          </a:prstGeom>
          <a:blipFill>
            <a:blip r:embed="rId5"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CC0000"/>
                </a:solidFill>
              </a:rPr>
              <a:t>4 купола </a:t>
            </a:r>
            <a:r>
              <a:rPr lang="ru-RU" sz="2000" b="1" dirty="0" smtClean="0">
                <a:solidFill>
                  <a:srgbClr val="460000"/>
                </a:solidFill>
              </a:rPr>
              <a:t>– четыре евангелиста</a:t>
            </a:r>
          </a:p>
          <a:p>
            <a:pPr algn="ctr"/>
            <a:r>
              <a:rPr lang="ru-RU" sz="2000" b="1" dirty="0" smtClean="0">
                <a:solidFill>
                  <a:srgbClr val="CC0000"/>
                </a:solidFill>
              </a:rPr>
              <a:t>5 куполов </a:t>
            </a:r>
            <a:r>
              <a:rPr lang="ru-RU" sz="2000" b="1" dirty="0" smtClean="0">
                <a:solidFill>
                  <a:srgbClr val="460000"/>
                </a:solidFill>
              </a:rPr>
              <a:t>– Христос и евангелисты</a:t>
            </a:r>
          </a:p>
          <a:p>
            <a:pPr algn="ctr"/>
            <a:r>
              <a:rPr lang="ru-RU" sz="2000" b="1" dirty="0" smtClean="0">
                <a:solidFill>
                  <a:srgbClr val="CC0000"/>
                </a:solidFill>
              </a:rPr>
              <a:t>7 куполов </a:t>
            </a:r>
            <a:r>
              <a:rPr lang="ru-RU" sz="2000" b="1" dirty="0" smtClean="0">
                <a:solidFill>
                  <a:srgbClr val="460000"/>
                </a:solidFill>
              </a:rPr>
              <a:t>– семь таинств</a:t>
            </a:r>
          </a:p>
        </p:txBody>
      </p:sp>
    </p:spTree>
  </p:cSld>
  <p:clrMapOvr>
    <a:masterClrMapping/>
  </p:clrMapOvr>
  <p:transition spd="med">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соседними углами 2"/>
          <p:cNvSpPr/>
          <p:nvPr/>
        </p:nvSpPr>
        <p:spPr>
          <a:xfrm>
            <a:off x="251520" y="5949280"/>
            <a:ext cx="8712968" cy="742117"/>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Каждый купол завершен православным крестом, всегда расположенным лицевой стороной к востоку. </a:t>
            </a:r>
          </a:p>
        </p:txBody>
      </p:sp>
      <p:pic>
        <p:nvPicPr>
          <p:cNvPr id="5" name="Picture 9" descr="0_15fc6_50267c70_L"/>
          <p:cNvPicPr>
            <a:picLocks noChangeAspect="1" noChangeArrowheads="1"/>
          </p:cNvPicPr>
          <p:nvPr/>
        </p:nvPicPr>
        <p:blipFill>
          <a:blip r:embed="rId3" cstate="print">
            <a:lum contrast="10000"/>
            <a:extLst>
              <a:ext uri="{28A0092B-C50C-407E-A947-70E740481C1C}">
                <a14:useLocalDpi xmlns:a14="http://schemas.microsoft.com/office/drawing/2010/main" xmlns="" val="0"/>
              </a:ext>
            </a:extLst>
          </a:blip>
          <a:srcRect l="6620" t="8045"/>
          <a:stretch>
            <a:fillRect/>
          </a:stretch>
        </p:blipFill>
        <p:spPr>
          <a:xfrm>
            <a:off x="5230878" y="332656"/>
            <a:ext cx="3652978" cy="5400600"/>
          </a:xfrm>
          <a:prstGeom prst="rect">
            <a:avLst/>
          </a:prstGeom>
          <a:ln>
            <a:noFill/>
          </a:ln>
          <a:effectLst>
            <a:outerShdw blurRad="292100" dist="139700" dir="2700000" algn="tl" rotWithShape="0">
              <a:srgbClr val="333333">
                <a:alpha val="65000"/>
              </a:srgbClr>
            </a:outerShdw>
          </a:effectLst>
        </p:spPr>
      </p:pic>
      <p:pic>
        <p:nvPicPr>
          <p:cNvPr id="6" name="Picture 4" descr="uglich02"/>
          <p:cNvPicPr>
            <a:picLocks noChangeAspect="1" noChangeArrowheads="1"/>
          </p:cNvPicPr>
          <p:nvPr/>
        </p:nvPicPr>
        <p:blipFill>
          <a:blip r:embed="rId4" cstate="print">
            <a:lum contrast="20000"/>
          </a:blip>
          <a:srcRect l="40162" t="6631" r="8651" b="15488"/>
          <a:stretch>
            <a:fillRect/>
          </a:stretch>
        </p:blipFill>
        <p:spPr bwMode="auto">
          <a:xfrm>
            <a:off x="251520" y="260648"/>
            <a:ext cx="4680520" cy="4752528"/>
          </a:xfrm>
          <a:prstGeom prst="rect">
            <a:avLst/>
          </a:prstGeom>
          <a:ln>
            <a:noFill/>
          </a:ln>
          <a:effectLst>
            <a:outerShdw blurRad="292100" dist="139700" dir="2700000" algn="tl" rotWithShape="0">
              <a:srgbClr val="333333">
                <a:alpha val="65000"/>
              </a:srgbClr>
            </a:outerShdw>
          </a:effectLst>
        </p:spPr>
      </p:pic>
      <p:sp>
        <p:nvSpPr>
          <p:cNvPr id="4" name="Прямоугольник с двумя скругленными соседними углами 3"/>
          <p:cNvSpPr/>
          <p:nvPr/>
        </p:nvSpPr>
        <p:spPr>
          <a:xfrm>
            <a:off x="251520" y="4293096"/>
            <a:ext cx="4717032" cy="1387435"/>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CC0000"/>
                </a:solidFill>
              </a:rPr>
              <a:t>9 куполов </a:t>
            </a:r>
            <a:r>
              <a:rPr lang="ru-RU" sz="2000" b="1" dirty="0" smtClean="0">
                <a:solidFill>
                  <a:srgbClr val="460000"/>
                </a:solidFill>
              </a:rPr>
              <a:t>– девять чинов ангельских</a:t>
            </a:r>
          </a:p>
          <a:p>
            <a:pPr algn="just"/>
            <a:r>
              <a:rPr lang="ru-RU" sz="2000" b="1" dirty="0" smtClean="0">
                <a:solidFill>
                  <a:srgbClr val="CC0000"/>
                </a:solidFill>
              </a:rPr>
              <a:t>13 куполов </a:t>
            </a:r>
            <a:r>
              <a:rPr lang="ru-RU" sz="2000" b="1" dirty="0" smtClean="0">
                <a:solidFill>
                  <a:srgbClr val="460000"/>
                </a:solidFill>
              </a:rPr>
              <a:t>– Христос и апостолы</a:t>
            </a:r>
          </a:p>
          <a:p>
            <a:pPr algn="just"/>
            <a:r>
              <a:rPr lang="ru-RU" sz="2000" b="1" dirty="0" smtClean="0">
                <a:solidFill>
                  <a:srgbClr val="CC0000"/>
                </a:solidFill>
              </a:rPr>
              <a:t>33 купола</a:t>
            </a:r>
            <a:r>
              <a:rPr lang="ru-RU" sz="2000" b="1" dirty="0" smtClean="0">
                <a:solidFill>
                  <a:srgbClr val="460000"/>
                </a:solidFill>
              </a:rPr>
              <a:t> - символизирующее 33 года земной жизни Христа Спасителя.</a:t>
            </a:r>
          </a:p>
        </p:txBody>
      </p:sp>
    </p:spTree>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p:cNvSpPr/>
          <p:nvPr/>
        </p:nvSpPr>
        <p:spPr>
          <a:xfrm>
            <a:off x="1331640" y="188640"/>
            <a:ext cx="6912768" cy="742117"/>
          </a:xfrm>
          <a:prstGeom prst="round2SameRect">
            <a:avLst/>
          </a:prstGeom>
          <a:blipFill>
            <a:blip r:embed="rId2"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4000" b="1" dirty="0" smtClean="0">
                <a:solidFill>
                  <a:srgbClr val="660033"/>
                </a:solidFill>
              </a:rPr>
              <a:t>Символика цвета купола</a:t>
            </a:r>
            <a:endParaRPr lang="ru-RU" sz="4400" b="1" dirty="0" smtClean="0">
              <a:solidFill>
                <a:srgbClr val="660033"/>
              </a:solidFill>
            </a:endParaRPr>
          </a:p>
        </p:txBody>
      </p:sp>
      <p:sp>
        <p:nvSpPr>
          <p:cNvPr id="3" name="Прямоугольник с двумя скругленными соседними углами 2"/>
          <p:cNvSpPr/>
          <p:nvPr/>
        </p:nvSpPr>
        <p:spPr>
          <a:xfrm>
            <a:off x="179512" y="5877272"/>
            <a:ext cx="8712968" cy="806648"/>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400" b="1" dirty="0" smtClean="0">
                <a:solidFill>
                  <a:srgbClr val="CC0000"/>
                </a:solidFill>
              </a:rPr>
              <a:t>Золотые или серебряные- </a:t>
            </a:r>
            <a:r>
              <a:rPr lang="ru-RU" sz="2000" b="1" dirty="0" smtClean="0">
                <a:solidFill>
                  <a:srgbClr val="460000"/>
                </a:solidFill>
              </a:rPr>
              <a:t>эти цвета символизируют свет и огонь Божества, блистание царской славы Христа.</a:t>
            </a:r>
          </a:p>
        </p:txBody>
      </p:sp>
      <p:sp>
        <p:nvSpPr>
          <p:cNvPr id="13316" name="AutoShape 4" descr="https://img-fotki.yandex.ru/get/5204/165470627.49/0_16f308_45e8337c_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8" name="AutoShape 6" descr="https://img-fotki.yandex.ru/get/5204/165470627.49/0_16f308_45e8337c_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20" name="AutoShape 8" descr="https://img-fotki.yandex.ru/get/5204/165470627.49/0_16f308_45e8337c_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22" name="Picture 10" descr="http://pravv.km.ua/read/0015/img08-08.jpg"/>
          <p:cNvPicPr>
            <a:picLocks noChangeAspect="1" noChangeArrowheads="1"/>
          </p:cNvPicPr>
          <p:nvPr/>
        </p:nvPicPr>
        <p:blipFill>
          <a:blip r:embed="rId3" cstate="print"/>
          <a:srcRect l="29311"/>
          <a:stretch>
            <a:fillRect/>
          </a:stretch>
        </p:blipFill>
        <p:spPr bwMode="auto">
          <a:xfrm flipH="1">
            <a:off x="251520" y="1124744"/>
            <a:ext cx="4341507" cy="4606280"/>
          </a:xfrm>
          <a:prstGeom prst="rect">
            <a:avLst/>
          </a:prstGeom>
          <a:ln>
            <a:noFill/>
          </a:ln>
          <a:effectLst>
            <a:outerShdw blurRad="292100" dist="139700" dir="2700000" algn="tl" rotWithShape="0">
              <a:srgbClr val="333333">
                <a:alpha val="65000"/>
              </a:srgbClr>
            </a:outerShdw>
          </a:effectLst>
        </p:spPr>
      </p:pic>
      <p:pic>
        <p:nvPicPr>
          <p:cNvPr id="13323" name="Picture 11" descr="D:\ШКОЛА\8-11 класс искусство\ФСВ ДЛЯ ПРЕЗЕНТ\1МОЯ ПРЕЗЕНТАШКА\0_16f308_45e8337c_XL.jpg"/>
          <p:cNvPicPr>
            <a:picLocks noChangeAspect="1" noChangeArrowheads="1"/>
          </p:cNvPicPr>
          <p:nvPr/>
        </p:nvPicPr>
        <p:blipFill>
          <a:blip r:embed="rId4" cstate="print">
            <a:lum contrast="10000"/>
          </a:blip>
          <a:srcRect l="18829" r="24811"/>
          <a:stretch>
            <a:fillRect/>
          </a:stretch>
        </p:blipFill>
        <p:spPr bwMode="auto">
          <a:xfrm>
            <a:off x="4788024" y="1124744"/>
            <a:ext cx="4153725" cy="45365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c.pics.livejournal.com/blagin_anton/33716210/1151844/1151844_600.jpg"/>
          <p:cNvPicPr>
            <a:picLocks noChangeAspect="1" noChangeArrowheads="1"/>
          </p:cNvPicPr>
          <p:nvPr/>
        </p:nvPicPr>
        <p:blipFill>
          <a:blip r:embed="rId2" cstate="print"/>
          <a:srcRect r="15581"/>
          <a:stretch>
            <a:fillRect/>
          </a:stretch>
        </p:blipFill>
        <p:spPr bwMode="auto">
          <a:xfrm>
            <a:off x="251520" y="3140968"/>
            <a:ext cx="3747849" cy="2952328"/>
          </a:xfrm>
          <a:prstGeom prst="rect">
            <a:avLst/>
          </a:prstGeom>
          <a:ln>
            <a:noFill/>
          </a:ln>
          <a:effectLst>
            <a:outerShdw blurRad="292100" dist="139700" dir="2700000" algn="tl" rotWithShape="0">
              <a:srgbClr val="333333">
                <a:alpha val="65000"/>
              </a:srgbClr>
            </a:outerShdw>
          </a:effectLst>
        </p:spPr>
      </p:pic>
      <p:pic>
        <p:nvPicPr>
          <p:cNvPr id="39940" name="Picture 4" descr="http://pics.livejournal.com/radimir_87/pic/00081zg1/s640x480"/>
          <p:cNvPicPr>
            <a:picLocks noChangeAspect="1" noChangeArrowheads="1"/>
          </p:cNvPicPr>
          <p:nvPr/>
        </p:nvPicPr>
        <p:blipFill>
          <a:blip r:embed="rId3" cstate="print"/>
          <a:srcRect r="27945"/>
          <a:stretch>
            <a:fillRect/>
          </a:stretch>
        </p:blipFill>
        <p:spPr bwMode="auto">
          <a:xfrm>
            <a:off x="4301961" y="260648"/>
            <a:ext cx="4590519" cy="5544616"/>
          </a:xfrm>
          <a:prstGeom prst="rect">
            <a:avLst/>
          </a:prstGeom>
          <a:ln>
            <a:noFill/>
          </a:ln>
          <a:effectLst>
            <a:outerShdw blurRad="292100" dist="139700" dir="2700000" algn="tl" rotWithShape="0">
              <a:srgbClr val="333333">
                <a:alpha val="65000"/>
              </a:srgbClr>
            </a:outerShdw>
          </a:effectLst>
        </p:spPr>
      </p:pic>
      <p:sp>
        <p:nvSpPr>
          <p:cNvPr id="39942" name="AutoShape 6" descr="https://img-fotki.yandex.ru/get/3702/165470627.49/0_16f2ff_73b59152_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9945" name="Picture 9" descr="http://www.control-point.ru/wp-content/uploads/2015/05/bogojavlenskij-sobor.jpg"/>
          <p:cNvPicPr>
            <a:picLocks noChangeAspect="1" noChangeArrowheads="1"/>
          </p:cNvPicPr>
          <p:nvPr/>
        </p:nvPicPr>
        <p:blipFill>
          <a:blip r:embed="rId4" cstate="print"/>
          <a:srcRect l="5125" t="8887" r="10306"/>
          <a:stretch>
            <a:fillRect/>
          </a:stretch>
        </p:blipFill>
        <p:spPr bwMode="auto">
          <a:xfrm>
            <a:off x="323528" y="260648"/>
            <a:ext cx="3548471" cy="2546573"/>
          </a:xfrm>
          <a:prstGeom prst="rect">
            <a:avLst/>
          </a:prstGeom>
          <a:ln>
            <a:noFill/>
          </a:ln>
          <a:effectLst>
            <a:outerShdw blurRad="292100" dist="139700" dir="2700000" algn="tl" rotWithShape="0">
              <a:srgbClr val="333333">
                <a:alpha val="65000"/>
              </a:srgbClr>
            </a:outerShdw>
          </a:effectLst>
        </p:spPr>
      </p:pic>
      <p:sp>
        <p:nvSpPr>
          <p:cNvPr id="3" name="Прямоугольник с двумя скругленными соседними углами 2"/>
          <p:cNvSpPr/>
          <p:nvPr/>
        </p:nvSpPr>
        <p:spPr>
          <a:xfrm>
            <a:off x="251520" y="5877272"/>
            <a:ext cx="8712968" cy="806648"/>
          </a:xfrm>
          <a:prstGeom prst="round2SameRect">
            <a:avLst/>
          </a:prstGeom>
          <a:blipFill>
            <a:blip r:embed="rId5"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400" b="1" dirty="0" smtClean="0">
                <a:solidFill>
                  <a:srgbClr val="CC0000"/>
                </a:solidFill>
              </a:rPr>
              <a:t>Синие</a:t>
            </a:r>
            <a:r>
              <a:rPr lang="ru-RU" sz="2000" b="1" dirty="0" smtClean="0">
                <a:solidFill>
                  <a:srgbClr val="460000"/>
                </a:solidFill>
              </a:rPr>
              <a:t> купола со звездами венчают храмы, посвященные Богородице, потому что звезда напоминает о рождении Христа от Девы Марии.</a:t>
            </a:r>
          </a:p>
        </p:txBody>
      </p:sp>
    </p:spTree>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mg-fotki.yandex.ru/get/6740/1611962.9a/0_9f346_6f2e97_orig.jpg"/>
          <p:cNvPicPr>
            <a:picLocks noChangeAspect="1" noChangeArrowheads="1"/>
          </p:cNvPicPr>
          <p:nvPr/>
        </p:nvPicPr>
        <p:blipFill>
          <a:blip r:embed="rId2" cstate="print"/>
          <a:srcRect l="24050" r="12882"/>
          <a:stretch>
            <a:fillRect/>
          </a:stretch>
        </p:blipFill>
        <p:spPr bwMode="auto">
          <a:xfrm>
            <a:off x="251520" y="188640"/>
            <a:ext cx="5040560" cy="5544616"/>
          </a:xfrm>
          <a:prstGeom prst="rect">
            <a:avLst/>
          </a:prstGeom>
          <a:ln>
            <a:noFill/>
          </a:ln>
          <a:effectLst>
            <a:outerShdw blurRad="292100" dist="139700" dir="2700000" algn="tl" rotWithShape="0">
              <a:srgbClr val="333333">
                <a:alpha val="65000"/>
              </a:srgbClr>
            </a:outerShdw>
          </a:effectLst>
        </p:spPr>
      </p:pic>
      <p:pic>
        <p:nvPicPr>
          <p:cNvPr id="12292" name="Picture 4" descr="http://www.mnogo-otvetov.ru/wp-content/uploads/2015/10/2419.jpg"/>
          <p:cNvPicPr>
            <a:picLocks noChangeAspect="1" noChangeArrowheads="1"/>
          </p:cNvPicPr>
          <p:nvPr/>
        </p:nvPicPr>
        <p:blipFill>
          <a:blip r:embed="rId3" cstate="print"/>
          <a:srcRect l="19826" r="13328" b="8642"/>
          <a:stretch>
            <a:fillRect/>
          </a:stretch>
        </p:blipFill>
        <p:spPr bwMode="auto">
          <a:xfrm>
            <a:off x="5580112" y="3710174"/>
            <a:ext cx="3270679" cy="2959186"/>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467544" y="5877272"/>
            <a:ext cx="4392488" cy="806648"/>
          </a:xfrm>
          <a:prstGeom prst="round2Same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Храмы с </a:t>
            </a:r>
            <a:r>
              <a:rPr lang="ru-RU" sz="2400" b="1" dirty="0" smtClean="0">
                <a:solidFill>
                  <a:srgbClr val="CC0000"/>
                </a:solidFill>
              </a:rPr>
              <a:t>зелеными </a:t>
            </a:r>
            <a:r>
              <a:rPr lang="ru-RU" sz="2000" b="1" dirty="0" smtClean="0">
                <a:solidFill>
                  <a:srgbClr val="460000"/>
                </a:solidFill>
              </a:rPr>
              <a:t>куполами посвящались Пресвятой Троице. </a:t>
            </a:r>
          </a:p>
        </p:txBody>
      </p:sp>
      <p:pic>
        <p:nvPicPr>
          <p:cNvPr id="12294" name="Picture 6" descr="http://img1.liveinternet.ru/images/attach/c/4/122/956/122956195_Kupola_Voskresenskogo_sobora.jpg"/>
          <p:cNvPicPr>
            <a:picLocks noChangeAspect="1" noChangeArrowheads="1"/>
          </p:cNvPicPr>
          <p:nvPr/>
        </p:nvPicPr>
        <p:blipFill>
          <a:blip r:embed="rId5" cstate="print">
            <a:lum contrast="10000"/>
          </a:blip>
          <a:srcRect l="7356" t="5407" r="6824" b="25035"/>
          <a:stretch>
            <a:fillRect/>
          </a:stretch>
        </p:blipFill>
        <p:spPr bwMode="auto">
          <a:xfrm>
            <a:off x="5652120" y="260648"/>
            <a:ext cx="3096344" cy="334775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atnews.org/_nw/69/50568734.jpg"/>
          <p:cNvPicPr>
            <a:picLocks noChangeAspect="1" noChangeArrowheads="1"/>
          </p:cNvPicPr>
          <p:nvPr/>
        </p:nvPicPr>
        <p:blipFill>
          <a:blip r:embed="rId2" cstate="print"/>
          <a:srcRect t="12600" b="2785"/>
          <a:stretch>
            <a:fillRect/>
          </a:stretch>
        </p:blipFill>
        <p:spPr bwMode="auto">
          <a:xfrm>
            <a:off x="5148064" y="121860"/>
            <a:ext cx="3600400" cy="3046492"/>
          </a:xfrm>
          <a:prstGeom prst="rect">
            <a:avLst/>
          </a:prstGeom>
          <a:ln>
            <a:noFill/>
          </a:ln>
          <a:effectLst>
            <a:outerShdw blurRad="292100" dist="139700" dir="2700000" algn="tl" rotWithShape="0">
              <a:srgbClr val="333333">
                <a:alpha val="65000"/>
              </a:srgbClr>
            </a:outerShdw>
          </a:effectLst>
        </p:spPr>
      </p:pic>
      <p:pic>
        <p:nvPicPr>
          <p:cNvPr id="40966" name="Picture 6" descr="http://hram-predtecha.ru/d/413241/d/4087.jpg"/>
          <p:cNvPicPr>
            <a:picLocks noChangeAspect="1" noChangeArrowheads="1"/>
          </p:cNvPicPr>
          <p:nvPr/>
        </p:nvPicPr>
        <p:blipFill>
          <a:blip r:embed="rId3" cstate="print">
            <a:lum contrast="20000"/>
          </a:blip>
          <a:srcRect/>
          <a:stretch>
            <a:fillRect/>
          </a:stretch>
        </p:blipFill>
        <p:spPr bwMode="auto">
          <a:xfrm>
            <a:off x="5076056" y="3356992"/>
            <a:ext cx="3816424" cy="2862318"/>
          </a:xfrm>
          <a:prstGeom prst="rect">
            <a:avLst/>
          </a:prstGeom>
          <a:ln>
            <a:noFill/>
          </a:ln>
          <a:effectLst>
            <a:outerShdw blurRad="292100" dist="139700" dir="2700000" algn="tl" rotWithShape="0">
              <a:srgbClr val="333333">
                <a:alpha val="65000"/>
              </a:srgbClr>
            </a:outerShdw>
          </a:effectLst>
        </p:spPr>
      </p:pic>
      <p:pic>
        <p:nvPicPr>
          <p:cNvPr id="40968" name="Picture 8" descr="http://alamandi-club.com/upload/comments/d4ec2995452d84266475c24b42c9aeb2.jpg.jpg"/>
          <p:cNvPicPr>
            <a:picLocks noChangeAspect="1" noChangeArrowheads="1"/>
          </p:cNvPicPr>
          <p:nvPr/>
        </p:nvPicPr>
        <p:blipFill>
          <a:blip r:embed="rId4" cstate="print"/>
          <a:srcRect l="23855" r="14606"/>
          <a:stretch>
            <a:fillRect/>
          </a:stretch>
        </p:blipFill>
        <p:spPr bwMode="auto">
          <a:xfrm flipH="1">
            <a:off x="179512" y="188640"/>
            <a:ext cx="4680520" cy="6084676"/>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467544" y="6374011"/>
            <a:ext cx="7920880" cy="483989"/>
          </a:xfrm>
          <a:prstGeom prst="round2SameRect">
            <a:avLst/>
          </a:prstGeom>
          <a:blipFill>
            <a:blip r:embed="rId5"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монастырях встречаются </a:t>
            </a:r>
            <a:r>
              <a:rPr lang="ru-RU" sz="2400" b="1" dirty="0" smtClean="0">
                <a:solidFill>
                  <a:srgbClr val="CC0000"/>
                </a:solidFill>
              </a:rPr>
              <a:t>черные </a:t>
            </a:r>
            <a:r>
              <a:rPr lang="ru-RU" sz="2000" b="1" dirty="0" smtClean="0">
                <a:solidFill>
                  <a:srgbClr val="460000"/>
                </a:solidFill>
              </a:rPr>
              <a:t>купола - это цвет монашества.</a:t>
            </a:r>
          </a:p>
        </p:txBody>
      </p:sp>
      <p:sp>
        <p:nvSpPr>
          <p:cNvPr id="6" name="Управляющая кнопка: домой 5">
            <a:hlinkClick r:id="rId6"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ШКОЛА\КАРТИНКИ\КАРТИНКИ ДЛЯ ПРОЕКТА\Рисунок1.jpg"/>
          <p:cNvPicPr>
            <a:picLocks noChangeAspect="1" noChangeArrowheads="1"/>
          </p:cNvPicPr>
          <p:nvPr/>
        </p:nvPicPr>
        <p:blipFill>
          <a:blip r:embed="rId2" cstate="print">
            <a:lum contrast="10000"/>
          </a:blip>
          <a:srcRect/>
          <a:stretch>
            <a:fillRect/>
          </a:stretch>
        </p:blipFill>
        <p:spPr bwMode="auto">
          <a:xfrm>
            <a:off x="251520" y="1484784"/>
            <a:ext cx="8640960" cy="5184576"/>
          </a:xfrm>
          <a:prstGeom prst="roundRect">
            <a:avLst>
              <a:gd name="adj" fmla="val 1770"/>
            </a:avLst>
          </a:prstGeom>
          <a:solidFill>
            <a:srgbClr val="FFFFFF">
              <a:shade val="85000"/>
            </a:srgbClr>
          </a:solidFill>
          <a:ln>
            <a:noFill/>
          </a:ln>
          <a:effectLst/>
          <a:scene3d>
            <a:camera prst="orthographicFront"/>
            <a:lightRig rig="threePt" dir="t"/>
          </a:scene3d>
          <a:sp3d>
            <a:bevelT prst="angle"/>
          </a:sp3d>
        </p:spPr>
      </p:pic>
      <p:sp>
        <p:nvSpPr>
          <p:cNvPr id="5" name="Прямоугольник с двумя скругленными противолежащими углами 4"/>
          <p:cNvSpPr/>
          <p:nvPr/>
        </p:nvSpPr>
        <p:spPr>
          <a:xfrm>
            <a:off x="323528" y="1340768"/>
            <a:ext cx="8640960" cy="5307866"/>
          </a:xfrm>
          <a:prstGeom prst="round2DiagRect">
            <a:avLst>
              <a:gd name="adj1" fmla="val 10749"/>
              <a:gd name="adj2" fmla="val 0"/>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ru-RU" sz="2800" b="1" dirty="0" smtClean="0">
                <a:solidFill>
                  <a:srgbClr val="CC0000"/>
                </a:solidFill>
              </a:rPr>
              <a:t>Цель: </a:t>
            </a:r>
            <a:r>
              <a:rPr lang="ru-RU" sz="2400" b="1" dirty="0" smtClean="0">
                <a:solidFill>
                  <a:srgbClr val="460000"/>
                </a:solidFill>
              </a:rPr>
              <a:t>сформировать представления об особенностях архитектуры Древней Руси </a:t>
            </a:r>
            <a:r>
              <a:rPr lang="en-US" sz="2400" b="1" dirty="0" smtClean="0">
                <a:solidFill>
                  <a:srgbClr val="460000"/>
                </a:solidFill>
              </a:rPr>
              <a:t>XII</a:t>
            </a:r>
            <a:r>
              <a:rPr lang="ru-RU" sz="2400" b="1" dirty="0" smtClean="0">
                <a:solidFill>
                  <a:srgbClr val="460000"/>
                </a:solidFill>
              </a:rPr>
              <a:t> – </a:t>
            </a:r>
            <a:r>
              <a:rPr lang="en-US" sz="2400" b="1" dirty="0" smtClean="0">
                <a:solidFill>
                  <a:srgbClr val="460000"/>
                </a:solidFill>
              </a:rPr>
              <a:t>XIV</a:t>
            </a:r>
            <a:r>
              <a:rPr lang="ru-RU" sz="2400" b="1" dirty="0" smtClean="0">
                <a:solidFill>
                  <a:srgbClr val="460000"/>
                </a:solidFill>
              </a:rPr>
              <a:t> в.в</a:t>
            </a:r>
          </a:p>
          <a:p>
            <a:r>
              <a:rPr lang="ru-RU" sz="2800" b="1" dirty="0" smtClean="0">
                <a:solidFill>
                  <a:srgbClr val="CC0000"/>
                </a:solidFill>
              </a:rPr>
              <a:t>Задачи: </a:t>
            </a:r>
          </a:p>
          <a:p>
            <a:pPr>
              <a:buClr>
                <a:srgbClr val="CC0000"/>
              </a:buClr>
              <a:buSzPct val="110000"/>
              <a:buFont typeface="Wingdings" pitchFamily="2" charset="2"/>
              <a:buChar char="Ø"/>
            </a:pPr>
            <a:r>
              <a:rPr lang="ru-RU" sz="2400" b="1" dirty="0" smtClean="0">
                <a:solidFill>
                  <a:srgbClr val="460000"/>
                </a:solidFill>
              </a:rPr>
              <a:t> продолжить знакомство с древнерусской архитектурой на примере архитектуры Новгородского, Владимиро-Суздальского, и Московского княжеств;</a:t>
            </a:r>
          </a:p>
          <a:p>
            <a:pPr lvl="0">
              <a:buClr>
                <a:srgbClr val="CC0000"/>
              </a:buClr>
              <a:buSzPct val="110000"/>
              <a:buFont typeface="Wingdings" pitchFamily="2" charset="2"/>
              <a:buChar char="Ø"/>
            </a:pPr>
            <a:r>
              <a:rPr lang="ru-RU" sz="2400" b="1" dirty="0" smtClean="0">
                <a:solidFill>
                  <a:srgbClr val="460000"/>
                </a:solidFill>
              </a:rPr>
              <a:t> познакомить с древнерусскими крестово-купольными типами храмов, с наиболее выдающимися памятниками;</a:t>
            </a:r>
          </a:p>
          <a:p>
            <a:pPr>
              <a:buClr>
                <a:srgbClr val="CC0000"/>
              </a:buClr>
              <a:buSzPct val="110000"/>
              <a:buFont typeface="Wingdings" pitchFamily="2" charset="2"/>
              <a:buChar char="Ø"/>
            </a:pPr>
            <a:r>
              <a:rPr lang="ru-RU" sz="2400" b="1" dirty="0" smtClean="0">
                <a:solidFill>
                  <a:srgbClr val="460000"/>
                </a:solidFill>
              </a:rPr>
              <a:t>использовать метод сравнения для определения общих черт и различий в зодчестве данного периода;</a:t>
            </a:r>
          </a:p>
          <a:p>
            <a:pPr lvl="0">
              <a:buClr>
                <a:srgbClr val="CC0000"/>
              </a:buClr>
              <a:buSzPct val="110000"/>
              <a:buFont typeface="Wingdings" pitchFamily="2" charset="2"/>
              <a:buChar char="Ø"/>
            </a:pPr>
            <a:r>
              <a:rPr lang="ru-RU" sz="2400" b="1" dirty="0" smtClean="0">
                <a:solidFill>
                  <a:srgbClr val="460000"/>
                </a:solidFill>
              </a:rPr>
              <a:t>познакомить с творчеством древнерусских иконописцев;</a:t>
            </a:r>
          </a:p>
          <a:p>
            <a:pPr lvl="0">
              <a:buClr>
                <a:srgbClr val="CC0000"/>
              </a:buClr>
              <a:buSzPct val="110000"/>
              <a:buFont typeface="Wingdings" pitchFamily="2" charset="2"/>
              <a:buChar char="Ø"/>
            </a:pPr>
            <a:r>
              <a:rPr lang="ru-RU" sz="2400" b="1" dirty="0" smtClean="0">
                <a:solidFill>
                  <a:srgbClr val="460000"/>
                </a:solidFill>
              </a:rPr>
              <a:t> воспитывать уважения к культурному наследию нашей страны.</a:t>
            </a:r>
          </a:p>
        </p:txBody>
      </p:sp>
      <p:sp>
        <p:nvSpPr>
          <p:cNvPr id="9" name="AutoShape 47"/>
          <p:cNvSpPr>
            <a:spLocks noChangeArrowheads="1"/>
          </p:cNvSpPr>
          <p:nvPr/>
        </p:nvSpPr>
        <p:spPr bwMode="auto">
          <a:xfrm>
            <a:off x="251520" y="0"/>
            <a:ext cx="8568952" cy="1368152"/>
          </a:xfrm>
          <a:prstGeom prst="roundRect">
            <a:avLst>
              <a:gd name="adj" fmla="val 5561"/>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10" name="AutoShape 47"/>
          <p:cNvSpPr>
            <a:spLocks noChangeArrowheads="1"/>
          </p:cNvSpPr>
          <p:nvPr/>
        </p:nvSpPr>
        <p:spPr bwMode="auto">
          <a:xfrm>
            <a:off x="539552" y="188640"/>
            <a:ext cx="7992888" cy="1008112"/>
          </a:xfrm>
          <a:prstGeom prst="round2Diag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3200" b="1" dirty="0" smtClean="0">
                <a:solidFill>
                  <a:srgbClr val="460000"/>
                </a:solidFill>
              </a:rPr>
              <a:t>Архитектурный облик Древней Руси</a:t>
            </a:r>
          </a:p>
          <a:p>
            <a:pPr algn="ctr"/>
            <a:r>
              <a:rPr lang="ru-RU" sz="3200" b="1" dirty="0" smtClean="0">
                <a:solidFill>
                  <a:srgbClr val="460000"/>
                </a:solidFill>
              </a:rPr>
              <a:t>10 класс  МХК</a:t>
            </a:r>
            <a:endParaRPr lang="ru-RU" sz="3200" b="1" dirty="0">
              <a:solidFill>
                <a:srgbClr val="460000"/>
              </a:solidFill>
            </a:endParaRPr>
          </a:p>
        </p:txBody>
      </p:sp>
      <p:sp>
        <p:nvSpPr>
          <p:cNvPr id="11" name="AutoShape 47"/>
          <p:cNvSpPr>
            <a:spLocks noChangeArrowheads="1"/>
          </p:cNvSpPr>
          <p:nvPr/>
        </p:nvSpPr>
        <p:spPr bwMode="auto">
          <a:xfrm>
            <a:off x="251520" y="6534200"/>
            <a:ext cx="8640960" cy="135160"/>
          </a:xfrm>
          <a:prstGeom prst="roundRect">
            <a:avLst>
              <a:gd name="adj" fmla="val 5561"/>
            </a:avLst>
          </a:prstGeom>
          <a:blipFill>
            <a:blip r:embed="rId3" cstate="print"/>
            <a:stretch>
              <a:fillRect/>
            </a:stretch>
          </a:blipFill>
          <a:ln w="38100">
            <a:solidFill>
              <a:schemeClr val="bg1"/>
            </a:solidFill>
            <a:miter lim="800000"/>
            <a:headEnd/>
            <a:tailEnd/>
          </a:ln>
          <a:effectLst>
            <a:outerShdw blurRad="50800" dist="38100" dir="2700000" algn="tl" rotWithShape="0">
              <a:prstClr val="black">
                <a:alpha val="40000"/>
              </a:prstClr>
            </a:outerShdw>
          </a:effectLst>
        </p:spPr>
        <p:txBody>
          <a:bodyPr wrap="none" anchor="ctr"/>
          <a:lstStyle/>
          <a:p>
            <a:pPr algn="ctr"/>
            <a:endParaRPr lang="ru-RU" sz="2800" b="1" cap="all" dirty="0">
              <a:solidFill>
                <a:srgbClr val="460000"/>
              </a:solidFill>
            </a:endParaRPr>
          </a:p>
        </p:txBody>
      </p:sp>
    </p:spTree>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ШКОЛА\8-11 класс искусство\ФСВ ДЛЯ ПРЕЗЕНТ\1МОЯ ПРЕЗЕНТАШКА\Saint_Dmitry_Cathedral_in_Vladimir.jpg"/>
          <p:cNvPicPr>
            <a:picLocks noChangeAspect="1" noChangeArrowheads="1"/>
          </p:cNvPicPr>
          <p:nvPr/>
        </p:nvPicPr>
        <p:blipFill>
          <a:blip r:embed="rId2" cstate="print"/>
          <a:srcRect l="7585" t="11808" r="6449" b="4366"/>
          <a:stretch>
            <a:fillRect/>
          </a:stretch>
        </p:blipFill>
        <p:spPr bwMode="auto">
          <a:xfrm>
            <a:off x="2195736" y="377280"/>
            <a:ext cx="4967961" cy="648072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555776" y="6550223"/>
            <a:ext cx="3096344" cy="307777"/>
          </a:xfrm>
          <a:prstGeom prst="rect">
            <a:avLst/>
          </a:prstGeom>
          <a:noFill/>
        </p:spPr>
        <p:txBody>
          <a:bodyPr wrap="square" rtlCol="0">
            <a:spAutoFit/>
          </a:bodyPr>
          <a:lstStyle/>
          <a:p>
            <a:r>
              <a:rPr lang="ru-RU" sz="1400" b="1" dirty="0" smtClean="0">
                <a:solidFill>
                  <a:schemeClr val="bg1"/>
                </a:solidFill>
              </a:rPr>
              <a:t>Дмитриевский собор во Владимире</a:t>
            </a:r>
            <a:endParaRPr lang="ru-RU" sz="1400" b="1" dirty="0">
              <a:solidFill>
                <a:schemeClr val="bg1"/>
              </a:solidFill>
            </a:endParaRPr>
          </a:p>
        </p:txBody>
      </p:sp>
      <p:sp>
        <p:nvSpPr>
          <p:cNvPr id="11" name="TextBox 10">
            <a:hlinkClick r:id="rId3" action="ppaction://hlinksldjump"/>
          </p:cNvPr>
          <p:cNvSpPr txBox="1"/>
          <p:nvPr/>
        </p:nvSpPr>
        <p:spPr>
          <a:xfrm>
            <a:off x="323528" y="1340768"/>
            <a:ext cx="1512168" cy="510778"/>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КУПОЛ</a:t>
            </a:r>
            <a:endParaRPr lang="ru-RU" sz="2400" b="1" dirty="0">
              <a:solidFill>
                <a:srgbClr val="4C0000"/>
              </a:solidFill>
            </a:endParaRPr>
          </a:p>
        </p:txBody>
      </p:sp>
      <p:sp>
        <p:nvSpPr>
          <p:cNvPr id="12" name="TextBox 11">
            <a:hlinkClick r:id="rId5" action="ppaction://hlinksldjump"/>
          </p:cNvPr>
          <p:cNvSpPr txBox="1"/>
          <p:nvPr/>
        </p:nvSpPr>
        <p:spPr>
          <a:xfrm>
            <a:off x="7308304" y="1340768"/>
            <a:ext cx="1656184" cy="510778"/>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БАРАБАН</a:t>
            </a:r>
            <a:endParaRPr lang="ru-RU" sz="2400" b="1" dirty="0">
              <a:solidFill>
                <a:srgbClr val="4C0000"/>
              </a:solidFill>
            </a:endParaRPr>
          </a:p>
        </p:txBody>
      </p:sp>
      <p:sp>
        <p:nvSpPr>
          <p:cNvPr id="13" name="TextBox 12">
            <a:hlinkClick r:id="rId6" action="ppaction://hlinksldjump"/>
          </p:cNvPr>
          <p:cNvSpPr txBox="1"/>
          <p:nvPr/>
        </p:nvSpPr>
        <p:spPr>
          <a:xfrm>
            <a:off x="7308304" y="2996952"/>
            <a:ext cx="1656184" cy="510778"/>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АПСИДА</a:t>
            </a:r>
            <a:endParaRPr lang="ru-RU" sz="2400" b="1" dirty="0">
              <a:solidFill>
                <a:srgbClr val="4C0000"/>
              </a:solidFill>
            </a:endParaRPr>
          </a:p>
        </p:txBody>
      </p:sp>
      <p:sp>
        <p:nvSpPr>
          <p:cNvPr id="14" name="TextBox 13">
            <a:hlinkClick r:id="rId7" action="ppaction://hlinksldjump"/>
          </p:cNvPr>
          <p:cNvSpPr txBox="1"/>
          <p:nvPr/>
        </p:nvSpPr>
        <p:spPr>
          <a:xfrm>
            <a:off x="179512" y="3284984"/>
            <a:ext cx="1835696" cy="510778"/>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ЗАКОМАРА</a:t>
            </a:r>
            <a:endParaRPr lang="ru-RU" sz="2400" b="1" dirty="0">
              <a:solidFill>
                <a:srgbClr val="4C0000"/>
              </a:solidFill>
            </a:endParaRPr>
          </a:p>
        </p:txBody>
      </p:sp>
      <p:sp>
        <p:nvSpPr>
          <p:cNvPr id="15" name="TextBox 14">
            <a:hlinkClick r:id="rId8" action="ppaction://hlinksldjump"/>
          </p:cNvPr>
          <p:cNvSpPr txBox="1"/>
          <p:nvPr/>
        </p:nvSpPr>
        <p:spPr>
          <a:xfrm>
            <a:off x="323528" y="5301208"/>
            <a:ext cx="1584176" cy="510778"/>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ПОРТАЛ</a:t>
            </a:r>
            <a:endParaRPr lang="ru-RU" sz="2400" b="1" dirty="0">
              <a:solidFill>
                <a:srgbClr val="4C0000"/>
              </a:solidFill>
            </a:endParaRPr>
          </a:p>
        </p:txBody>
      </p:sp>
      <p:cxnSp>
        <p:nvCxnSpPr>
          <p:cNvPr id="18" name="Прямая со стрелкой 17"/>
          <p:cNvCxnSpPr>
            <a:stCxn id="11" idx="3"/>
          </p:cNvCxnSpPr>
          <p:nvPr/>
        </p:nvCxnSpPr>
        <p:spPr>
          <a:xfrm flipV="1">
            <a:off x="1835696" y="1340768"/>
            <a:ext cx="2376264" cy="255389"/>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cxnSp>
        <p:nvCxnSpPr>
          <p:cNvPr id="22" name="Прямая со стрелкой 21"/>
          <p:cNvCxnSpPr/>
          <p:nvPr/>
        </p:nvCxnSpPr>
        <p:spPr>
          <a:xfrm flipH="1">
            <a:off x="5292080" y="1556792"/>
            <a:ext cx="1872208" cy="432048"/>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cxnSp>
        <p:nvCxnSpPr>
          <p:cNvPr id="23" name="Прямая со стрелкой 22"/>
          <p:cNvCxnSpPr>
            <a:stCxn id="14" idx="3"/>
          </p:cNvCxnSpPr>
          <p:nvPr/>
        </p:nvCxnSpPr>
        <p:spPr>
          <a:xfrm flipV="1">
            <a:off x="2015208" y="2924944"/>
            <a:ext cx="1692696" cy="615429"/>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cxnSp>
        <p:nvCxnSpPr>
          <p:cNvPr id="30" name="Прямая со стрелкой 29"/>
          <p:cNvCxnSpPr>
            <a:stCxn id="13" idx="1"/>
          </p:cNvCxnSpPr>
          <p:nvPr/>
        </p:nvCxnSpPr>
        <p:spPr>
          <a:xfrm flipH="1" flipV="1">
            <a:off x="6156176" y="3212976"/>
            <a:ext cx="1152128" cy="39365"/>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cxnSp>
        <p:nvCxnSpPr>
          <p:cNvPr id="34" name="Прямая со стрелкой 33"/>
          <p:cNvCxnSpPr/>
          <p:nvPr/>
        </p:nvCxnSpPr>
        <p:spPr>
          <a:xfrm flipH="1" flipV="1">
            <a:off x="4355976" y="4653136"/>
            <a:ext cx="2592288" cy="1035766"/>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cxnSp>
        <p:nvCxnSpPr>
          <p:cNvPr id="37" name="Прямая со стрелкой 36"/>
          <p:cNvCxnSpPr>
            <a:stCxn id="15" idx="3"/>
          </p:cNvCxnSpPr>
          <p:nvPr/>
        </p:nvCxnSpPr>
        <p:spPr>
          <a:xfrm>
            <a:off x="1907704" y="5556597"/>
            <a:ext cx="1512168" cy="104651"/>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pic>
        <p:nvPicPr>
          <p:cNvPr id="70657" name="Picture 1" descr="D:\ШКОЛА\8-11 класс ИСКУССТВО\ФСВ ДЛЯ ПРЕЗЕНТ\1МОЯ ПРЕЗЕНТАШКА\картинки\ен.png"/>
          <p:cNvPicPr>
            <a:picLocks noChangeAspect="1" noChangeArrowheads="1"/>
          </p:cNvPicPr>
          <p:nvPr/>
        </p:nvPicPr>
        <p:blipFill>
          <a:blip r:embed="rId9" cstate="print"/>
          <a:srcRect/>
          <a:stretch>
            <a:fillRect/>
          </a:stretch>
        </p:blipFill>
        <p:spPr bwMode="auto">
          <a:xfrm>
            <a:off x="755576" y="0"/>
            <a:ext cx="7766050" cy="764704"/>
          </a:xfrm>
          <a:prstGeom prst="rect">
            <a:avLst/>
          </a:prstGeom>
          <a:noFill/>
        </p:spPr>
      </p:pic>
      <p:cxnSp>
        <p:nvCxnSpPr>
          <p:cNvPr id="26" name="Прямая со стрелкой 25"/>
          <p:cNvCxnSpPr/>
          <p:nvPr/>
        </p:nvCxnSpPr>
        <p:spPr>
          <a:xfrm flipH="1" flipV="1">
            <a:off x="5364088" y="3573016"/>
            <a:ext cx="1728192" cy="2088232"/>
          </a:xfrm>
          <a:prstGeom prst="straightConnector1">
            <a:avLst/>
          </a:prstGeom>
          <a:ln w="47625" cap="rnd">
            <a:solidFill>
              <a:srgbClr val="FFC000"/>
            </a:solidFill>
            <a:bevel/>
            <a:tailEnd type="arrow"/>
          </a:ln>
        </p:spPr>
        <p:style>
          <a:lnRef idx="3">
            <a:schemeClr val="accent6"/>
          </a:lnRef>
          <a:fillRef idx="0">
            <a:schemeClr val="accent6"/>
          </a:fillRef>
          <a:effectRef idx="2">
            <a:schemeClr val="accent6"/>
          </a:effectRef>
          <a:fontRef idx="minor">
            <a:schemeClr val="tx1"/>
          </a:fontRef>
        </p:style>
      </p:cxnSp>
      <p:sp>
        <p:nvSpPr>
          <p:cNvPr id="16" name="TextBox 15">
            <a:hlinkClick r:id="rId10" action="ppaction://hlinksldjump"/>
          </p:cNvPr>
          <p:cNvSpPr txBox="1"/>
          <p:nvPr/>
        </p:nvSpPr>
        <p:spPr>
          <a:xfrm>
            <a:off x="7055768" y="5085184"/>
            <a:ext cx="2088232" cy="919401"/>
          </a:xfrm>
          <a:prstGeom prst="roundRect">
            <a:avLst/>
          </a:prstGeom>
          <a:blipFill>
            <a:blip r:embed="rId4" cstate="print"/>
            <a:tile tx="0" ty="0" sx="100000" sy="100000" flip="none" algn="tl"/>
          </a:blipFill>
          <a:effectLst>
            <a:glow rad="101600">
              <a:schemeClr val="bg1">
                <a:alpha val="40000"/>
              </a:schemeClr>
            </a:glow>
          </a:effectLst>
        </p:spPr>
        <p:txBody>
          <a:bodyPr wrap="square" rtlCol="0">
            <a:spAutoFit/>
          </a:bodyPr>
          <a:lstStyle/>
          <a:p>
            <a:pPr algn="ctr"/>
            <a:r>
              <a:rPr lang="ru-RU" sz="2400" b="1" dirty="0" smtClean="0">
                <a:solidFill>
                  <a:srgbClr val="4C0000"/>
                </a:solidFill>
              </a:rPr>
              <a:t>АРКАТУРНЫЙ ПОЯС</a:t>
            </a:r>
            <a:endParaRPr lang="ru-RU" sz="2400" b="1" dirty="0">
              <a:solidFill>
                <a:srgbClr val="4C0000"/>
              </a:solidFill>
            </a:endParaRPr>
          </a:p>
        </p:txBody>
      </p:sp>
      <p:sp>
        <p:nvSpPr>
          <p:cNvPr id="19" name="Управляющая кнопка: домой 18">
            <a:hlinkClick r:id="rId11"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http://www.ljplus.ru/img4/m/a/marklivejournal/13-Kupol-Dmitrievskogo-sobora.JPG"/>
          <p:cNvPicPr>
            <a:picLocks noChangeAspect="1" noChangeArrowheads="1"/>
          </p:cNvPicPr>
          <p:nvPr/>
        </p:nvPicPr>
        <p:blipFill>
          <a:blip r:embed="rId2" cstate="print">
            <a:lum bright="-10000" contrast="20000"/>
          </a:blip>
          <a:srcRect b="37521"/>
          <a:stretch>
            <a:fillRect/>
          </a:stretch>
        </p:blipFill>
        <p:spPr bwMode="auto">
          <a:xfrm>
            <a:off x="1403648" y="620688"/>
            <a:ext cx="6390498" cy="6004048"/>
          </a:xfrm>
          <a:prstGeom prst="rect">
            <a:avLst/>
          </a:prstGeom>
          <a:ln>
            <a:noFill/>
          </a:ln>
          <a:effectLst>
            <a:outerShdw blurRad="292100" dist="139700" dir="2700000" algn="tl" rotWithShape="0">
              <a:srgbClr val="333333">
                <a:alpha val="65000"/>
              </a:srgbClr>
            </a:outerShdw>
          </a:effectLst>
        </p:spPr>
      </p:pic>
      <p:sp>
        <p:nvSpPr>
          <p:cNvPr id="11266" name="AutoShape 2" descr="http://upload.wikimedia.org/wikipedia/commons/thumb/0/05/2013.05.07_3575_%D0%94%D0%BC%D0%B8%D1%82%D1%80%D0%B8%D0%B5%D0%B2%D1%81%D0%BA%D0%B8%D0%B9_%D1%81%D0%BE%D0%B1%D0%BE%D1%80_%D0%B2%D0%BE_%D0%92%D0%BB%D0%B0%D0%B4%D0%B8%D0%BC%D0%B8%D1%80%D0%B5._%D0%94%D0%B5%D0%BA%D0%BE%D1%80_%D0%B1%D0%B0%D1%80%D0%B0%D0%B1%D0%B0%D0%BD%D0%B0_%D0%B8_%D0%BA%D1%83%D0%BF%D0%BE%D0%BB.JPG/300px-2013.05.07_3575_%D0%94%D0%BC%D0%B8%D1%82%D1%80%D0%B8%D0%B5%D0%B2%D1%81%D0%BA%D0%B8%D0%B9_%D1%81%D0%BE%D0%B1%D0%BE%D1%80_%D0%B2%D0%BE_%D0%92%D0%BB%D0%B0%D0%B4%D0%B8%D0%BC%D0%B8%D1%80%D0%B5._%D0%94%D0%B5%D0%BA%D0%BE%D1%80_%D0%B1%D0%B0%D1%80%D0%B0%D0%B1%D0%B0%D0%BD%D0%B0_%D0%B8_%D0%BA%D1%83%D0%BF%D0%BE%D0%B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8" name="AutoShape 4" descr="http://upload.wikimedia.org/wikipedia/commons/thumb/0/05/2013.05.07_3575_%D0%94%D0%BC%D0%B8%D1%82%D1%80%D0%B8%D0%B5%D0%B2%D1%81%D0%BA%D0%B8%D0%B9_%D1%81%D0%BE%D0%B1%D0%BE%D1%80_%D0%B2%D0%BE_%D0%92%D0%BB%D0%B0%D0%B4%D0%B8%D0%BC%D0%B8%D1%80%D0%B5._%D0%94%D0%B5%D0%BA%D0%BE%D1%80_%D0%B1%D0%B0%D1%80%D0%B0%D0%B1%D0%B0%D0%BD%D0%B0_%D0%B8_%D0%BA%D1%83%D0%BF%D0%BE%D0%BB.JPG/300px-2013.05.07_3575_%D0%94%D0%BC%D0%B8%D1%82%D1%80%D0%B8%D0%B5%D0%B2%D1%81%D0%BA%D0%B8%D0%B9_%D1%81%D0%BE%D0%B1%D0%BE%D1%80_%D0%B2%D0%BE_%D0%92%D0%BB%D0%B0%D0%B4%D0%B8%D0%BC%D0%B8%D1%80%D0%B5._%D0%94%D0%B5%D0%BA%D0%BE%D1%80_%D0%B1%D0%B0%D1%80%D0%B0%D0%B1%D0%B0%D0%BD%D0%B0_%D0%B8_%D0%BA%D1%83%D0%BF%D0%BE%D0%B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0" name="AutoShape 6" descr="http://upload.wikimedia.org/wikipedia/commons/thumb/0/05/2013.05.07_3575_%D0%94%D0%BC%D0%B8%D1%82%D1%80%D0%B8%D0%B5%D0%B2%D1%81%D0%BA%D0%B8%D0%B9_%D1%81%D0%BE%D0%B1%D0%BE%D1%80_%D0%B2%D0%BE_%D0%92%D0%BB%D0%B0%D0%B4%D0%B8%D0%BC%D0%B8%D1%80%D0%B5._%D0%94%D0%B5%D0%BA%D0%BE%D1%80_%D0%B1%D0%B0%D1%80%D0%B0%D0%B1%D0%B0%D0%BD%D0%B0_%D0%B8_%D0%BA%D1%83%D0%BF%D0%BE%D0%BB.JPG/300px-2013.05.07_3575_%D0%94%D0%BC%D0%B8%D1%82%D1%80%D0%B8%D0%B5%D0%B2%D1%81%D0%BA%D0%B8%D0%B9_%D1%81%D0%BE%D0%B1%D0%BE%D1%80_%D0%B2%D0%BE_%D0%92%D0%BB%D0%B0%D0%B4%D0%B8%D0%BC%D0%B8%D1%80%D0%B5._%D0%94%D0%B5%D0%BA%D0%BE%D1%80_%D0%B1%D0%B0%D1%80%D0%B0%D0%B1%D0%B0%D0%BD%D0%B0_%D0%B8_%D0%BA%D1%83%D0%BF%D0%BE%D0%B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с двумя скругленными соседними углами 1"/>
          <p:cNvSpPr/>
          <p:nvPr/>
        </p:nvSpPr>
        <p:spPr>
          <a:xfrm>
            <a:off x="395536" y="260648"/>
            <a:ext cx="8496944" cy="1129308"/>
          </a:xfrm>
          <a:prstGeom prst="round2Same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smtClean="0">
                <a:solidFill>
                  <a:srgbClr val="C00000"/>
                </a:solidFill>
              </a:rPr>
              <a:t>Купол </a:t>
            </a:r>
            <a:r>
              <a:rPr lang="ru-RU" sz="2000" b="1" dirty="0" smtClean="0">
                <a:solidFill>
                  <a:srgbClr val="460000"/>
                </a:solidFill>
              </a:rPr>
              <a:t>– свод с полушаровидной, а затем (с XVI века) в форме луковицы поверхностью. Количество куполов на православных храмах глубоко символично</a:t>
            </a:r>
          </a:p>
        </p:txBody>
      </p:sp>
      <p:pic>
        <p:nvPicPr>
          <p:cNvPr id="7" name="Picture 6" descr="D:\ШКОЛА\8-11 класс искусство\ФСВ ДЛЯ ПРЕЗЕНТ\1МОЯ ПРЕЗЕНТАШКА\Saint_Dmitry_Cathedral_in_Vladimir.jpg">
            <a:hlinkClick r:id="rId4" action="ppaction://hlinksldjump"/>
          </p:cNvPr>
          <p:cNvPicPr>
            <a:picLocks noChangeAspect="1" noChangeArrowheads="1"/>
          </p:cNvPicPr>
          <p:nvPr/>
        </p:nvPicPr>
        <p:blipFill>
          <a:blip r:embed="rId5" cstate="print"/>
          <a:srcRect l="7585" t="11808" r="6449" b="4366"/>
          <a:stretch>
            <a:fillRect/>
          </a:stretch>
        </p:blipFill>
        <p:spPr bwMode="auto">
          <a:xfrm>
            <a:off x="8496519" y="6013359"/>
            <a:ext cx="647481" cy="844641"/>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jplus.ru/img4/m/a/marklivejournal/13-Kupol-Dmitrievskogo-sobora.JPG"/>
          <p:cNvPicPr>
            <a:picLocks noChangeAspect="1" noChangeArrowheads="1"/>
          </p:cNvPicPr>
          <p:nvPr/>
        </p:nvPicPr>
        <p:blipFill>
          <a:blip r:embed="rId2" cstate="print"/>
          <a:srcRect l="5684" t="17564" r="10949" b="15581"/>
          <a:stretch>
            <a:fillRect/>
          </a:stretch>
        </p:blipFill>
        <p:spPr bwMode="auto">
          <a:xfrm>
            <a:off x="1619672" y="476672"/>
            <a:ext cx="5976664" cy="6165304"/>
          </a:xfrm>
          <a:prstGeom prst="rect">
            <a:avLst/>
          </a:prstGeom>
          <a:ln>
            <a:noFill/>
          </a:ln>
          <a:effectLst>
            <a:outerShdw blurRad="292100" dist="139700" dir="2700000" algn="tl" rotWithShape="0">
              <a:srgbClr val="333333">
                <a:alpha val="65000"/>
              </a:srgbClr>
            </a:outerShdw>
          </a:effectLst>
        </p:spPr>
      </p:pic>
      <p:sp>
        <p:nvSpPr>
          <p:cNvPr id="3" name="Прямоугольник с двумя скругленными соседними углами 2"/>
          <p:cNvSpPr/>
          <p:nvPr/>
        </p:nvSpPr>
        <p:spPr>
          <a:xfrm>
            <a:off x="395536" y="404664"/>
            <a:ext cx="8496944" cy="806648"/>
          </a:xfrm>
          <a:prstGeom prst="round2Same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smtClean="0">
                <a:solidFill>
                  <a:srgbClr val="CC0000"/>
                </a:solidFill>
              </a:rPr>
              <a:t>Барабан </a:t>
            </a:r>
            <a:r>
              <a:rPr lang="ru-RU" sz="2000" b="1" dirty="0" smtClean="0">
                <a:solidFill>
                  <a:srgbClr val="460000"/>
                </a:solidFill>
              </a:rPr>
              <a:t>— верхняя часть храма, имеющая цилиндрическую или многогранную форму, на которую воздвигают купол.</a:t>
            </a:r>
          </a:p>
        </p:txBody>
      </p:sp>
      <p:pic>
        <p:nvPicPr>
          <p:cNvPr id="4" name="Picture 6" descr="D:\ШКОЛА\8-11 класс искусство\ФСВ ДЛЯ ПРЕЗЕНТ\1МОЯ ПРЕЗЕНТАШКА\Saint_Dmitry_Cathedral_in_Vladimir.jpg">
            <a:hlinkClick r:id="rId4" action="ppaction://hlinksldjump"/>
          </p:cNvPr>
          <p:cNvPicPr>
            <a:picLocks noChangeAspect="1" noChangeArrowheads="1"/>
          </p:cNvPicPr>
          <p:nvPr/>
        </p:nvPicPr>
        <p:blipFill>
          <a:blip r:embed="rId5" cstate="print"/>
          <a:srcRect l="7585" t="11808" r="6449" b="4366"/>
          <a:stretch>
            <a:fillRect/>
          </a:stretch>
        </p:blipFill>
        <p:spPr bwMode="auto">
          <a:xfrm>
            <a:off x="8496519" y="6013359"/>
            <a:ext cx="647481" cy="844641"/>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p:cNvSpPr/>
          <p:nvPr/>
        </p:nvSpPr>
        <p:spPr>
          <a:xfrm>
            <a:off x="251520" y="5877272"/>
            <a:ext cx="8568952" cy="806648"/>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smtClean="0">
                <a:solidFill>
                  <a:srgbClr val="C00000"/>
                </a:solidFill>
              </a:rPr>
              <a:t>Апсиды</a:t>
            </a:r>
            <a:r>
              <a:rPr lang="ru-RU" sz="2000" b="1" dirty="0" smtClean="0">
                <a:solidFill>
                  <a:srgbClr val="460000"/>
                </a:solidFill>
              </a:rPr>
              <a:t> (в переводе с греческого – свод, арка) – полукруглые выступающие части здания, имеющие собственное перекрытие.</a:t>
            </a:r>
          </a:p>
        </p:txBody>
      </p:sp>
      <p:pic>
        <p:nvPicPr>
          <p:cNvPr id="44033" name="Picture 1" descr="D:\ШКОЛА\8-11 класс искусство\ФСВ ДЛЯ ПРЕЗЕНТ\1МОЯ ПРЕЗЕНТАШКА\dmitrievskiy_sobor_vo_vladimire_6.jpg"/>
          <p:cNvPicPr>
            <a:picLocks noChangeAspect="1" noChangeArrowheads="1"/>
          </p:cNvPicPr>
          <p:nvPr/>
        </p:nvPicPr>
        <p:blipFill>
          <a:blip r:embed="rId3" cstate="print"/>
          <a:srcRect l="9027" t="30485" r="7476" b="31509"/>
          <a:stretch>
            <a:fillRect/>
          </a:stretch>
        </p:blipFill>
        <p:spPr bwMode="auto">
          <a:xfrm>
            <a:off x="251520" y="332656"/>
            <a:ext cx="8456244" cy="5256584"/>
          </a:xfrm>
          <a:prstGeom prst="rect">
            <a:avLst/>
          </a:prstGeom>
          <a:ln>
            <a:noFill/>
          </a:ln>
          <a:effectLst>
            <a:outerShdw blurRad="292100" dist="139700" dir="2700000" algn="tl" rotWithShape="0">
              <a:srgbClr val="333333">
                <a:alpha val="65000"/>
              </a:srgbClr>
            </a:outerShdw>
          </a:effectLst>
        </p:spPr>
      </p:pic>
      <p:pic>
        <p:nvPicPr>
          <p:cNvPr id="4" name="Picture 6" descr="D:\ШКОЛА\8-11 класс искусство\ФСВ ДЛЯ ПРЕЗЕНТ\1МОЯ ПРЕЗЕНТАШКА\Saint_Dmitry_Cathedral_in_Vladimir.jpg">
            <a:hlinkClick r:id="rId4" action="ppaction://hlinksldjump"/>
          </p:cNvPr>
          <p:cNvPicPr>
            <a:picLocks noChangeAspect="1" noChangeArrowheads="1"/>
          </p:cNvPicPr>
          <p:nvPr/>
        </p:nvPicPr>
        <p:blipFill>
          <a:blip r:embed="rId5" cstate="print"/>
          <a:srcRect l="7585" t="11808" r="6449" b="4366"/>
          <a:stretch>
            <a:fillRect/>
          </a:stretch>
        </p:blipFill>
        <p:spPr bwMode="auto">
          <a:xfrm>
            <a:off x="8316416" y="5877272"/>
            <a:ext cx="592281" cy="772633"/>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p:cNvSpPr/>
          <p:nvPr/>
        </p:nvSpPr>
        <p:spPr>
          <a:xfrm>
            <a:off x="539552" y="5877272"/>
            <a:ext cx="8208912" cy="806648"/>
          </a:xfrm>
          <a:prstGeom prst="round2Same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smtClean="0">
                <a:solidFill>
                  <a:srgbClr val="C00000"/>
                </a:solidFill>
              </a:rPr>
              <a:t>Закомары </a:t>
            </a:r>
            <a:r>
              <a:rPr lang="ru-RU" sz="2000" b="1" dirty="0" smtClean="0">
                <a:solidFill>
                  <a:srgbClr val="460000"/>
                </a:solidFill>
              </a:rPr>
              <a:t>– выполненные в виде свода полукруглые </a:t>
            </a:r>
          </a:p>
          <a:p>
            <a:pPr algn="ctr"/>
            <a:r>
              <a:rPr lang="ru-RU" sz="2000" b="1" dirty="0" smtClean="0">
                <a:solidFill>
                  <a:srgbClr val="460000"/>
                </a:solidFill>
              </a:rPr>
              <a:t>завершения верхних наружных стен церкви.</a:t>
            </a:r>
          </a:p>
        </p:txBody>
      </p:sp>
      <p:pic>
        <p:nvPicPr>
          <p:cNvPr id="43009" name="Picture 1" descr="D:\ШКОЛА\8-11 класс искусство\ФСВ ДЛЯ ПРЕЗЕНТ\1МОЯ ПРЕЗЕНТАШКА\dmitrievskiy_sobor_vo_vladimire_8.jpg"/>
          <p:cNvPicPr>
            <a:picLocks noChangeAspect="1" noChangeArrowheads="1"/>
          </p:cNvPicPr>
          <p:nvPr/>
        </p:nvPicPr>
        <p:blipFill>
          <a:blip r:embed="rId3" cstate="print"/>
          <a:srcRect/>
          <a:stretch>
            <a:fillRect/>
          </a:stretch>
        </p:blipFill>
        <p:spPr bwMode="auto">
          <a:xfrm>
            <a:off x="611560" y="188640"/>
            <a:ext cx="8136743" cy="5428543"/>
          </a:xfrm>
          <a:prstGeom prst="rect">
            <a:avLst/>
          </a:prstGeom>
          <a:ln>
            <a:noFill/>
          </a:ln>
          <a:effectLst>
            <a:outerShdw blurRad="292100" dist="139700" dir="2700000" algn="tl" rotWithShape="0">
              <a:srgbClr val="333333">
                <a:alpha val="65000"/>
              </a:srgbClr>
            </a:outerShdw>
          </a:effectLst>
        </p:spPr>
      </p:pic>
      <p:pic>
        <p:nvPicPr>
          <p:cNvPr id="4" name="Picture 6" descr="D:\ШКОЛА\8-11 класс искусство\ФСВ ДЛЯ ПРЕЗЕНТ\1МОЯ ПРЕЗЕНТАШКА\Saint_Dmitry_Cathedral_in_Vladimir.jpg">
            <a:hlinkClick r:id="rId4" action="ppaction://hlinksldjump"/>
          </p:cNvPr>
          <p:cNvPicPr>
            <a:picLocks noChangeAspect="1" noChangeArrowheads="1"/>
          </p:cNvPicPr>
          <p:nvPr/>
        </p:nvPicPr>
        <p:blipFill>
          <a:blip r:embed="rId5" cstate="print"/>
          <a:srcRect l="7585" t="11808" r="6449" b="4366"/>
          <a:stretch>
            <a:fillRect/>
          </a:stretch>
        </p:blipFill>
        <p:spPr bwMode="auto">
          <a:xfrm>
            <a:off x="8316416" y="5949280"/>
            <a:ext cx="647481" cy="692696"/>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vladimirru.ru/images/Churchs/dmitrievskij/vlad15.jpg"/>
          <p:cNvPicPr>
            <a:picLocks noChangeAspect="1" noChangeArrowheads="1"/>
          </p:cNvPicPr>
          <p:nvPr/>
        </p:nvPicPr>
        <p:blipFill>
          <a:blip r:embed="rId2" cstate="print"/>
          <a:srcRect l="4725" b="5147"/>
          <a:stretch>
            <a:fillRect/>
          </a:stretch>
        </p:blipFill>
        <p:spPr bwMode="auto">
          <a:xfrm>
            <a:off x="179512" y="188641"/>
            <a:ext cx="4554725" cy="3096344"/>
          </a:xfrm>
          <a:prstGeom prst="rect">
            <a:avLst/>
          </a:prstGeom>
          <a:ln>
            <a:noFill/>
          </a:ln>
          <a:effectLst>
            <a:outerShdw blurRad="292100" dist="139700" dir="2700000" algn="tl" rotWithShape="0">
              <a:srgbClr val="333333">
                <a:alpha val="65000"/>
              </a:srgbClr>
            </a:outerShdw>
          </a:effectLst>
        </p:spPr>
      </p:pic>
      <p:pic>
        <p:nvPicPr>
          <p:cNvPr id="10244" name="Picture 4" descr="http://olxlo.ru/images/stories/vladimir/dmitriy-2.jpg"/>
          <p:cNvPicPr>
            <a:picLocks noChangeAspect="1" noChangeArrowheads="1"/>
          </p:cNvPicPr>
          <p:nvPr/>
        </p:nvPicPr>
        <p:blipFill>
          <a:blip r:embed="rId3" cstate="print"/>
          <a:srcRect/>
          <a:stretch>
            <a:fillRect/>
          </a:stretch>
        </p:blipFill>
        <p:spPr bwMode="auto">
          <a:xfrm>
            <a:off x="4247964" y="2852936"/>
            <a:ext cx="4576056" cy="3050704"/>
          </a:xfrm>
          <a:prstGeom prst="rect">
            <a:avLst/>
          </a:prstGeom>
          <a:ln>
            <a:noFill/>
          </a:ln>
          <a:effectLst>
            <a:outerShdw blurRad="292100" dist="139700" dir="2700000" algn="tl" rotWithShape="0">
              <a:srgbClr val="333333">
                <a:alpha val="65000"/>
              </a:srgbClr>
            </a:outerShdw>
          </a:effectLst>
        </p:spPr>
      </p:pic>
      <p:pic>
        <p:nvPicPr>
          <p:cNvPr id="5" name="Picture 1" descr="D:\ШКОЛА\8-11 класс искусство\ФСВ ДЛЯ ПРЕЗЕНТ\1МОЯ ПРЕЗЕНТАШКА\dmitrievskiy_sobor_vo_vladimire_6.jpg"/>
          <p:cNvPicPr>
            <a:picLocks noChangeAspect="1" noChangeArrowheads="1"/>
          </p:cNvPicPr>
          <p:nvPr/>
        </p:nvPicPr>
        <p:blipFill>
          <a:blip r:embed="rId4" cstate="print"/>
          <a:srcRect l="29646" t="34650" r="23427" b="44004"/>
          <a:stretch>
            <a:fillRect/>
          </a:stretch>
        </p:blipFill>
        <p:spPr bwMode="auto">
          <a:xfrm>
            <a:off x="5004048" y="188640"/>
            <a:ext cx="3924944" cy="2438223"/>
          </a:xfrm>
          <a:prstGeom prst="rect">
            <a:avLst/>
          </a:prstGeom>
          <a:ln>
            <a:noFill/>
          </a:ln>
          <a:effectLst>
            <a:outerShdw blurRad="292100" dist="139700" dir="2700000" algn="tl" rotWithShape="0">
              <a:srgbClr val="333333">
                <a:alpha val="65000"/>
              </a:srgbClr>
            </a:outerShdw>
          </a:effectLst>
        </p:spPr>
      </p:pic>
      <p:pic>
        <p:nvPicPr>
          <p:cNvPr id="10246" name="Picture 6" descr="http://i278.photobucket.com/albums/kk118/ros360_photos/Vladimir_2009-04/IMG_3240.jpg"/>
          <p:cNvPicPr>
            <a:picLocks noChangeAspect="1" noChangeArrowheads="1"/>
          </p:cNvPicPr>
          <p:nvPr/>
        </p:nvPicPr>
        <p:blipFill>
          <a:blip r:embed="rId5" cstate="print">
            <a:lum contrast="20000"/>
          </a:blip>
          <a:srcRect l="16675" t="-4485" r="9195" b="11694"/>
          <a:stretch>
            <a:fillRect/>
          </a:stretch>
        </p:blipFill>
        <p:spPr bwMode="auto">
          <a:xfrm>
            <a:off x="755576" y="3324906"/>
            <a:ext cx="2880320" cy="2452511"/>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323528" y="5877272"/>
            <a:ext cx="7992888" cy="806648"/>
          </a:xfrm>
          <a:prstGeom prst="round2SameRect">
            <a:avLst/>
          </a:prstGeom>
          <a:blipFill>
            <a:blip r:embed="rId6"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err="1" smtClean="0">
                <a:solidFill>
                  <a:srgbClr val="C00000"/>
                </a:solidFill>
              </a:rPr>
              <a:t>Аркатурный</a:t>
            </a:r>
            <a:r>
              <a:rPr lang="ru-RU" sz="2400" b="1" dirty="0" smtClean="0">
                <a:solidFill>
                  <a:srgbClr val="C00000"/>
                </a:solidFill>
              </a:rPr>
              <a:t> пояс </a:t>
            </a:r>
            <a:r>
              <a:rPr lang="ru-RU" sz="2000" b="1" dirty="0" smtClean="0">
                <a:solidFill>
                  <a:srgbClr val="460000"/>
                </a:solidFill>
              </a:rPr>
              <a:t>— ряд декоративных настенных украшений в виде небольших арок.</a:t>
            </a:r>
          </a:p>
        </p:txBody>
      </p:sp>
      <p:pic>
        <p:nvPicPr>
          <p:cNvPr id="7" name="Picture 6" descr="D:\ШКОЛА\8-11 класс искусство\ФСВ ДЛЯ ПРЕЗЕНТ\1МОЯ ПРЕЗЕНТАШКА\Saint_Dmitry_Cathedral_in_Vladimir.jpg">
            <a:hlinkClick r:id="rId7" action="ppaction://hlinksldjump"/>
          </p:cNvPr>
          <p:cNvPicPr>
            <a:picLocks noChangeAspect="1" noChangeArrowheads="1"/>
          </p:cNvPicPr>
          <p:nvPr/>
        </p:nvPicPr>
        <p:blipFill>
          <a:blip r:embed="rId8" cstate="print"/>
          <a:srcRect l="7585" t="11808" r="6449" b="4366"/>
          <a:stretch>
            <a:fillRect/>
          </a:stretch>
        </p:blipFill>
        <p:spPr bwMode="auto">
          <a:xfrm>
            <a:off x="8244408" y="5877272"/>
            <a:ext cx="647481" cy="792088"/>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rozamira.ucoz.ru/_pu/7/45572177.jpg"/>
          <p:cNvPicPr>
            <a:picLocks noChangeAspect="1" noChangeArrowheads="1"/>
          </p:cNvPicPr>
          <p:nvPr/>
        </p:nvPicPr>
        <p:blipFill>
          <a:blip r:embed="rId2" cstate="print">
            <a:lum bright="-10000" contrast="20000"/>
          </a:blip>
          <a:srcRect/>
          <a:stretch>
            <a:fillRect/>
          </a:stretch>
        </p:blipFill>
        <p:spPr bwMode="auto">
          <a:xfrm>
            <a:off x="1403648" y="260648"/>
            <a:ext cx="6408712" cy="6165304"/>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323528" y="5733256"/>
            <a:ext cx="7776864" cy="935712"/>
          </a:xfrm>
          <a:prstGeom prst="round2Same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800" b="1" dirty="0" smtClean="0">
                <a:solidFill>
                  <a:srgbClr val="C00000"/>
                </a:solidFill>
              </a:rPr>
              <a:t>Портал</a:t>
            </a:r>
            <a:r>
              <a:rPr lang="ru-RU" sz="2400" b="1" dirty="0" smtClean="0">
                <a:solidFill>
                  <a:srgbClr val="C00000"/>
                </a:solidFill>
              </a:rPr>
              <a:t> </a:t>
            </a:r>
            <a:r>
              <a:rPr lang="ru-RU" sz="2400" b="1" dirty="0" smtClean="0">
                <a:solidFill>
                  <a:srgbClr val="460000"/>
                </a:solidFill>
              </a:rPr>
              <a:t>— вход в здание с элементами архитектурного наполнения. </a:t>
            </a:r>
            <a:endParaRPr lang="ru-RU" sz="2000" b="1" dirty="0" smtClean="0">
              <a:solidFill>
                <a:srgbClr val="460000"/>
              </a:solidFill>
            </a:endParaRPr>
          </a:p>
        </p:txBody>
      </p:sp>
      <p:pic>
        <p:nvPicPr>
          <p:cNvPr id="4" name="Picture 6" descr="D:\ШКОЛА\8-11 класс искусство\ФСВ ДЛЯ ПРЕЗЕНТ\1МОЯ ПРЕЗЕНТАШКА\Saint_Dmitry_Cathedral_in_Vladimir.jpg">
            <a:hlinkClick r:id="rId4" action="ppaction://hlinksldjump"/>
          </p:cNvPr>
          <p:cNvPicPr>
            <a:picLocks noChangeAspect="1" noChangeArrowheads="1"/>
          </p:cNvPicPr>
          <p:nvPr/>
        </p:nvPicPr>
        <p:blipFill>
          <a:blip r:embed="rId5" cstate="print"/>
          <a:srcRect l="7585" t="11808" r="6449" b="4366"/>
          <a:stretch>
            <a:fillRect/>
          </a:stretch>
        </p:blipFill>
        <p:spPr bwMode="auto">
          <a:xfrm>
            <a:off x="8316416" y="5805264"/>
            <a:ext cx="647481" cy="844641"/>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usmystery.ru/wp-content/uploads/2015/08/sofinskiy-sobor-4.jpg"/>
          <p:cNvPicPr>
            <a:picLocks noChangeAspect="1" noChangeArrowheads="1"/>
          </p:cNvPicPr>
          <p:nvPr/>
        </p:nvPicPr>
        <p:blipFill>
          <a:blip r:embed="rId2" cstate="print"/>
          <a:srcRect l="2521" r="4202"/>
          <a:stretch>
            <a:fillRect/>
          </a:stretch>
        </p:blipFill>
        <p:spPr bwMode="auto">
          <a:xfrm>
            <a:off x="179512" y="980728"/>
            <a:ext cx="8807414" cy="4104456"/>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противолежащими углами 1"/>
          <p:cNvSpPr/>
          <p:nvPr/>
        </p:nvSpPr>
        <p:spPr>
          <a:xfrm>
            <a:off x="251520" y="5229200"/>
            <a:ext cx="8712968" cy="1464231"/>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культуре Великого Новгорода, отделившегося от Киева, проявились черты самобытности. На его искусстве лежал отпечаток строгости и простоты. Лучшие новгородские мастера умели создавать подлинные шедевры архитектуры и  изобразительного искусства.</a:t>
            </a:r>
          </a:p>
        </p:txBody>
      </p:sp>
      <p:pic>
        <p:nvPicPr>
          <p:cNvPr id="4099" name="Picture 3" descr="D:\ШКОЛА\8-11 класс искусство\ФСВ ДЛЯ ПРЕЗЕНТ\1МОЯ ПРЕЗЕНТАШКА\Рисунок1пнл.png"/>
          <p:cNvPicPr>
            <a:picLocks noChangeAspect="1" noChangeArrowheads="1"/>
          </p:cNvPicPr>
          <p:nvPr/>
        </p:nvPicPr>
        <p:blipFill>
          <a:blip r:embed="rId4" cstate="print"/>
          <a:srcRect/>
          <a:stretch>
            <a:fillRect/>
          </a:stretch>
        </p:blipFill>
        <p:spPr bwMode="auto">
          <a:xfrm>
            <a:off x="0" y="0"/>
            <a:ext cx="9144000" cy="963613"/>
          </a:xfrm>
          <a:prstGeom prst="rect">
            <a:avLst/>
          </a:prstGeom>
          <a:noFill/>
        </p:spPr>
      </p:pic>
      <p:sp>
        <p:nvSpPr>
          <p:cNvPr id="10" name="Управляющая кнопка: возврат 9">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09600" y="5257800"/>
            <a:ext cx="8077200" cy="1295400"/>
          </a:xfrm>
        </p:spPr>
        <p:txBody>
          <a:bodyPr/>
          <a:lstStyle/>
          <a:p>
            <a:pPr>
              <a:lnSpc>
                <a:spcPct val="80000"/>
              </a:lnSpc>
              <a:spcBef>
                <a:spcPct val="0"/>
              </a:spcBef>
              <a:buFont typeface="Wingdings" pitchFamily="2" charset="2"/>
              <a:buNone/>
            </a:pPr>
            <a:r>
              <a:rPr lang="ru-RU" sz="2400" dirty="0">
                <a:latin typeface="Comic Sans MS" pitchFamily="66" charset="0"/>
              </a:rPr>
              <a:t>    </a:t>
            </a:r>
            <a:endParaRPr lang="ru-RU" sz="2400" b="1" dirty="0">
              <a:latin typeface="Comic Sans MS" pitchFamily="66" charset="0"/>
            </a:endParaRPr>
          </a:p>
        </p:txBody>
      </p:sp>
      <p:pic>
        <p:nvPicPr>
          <p:cNvPr id="7172" name="Picture 4" descr="photo_slide_476"/>
          <p:cNvPicPr>
            <a:picLocks noChangeAspect="1" noChangeArrowheads="1"/>
          </p:cNvPicPr>
          <p:nvPr/>
        </p:nvPicPr>
        <p:blipFill>
          <a:blip r:embed="rId2" cstate="print">
            <a:lum contrast="-10000"/>
          </a:blip>
          <a:srcRect l="7143" t="4368" r="8567" b="1725"/>
          <a:stretch>
            <a:fillRect/>
          </a:stretch>
        </p:blipFill>
        <p:spPr bwMode="auto">
          <a:xfrm>
            <a:off x="3131840" y="548680"/>
            <a:ext cx="5730497" cy="4176464"/>
          </a:xfrm>
          <a:prstGeom prst="rect">
            <a:avLst/>
          </a:prstGeom>
          <a:ln>
            <a:noFill/>
          </a:ln>
          <a:effectLst>
            <a:outerShdw blurRad="292100" dist="139700" dir="2700000" algn="tl" rotWithShape="0">
              <a:srgbClr val="333333">
                <a:alpha val="65000"/>
              </a:srgbClr>
            </a:outerShdw>
          </a:effectLst>
        </p:spPr>
      </p:pic>
      <p:pic>
        <p:nvPicPr>
          <p:cNvPr id="51202" name="Picture 2" descr="http://hotel-acron.ru/upload/iblock/fd5/fd56ea9d6463db2130a69f5fc1fdf912.jpg"/>
          <p:cNvPicPr>
            <a:picLocks noChangeAspect="1" noChangeArrowheads="1"/>
          </p:cNvPicPr>
          <p:nvPr/>
        </p:nvPicPr>
        <p:blipFill>
          <a:blip r:embed="rId3" cstate="print"/>
          <a:srcRect t="10376"/>
          <a:stretch>
            <a:fillRect/>
          </a:stretch>
        </p:blipFill>
        <p:spPr bwMode="auto">
          <a:xfrm>
            <a:off x="395536" y="260648"/>
            <a:ext cx="3727370" cy="5040560"/>
          </a:xfrm>
          <a:prstGeom prst="rect">
            <a:avLst/>
          </a:prstGeom>
          <a:ln>
            <a:noFill/>
          </a:ln>
          <a:effectLst>
            <a:outerShdw blurRad="292100" dist="139700" dir="2700000" algn="tl" rotWithShape="0">
              <a:srgbClr val="333333">
                <a:alpha val="65000"/>
              </a:srgbClr>
            </a:outerShdw>
          </a:effectLst>
        </p:spPr>
      </p:pic>
      <p:sp>
        <p:nvSpPr>
          <p:cNvPr id="6" name="Прямоугольник с двумя скругленными противолежащими углами 5"/>
          <p:cNvSpPr/>
          <p:nvPr/>
        </p:nvSpPr>
        <p:spPr>
          <a:xfrm>
            <a:off x="323528" y="5157192"/>
            <a:ext cx="8604448" cy="1464231"/>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С середины 12 в. в Новгороде почти прекращается княжеское строительство и возникает множество небольших приходских храмов. Ярким образцом памятников новгородского зодчества последней трети XII века считается церковь Спаса Преображения на Нередице.</a:t>
            </a:r>
          </a:p>
        </p:txBody>
      </p:sp>
      <p:sp>
        <p:nvSpPr>
          <p:cNvPr id="11" name="Управляющая кнопка: возврат 10">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news.novgorod.ru/news/images_big/915391.jpg"/>
          <p:cNvPicPr>
            <a:picLocks noChangeAspect="1" noChangeArrowheads="1"/>
          </p:cNvPicPr>
          <p:nvPr/>
        </p:nvPicPr>
        <p:blipFill>
          <a:blip r:embed="rId2" cstate="print"/>
          <a:srcRect l="40319" t="3922" r="24401" b="31363"/>
          <a:stretch>
            <a:fillRect/>
          </a:stretch>
        </p:blipFill>
        <p:spPr bwMode="auto">
          <a:xfrm>
            <a:off x="4716016" y="332655"/>
            <a:ext cx="4115366" cy="4850253"/>
          </a:xfrm>
          <a:prstGeom prst="rect">
            <a:avLst/>
          </a:prstGeom>
          <a:ln>
            <a:noFill/>
          </a:ln>
          <a:effectLst>
            <a:outerShdw blurRad="292100" dist="139700" dir="2700000" algn="tl" rotWithShape="0">
              <a:srgbClr val="333333">
                <a:alpha val="65000"/>
              </a:srgbClr>
            </a:outerShdw>
          </a:effectLst>
        </p:spPr>
      </p:pic>
      <p:pic>
        <p:nvPicPr>
          <p:cNvPr id="35844" name="Picture 4" descr="Картинка 1 из 749"/>
          <p:cNvPicPr>
            <a:picLocks noChangeAspect="1" noChangeArrowheads="1"/>
          </p:cNvPicPr>
          <p:nvPr/>
        </p:nvPicPr>
        <p:blipFill>
          <a:blip r:embed="rId3" cstate="print"/>
          <a:srcRect l="7690" t="12201" r="4111" b="4851"/>
          <a:stretch>
            <a:fillRect/>
          </a:stretch>
        </p:blipFill>
        <p:spPr bwMode="auto">
          <a:xfrm>
            <a:off x="251520" y="260649"/>
            <a:ext cx="4104456" cy="5146858"/>
          </a:xfrm>
          <a:prstGeom prst="rect">
            <a:avLst/>
          </a:prstGeom>
          <a:ln>
            <a:noFill/>
          </a:ln>
          <a:effectLst>
            <a:outerShdw blurRad="292100" dist="139700" dir="2700000" algn="tl" rotWithShape="0">
              <a:srgbClr val="333333">
                <a:alpha val="65000"/>
              </a:srgbClr>
            </a:outerShdw>
          </a:effectLst>
        </p:spPr>
      </p:pic>
      <p:sp>
        <p:nvSpPr>
          <p:cNvPr id="35846" name="Rectangle 6"/>
          <p:cNvSpPr>
            <a:spLocks noChangeArrowheads="1"/>
          </p:cNvSpPr>
          <p:nvPr/>
        </p:nvSpPr>
        <p:spPr bwMode="auto">
          <a:xfrm>
            <a:off x="1979712" y="4869160"/>
            <a:ext cx="5256584" cy="264688"/>
          </a:xfrm>
          <a:prstGeom prst="rect">
            <a:avLst/>
          </a:prstGeom>
          <a:noFill/>
          <a:ln w="9525">
            <a:noFill/>
            <a:miter lim="800000"/>
            <a:headEnd/>
            <a:tailEnd/>
          </a:ln>
          <a:effectLst/>
        </p:spPr>
        <p:txBody>
          <a:bodyPr wrap="square">
            <a:spAutoFit/>
          </a:bodyPr>
          <a:lstStyle/>
          <a:p>
            <a:pPr>
              <a:lnSpc>
                <a:spcPct val="80000"/>
              </a:lnSpc>
            </a:pPr>
            <a:r>
              <a:rPr lang="ru-RU" sz="1400" b="1" dirty="0">
                <a:solidFill>
                  <a:schemeClr val="bg1"/>
                </a:solidFill>
              </a:rPr>
              <a:t>Церковь Спаса Преображения на Нередице. </a:t>
            </a:r>
            <a:r>
              <a:rPr lang="ru-RU" sz="1400" b="1" dirty="0" smtClean="0">
                <a:solidFill>
                  <a:schemeClr val="bg1"/>
                </a:solidFill>
              </a:rPr>
              <a:t>Великий </a:t>
            </a:r>
            <a:r>
              <a:rPr lang="ru-RU" sz="1400" b="1" dirty="0">
                <a:solidFill>
                  <a:schemeClr val="bg1"/>
                </a:solidFill>
              </a:rPr>
              <a:t>Новгород</a:t>
            </a:r>
          </a:p>
        </p:txBody>
      </p:sp>
      <p:sp>
        <p:nvSpPr>
          <p:cNvPr id="5" name="Прямоугольник с двумя скругленными противолежащими углами 4"/>
          <p:cNvSpPr/>
          <p:nvPr/>
        </p:nvSpPr>
        <p:spPr>
          <a:xfrm>
            <a:off x="179512" y="5229200"/>
            <a:ext cx="8784976" cy="1464231"/>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Облик церкви сдержан и строг. Один купол, три нефа, с востока три алтарные апсиды, две апсиды резко пониженные. Единственное украшение – </a:t>
            </a:r>
            <a:r>
              <a:rPr lang="ru-RU" sz="2000" b="1" dirty="0" err="1" smtClean="0">
                <a:solidFill>
                  <a:srgbClr val="460000"/>
                </a:solidFill>
              </a:rPr>
              <a:t>аркатурный</a:t>
            </a:r>
            <a:r>
              <a:rPr lang="ru-RU" sz="2000" b="1" dirty="0" smtClean="0">
                <a:solidFill>
                  <a:srgbClr val="460000"/>
                </a:solidFill>
              </a:rPr>
              <a:t> (в виде арки) пояс под куполом с восемью прорезанными узкими окнами.</a:t>
            </a:r>
          </a:p>
        </p:txBody>
      </p:sp>
      <p:sp>
        <p:nvSpPr>
          <p:cNvPr id="7" name="Управляющая кнопка: возврат 6">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ШКОЛА\КАРТИНКИ\КАРТИНКИ ДЛЯ ПРОЕКТА\Рисунок1.jpg"/>
          <p:cNvPicPr>
            <a:picLocks noChangeAspect="1" noChangeArrowheads="1"/>
          </p:cNvPicPr>
          <p:nvPr/>
        </p:nvPicPr>
        <p:blipFill>
          <a:blip r:embed="rId2" cstate="print">
            <a:lum contrast="10000"/>
          </a:blip>
          <a:srcRect/>
          <a:stretch>
            <a:fillRect/>
          </a:stretch>
        </p:blipFill>
        <p:spPr bwMode="auto">
          <a:xfrm>
            <a:off x="179512" y="0"/>
            <a:ext cx="8784976" cy="6669360"/>
          </a:xfrm>
          <a:prstGeom prst="roundRect">
            <a:avLst>
              <a:gd name="adj" fmla="val 1770"/>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angle"/>
          </a:sp3d>
        </p:spPr>
      </p:pic>
      <p:pic>
        <p:nvPicPr>
          <p:cNvPr id="7169" name="Picture 1" descr="D:\ШКОЛА\8-11 класс искусство\ФСВ ДЛЯ ПРЕЗЕНТ\1МОЯ ПРЕЗЕНТАШКА\ангш.png"/>
          <p:cNvPicPr>
            <a:picLocks noChangeAspect="1" noChangeArrowheads="1"/>
          </p:cNvPicPr>
          <p:nvPr/>
        </p:nvPicPr>
        <p:blipFill>
          <a:blip r:embed="rId3" cstate="print"/>
          <a:srcRect/>
          <a:stretch>
            <a:fillRect/>
          </a:stretch>
        </p:blipFill>
        <p:spPr bwMode="auto">
          <a:xfrm>
            <a:off x="395536" y="0"/>
            <a:ext cx="8280920" cy="963613"/>
          </a:xfrm>
          <a:prstGeom prst="rect">
            <a:avLst/>
          </a:prstGeom>
          <a:noFill/>
        </p:spPr>
      </p:pic>
      <p:pic>
        <p:nvPicPr>
          <p:cNvPr id="8" name="Picture 19" descr="D:\ШКОЛА\8-11 класс ИСКУССТВО\ФСВ ДЛЯ ПРЕЗЕНТ\1МОЯ ПРЕЗЕНТАШКА\картинки\Рисунок1нгл.png"/>
          <p:cNvPicPr>
            <a:picLocks noChangeAspect="1" noChangeArrowheads="1"/>
          </p:cNvPicPr>
          <p:nvPr/>
        </p:nvPicPr>
        <p:blipFill>
          <a:blip r:embed="rId4" cstate="print"/>
          <a:srcRect l="1176" t="16831" r="20075" b="16831"/>
          <a:stretch>
            <a:fillRect/>
          </a:stretch>
        </p:blipFill>
        <p:spPr bwMode="auto">
          <a:xfrm>
            <a:off x="0" y="5921896"/>
            <a:ext cx="9144000" cy="747464"/>
          </a:xfrm>
          <a:prstGeom prst="rect">
            <a:avLst/>
          </a:prstGeom>
          <a:noFill/>
          <a:ln w="57150">
            <a:solidFill>
              <a:schemeClr val="bg1"/>
            </a:solidFill>
          </a:ln>
          <a:effectLst/>
        </p:spPr>
      </p:pic>
      <p:pic>
        <p:nvPicPr>
          <p:cNvPr id="9" name="Picture 19" descr="D:\ШКОЛА\8-11 класс ИСКУССТВО\ФСВ ДЛЯ ПРЕЗЕНТ\1МОЯ ПРЕЗЕНТАШКА\картинки\Рисунок1нгл.png"/>
          <p:cNvPicPr>
            <a:picLocks noChangeAspect="1" noChangeArrowheads="1"/>
          </p:cNvPicPr>
          <p:nvPr/>
        </p:nvPicPr>
        <p:blipFill>
          <a:blip r:embed="rId4" cstate="print"/>
          <a:srcRect l="1176" t="16831" r="20075" b="16831"/>
          <a:stretch>
            <a:fillRect/>
          </a:stretch>
        </p:blipFill>
        <p:spPr bwMode="auto">
          <a:xfrm>
            <a:off x="0" y="908720"/>
            <a:ext cx="9144000" cy="747464"/>
          </a:xfrm>
          <a:prstGeom prst="rect">
            <a:avLst/>
          </a:prstGeom>
          <a:noFill/>
          <a:ln w="57150">
            <a:solidFill>
              <a:schemeClr val="bg1"/>
            </a:solidFill>
          </a:ln>
          <a:effectLst>
            <a:reflection blurRad="6350" stA="52000" endA="300" endPos="35000" dir="5400000" sy="-100000" algn="bl" rotWithShape="0"/>
          </a:effectLst>
        </p:spPr>
      </p:pic>
      <p:sp>
        <p:nvSpPr>
          <p:cNvPr id="5" name="Скругленный прямоугольник 4"/>
          <p:cNvSpPr/>
          <p:nvPr/>
        </p:nvSpPr>
        <p:spPr>
          <a:xfrm>
            <a:off x="395536" y="1700808"/>
            <a:ext cx="8496944" cy="4277499"/>
          </a:xfrm>
          <a:prstGeom prst="roundRect">
            <a:avLst>
              <a:gd name="adj" fmla="val 13327"/>
            </a:avLst>
          </a:prstGeom>
          <a:noFill/>
          <a:effectLst>
            <a:softEdge rad="63500"/>
          </a:effectLst>
        </p:spPr>
        <p:txBody>
          <a:bodyPr wrap="square">
            <a:spAutoFit/>
          </a:bodyPr>
          <a:lstStyle/>
          <a:p>
            <a:pPr>
              <a:lnSpc>
                <a:spcPct val="150000"/>
              </a:lnSpc>
              <a:buSzPct val="110000"/>
              <a:buBlip>
                <a:blip r:embed="rId5"/>
              </a:buBlip>
            </a:pPr>
            <a:r>
              <a:rPr lang="ru-RU" sz="2800" b="1" dirty="0" smtClean="0"/>
              <a:t>  </a:t>
            </a:r>
            <a:r>
              <a:rPr lang="ru-RU" sz="2800" b="1" dirty="0" smtClean="0">
                <a:solidFill>
                  <a:srgbClr val="460000"/>
                </a:solidFill>
                <a:cs typeface="Arial" pitchFamily="34" charset="0"/>
                <a:hlinkClick r:id="rId6" action="ppaction://hlinksldjump"/>
              </a:rPr>
              <a:t>Архитектура  православного храма</a:t>
            </a:r>
            <a:endParaRPr lang="ru-RU" sz="2800" b="1" dirty="0" smtClean="0">
              <a:solidFill>
                <a:srgbClr val="460000"/>
              </a:solidFill>
              <a:cs typeface="Arial" pitchFamily="34" charset="0"/>
            </a:endParaRPr>
          </a:p>
          <a:p>
            <a:pPr>
              <a:lnSpc>
                <a:spcPct val="150000"/>
              </a:lnSpc>
              <a:buSzPct val="110000"/>
              <a:buBlip>
                <a:blip r:embed="rId5"/>
              </a:buBlip>
            </a:pPr>
            <a:r>
              <a:rPr lang="ru-RU" sz="2800" b="1" dirty="0" smtClean="0">
                <a:solidFill>
                  <a:srgbClr val="460000"/>
                </a:solidFill>
                <a:cs typeface="Arial" pitchFamily="34" charset="0"/>
              </a:rPr>
              <a:t>  </a:t>
            </a:r>
            <a:r>
              <a:rPr lang="ru-RU" sz="2800" b="1" dirty="0" smtClean="0">
                <a:solidFill>
                  <a:srgbClr val="460000"/>
                </a:solidFill>
                <a:cs typeface="Arial" pitchFamily="34" charset="0"/>
                <a:hlinkClick r:id="rId7" action="ppaction://hlinksldjump"/>
              </a:rPr>
              <a:t>Архитектурный словарь</a:t>
            </a:r>
            <a:endParaRPr lang="ru-RU" sz="2800" b="1" dirty="0" smtClean="0">
              <a:solidFill>
                <a:srgbClr val="460000"/>
              </a:solidFill>
              <a:cs typeface="Arial" pitchFamily="34" charset="0"/>
            </a:endParaRPr>
          </a:p>
          <a:p>
            <a:pPr>
              <a:lnSpc>
                <a:spcPct val="150000"/>
              </a:lnSpc>
              <a:buSzPct val="110000"/>
              <a:buBlip>
                <a:blip r:embed="rId5"/>
              </a:buBlip>
            </a:pPr>
            <a:r>
              <a:rPr lang="ru-RU" sz="2800" b="1" dirty="0" smtClean="0">
                <a:solidFill>
                  <a:srgbClr val="460000"/>
                </a:solidFill>
                <a:cs typeface="Arial" pitchFamily="34" charset="0"/>
              </a:rPr>
              <a:t>  </a:t>
            </a:r>
            <a:r>
              <a:rPr lang="ru-RU" sz="2800" b="1" dirty="0" smtClean="0">
                <a:solidFill>
                  <a:srgbClr val="460000"/>
                </a:solidFill>
                <a:cs typeface="Arial" pitchFamily="34" charset="0"/>
                <a:hlinkClick r:id="rId8" action="ppaction://hlinksldjump"/>
              </a:rPr>
              <a:t>Искусство Великого Новгорода</a:t>
            </a:r>
            <a:endParaRPr lang="ru-RU" sz="2800" b="1" dirty="0" smtClean="0">
              <a:solidFill>
                <a:srgbClr val="460000"/>
              </a:solidFill>
              <a:cs typeface="Arial" pitchFamily="34" charset="0"/>
            </a:endParaRPr>
          </a:p>
          <a:p>
            <a:pPr>
              <a:lnSpc>
                <a:spcPct val="150000"/>
              </a:lnSpc>
              <a:buSzPct val="110000"/>
              <a:buBlip>
                <a:blip r:embed="rId5"/>
              </a:buBlip>
            </a:pPr>
            <a:r>
              <a:rPr lang="ru-RU" sz="2800" b="1" dirty="0" smtClean="0">
                <a:solidFill>
                  <a:srgbClr val="460000"/>
                </a:solidFill>
                <a:cs typeface="Arial" pitchFamily="34" charset="0"/>
              </a:rPr>
              <a:t>  </a:t>
            </a:r>
            <a:r>
              <a:rPr lang="ru-RU" sz="2800" b="1" dirty="0" smtClean="0">
                <a:solidFill>
                  <a:srgbClr val="460000"/>
                </a:solidFill>
                <a:cs typeface="Arial" pitchFamily="34" charset="0"/>
                <a:hlinkClick r:id="rId9" action="ppaction://hlinksldjump"/>
              </a:rPr>
              <a:t>Искусство  Владимиро-Суздальского княжества</a:t>
            </a:r>
            <a:endParaRPr lang="ru-RU" sz="2800" b="1" dirty="0" smtClean="0">
              <a:solidFill>
                <a:srgbClr val="460000"/>
              </a:solidFill>
              <a:cs typeface="Arial" pitchFamily="34" charset="0"/>
            </a:endParaRPr>
          </a:p>
          <a:p>
            <a:pPr>
              <a:lnSpc>
                <a:spcPct val="150000"/>
              </a:lnSpc>
              <a:buSzPct val="110000"/>
              <a:buBlip>
                <a:blip r:embed="rId5"/>
              </a:buBlip>
            </a:pPr>
            <a:r>
              <a:rPr lang="ru-RU" sz="2800" b="1" dirty="0" smtClean="0">
                <a:solidFill>
                  <a:srgbClr val="460000"/>
                </a:solidFill>
                <a:cs typeface="Arial" pitchFamily="34" charset="0"/>
              </a:rPr>
              <a:t>  </a:t>
            </a:r>
            <a:r>
              <a:rPr lang="ru-RU" sz="2800" b="1" dirty="0" smtClean="0">
                <a:solidFill>
                  <a:srgbClr val="460000"/>
                </a:solidFill>
                <a:cs typeface="Arial" pitchFamily="34" charset="0"/>
                <a:hlinkClick r:id="rId10" action="ppaction://hlinksldjump"/>
              </a:rPr>
              <a:t>Искусство Московского княжества</a:t>
            </a:r>
            <a:endParaRPr lang="ru-RU" sz="2800" b="1" dirty="0" smtClean="0">
              <a:solidFill>
                <a:srgbClr val="460000"/>
              </a:solidFill>
              <a:cs typeface="Arial" pitchFamily="34" charset="0"/>
            </a:endParaRPr>
          </a:p>
          <a:p>
            <a:pPr>
              <a:lnSpc>
                <a:spcPct val="150000"/>
              </a:lnSpc>
              <a:buSzPct val="110000"/>
              <a:buBlip>
                <a:blip r:embed="rId5"/>
              </a:buBlip>
            </a:pPr>
            <a:r>
              <a:rPr lang="ru-RU" sz="2800" b="1" dirty="0" smtClean="0">
                <a:solidFill>
                  <a:srgbClr val="460000"/>
                </a:solidFill>
                <a:cs typeface="Arial" pitchFamily="34" charset="0"/>
              </a:rPr>
              <a:t>  </a:t>
            </a:r>
            <a:r>
              <a:rPr lang="ru-RU" sz="2800" b="1" dirty="0" smtClean="0">
                <a:solidFill>
                  <a:srgbClr val="460000"/>
                </a:solidFill>
                <a:cs typeface="Arial" pitchFamily="34" charset="0"/>
                <a:hlinkClick r:id="rId11" action="ppaction://hlinksldjump"/>
              </a:rPr>
              <a:t>Проверочная работа по теме</a:t>
            </a:r>
            <a:endParaRPr lang="ru-RU" sz="2800" b="1" dirty="0" smtClean="0">
              <a:solidFill>
                <a:srgbClr val="460000"/>
              </a:solidFill>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10055"/>
          <p:cNvPicPr>
            <a:picLocks noChangeAspect="1" noChangeArrowheads="1"/>
          </p:cNvPicPr>
          <p:nvPr/>
        </p:nvPicPr>
        <p:blipFill>
          <a:blip r:embed="rId2" cstate="print">
            <a:lum contrast="10000"/>
          </a:blip>
          <a:srcRect/>
          <a:stretch>
            <a:fillRect/>
          </a:stretch>
        </p:blipFill>
        <p:spPr bwMode="auto">
          <a:xfrm>
            <a:off x="4355976" y="260648"/>
            <a:ext cx="4355835" cy="4896544"/>
          </a:xfrm>
          <a:prstGeom prst="rect">
            <a:avLst/>
          </a:prstGeom>
          <a:ln>
            <a:noFill/>
          </a:ln>
          <a:effectLst>
            <a:outerShdw blurRad="292100" dist="139700" dir="2700000" algn="tl" rotWithShape="0">
              <a:srgbClr val="333333">
                <a:alpha val="65000"/>
              </a:srgbClr>
            </a:outerShdw>
          </a:effectLst>
        </p:spPr>
      </p:pic>
      <p:sp>
        <p:nvSpPr>
          <p:cNvPr id="8196" name="Text Box 4"/>
          <p:cNvSpPr txBox="1">
            <a:spLocks noChangeArrowheads="1"/>
          </p:cNvSpPr>
          <p:nvPr/>
        </p:nvSpPr>
        <p:spPr bwMode="auto">
          <a:xfrm>
            <a:off x="4211960" y="4437112"/>
            <a:ext cx="3240360" cy="646331"/>
          </a:xfrm>
          <a:prstGeom prst="rect">
            <a:avLst/>
          </a:prstGeom>
          <a:noFill/>
          <a:ln w="9525">
            <a:noFill/>
            <a:miter lim="800000"/>
            <a:headEnd/>
            <a:tailEnd/>
          </a:ln>
          <a:effectLst/>
        </p:spPr>
        <p:txBody>
          <a:bodyPr wrap="square">
            <a:spAutoFit/>
          </a:bodyPr>
          <a:lstStyle/>
          <a:p>
            <a:pPr algn="ctr"/>
            <a:r>
              <a:rPr lang="ru-RU" b="1" dirty="0">
                <a:solidFill>
                  <a:schemeClr val="bg1"/>
                </a:solidFill>
              </a:rPr>
              <a:t>Архангел Михаил, </a:t>
            </a:r>
            <a:endParaRPr lang="ru-RU" b="1" dirty="0" smtClean="0">
              <a:solidFill>
                <a:schemeClr val="bg1"/>
              </a:solidFill>
            </a:endParaRPr>
          </a:p>
          <a:p>
            <a:pPr algn="ctr"/>
            <a:r>
              <a:rPr lang="ru-RU" b="1" dirty="0" smtClean="0">
                <a:solidFill>
                  <a:schemeClr val="bg1"/>
                </a:solidFill>
              </a:rPr>
              <a:t>фреска </a:t>
            </a:r>
            <a:r>
              <a:rPr lang="ru-RU" b="1" dirty="0">
                <a:solidFill>
                  <a:schemeClr val="bg1"/>
                </a:solidFill>
              </a:rPr>
              <a:t>центральной апсиды</a:t>
            </a:r>
          </a:p>
        </p:txBody>
      </p:sp>
      <p:pic>
        <p:nvPicPr>
          <p:cNvPr id="8197" name="Picture 5" descr="Картинка 2 из 248"/>
          <p:cNvPicPr>
            <a:picLocks noChangeAspect="1" noChangeArrowheads="1"/>
          </p:cNvPicPr>
          <p:nvPr/>
        </p:nvPicPr>
        <p:blipFill>
          <a:blip r:embed="rId3" cstate="print">
            <a:lum bright="10000"/>
          </a:blip>
          <a:srcRect/>
          <a:stretch>
            <a:fillRect/>
          </a:stretch>
        </p:blipFill>
        <p:spPr bwMode="auto">
          <a:xfrm>
            <a:off x="467544" y="260648"/>
            <a:ext cx="3456384" cy="4966886"/>
          </a:xfrm>
          <a:prstGeom prst="rect">
            <a:avLst/>
          </a:prstGeom>
          <a:ln>
            <a:noFill/>
          </a:ln>
          <a:effectLst>
            <a:outerShdw blurRad="292100" dist="139700" dir="2700000" algn="tl" rotWithShape="0">
              <a:srgbClr val="333333">
                <a:alpha val="65000"/>
              </a:srgbClr>
            </a:outerShdw>
          </a:effectLst>
        </p:spPr>
      </p:pic>
      <p:sp>
        <p:nvSpPr>
          <p:cNvPr id="8198" name="Text Box 6"/>
          <p:cNvSpPr txBox="1">
            <a:spLocks noChangeArrowheads="1"/>
          </p:cNvSpPr>
          <p:nvPr/>
        </p:nvSpPr>
        <p:spPr bwMode="auto">
          <a:xfrm>
            <a:off x="539552" y="4653136"/>
            <a:ext cx="1865767" cy="369332"/>
          </a:xfrm>
          <a:prstGeom prst="rect">
            <a:avLst/>
          </a:prstGeom>
          <a:noFill/>
          <a:ln w="9525">
            <a:noFill/>
            <a:miter lim="800000"/>
            <a:headEnd/>
            <a:tailEnd/>
          </a:ln>
          <a:effectLst/>
        </p:spPr>
        <p:txBody>
          <a:bodyPr wrap="none">
            <a:spAutoFit/>
          </a:bodyPr>
          <a:lstStyle/>
          <a:p>
            <a:r>
              <a:rPr lang="ru-RU" b="1" dirty="0">
                <a:solidFill>
                  <a:schemeClr val="bg1"/>
                </a:solidFill>
              </a:rPr>
              <a:t>Святитель </a:t>
            </a:r>
            <a:r>
              <a:rPr lang="ru-RU" b="1" dirty="0" smtClean="0">
                <a:solidFill>
                  <a:schemeClr val="bg1"/>
                </a:solidFill>
              </a:rPr>
              <a:t>Фока </a:t>
            </a:r>
            <a:endParaRPr lang="ru-RU" b="1" dirty="0">
              <a:solidFill>
                <a:schemeClr val="bg1"/>
              </a:solidFill>
            </a:endParaRPr>
          </a:p>
        </p:txBody>
      </p:sp>
      <p:sp>
        <p:nvSpPr>
          <p:cNvPr id="12" name="Прямоугольник с двумя скругленными противолежащими углами 11"/>
          <p:cNvSpPr/>
          <p:nvPr/>
        </p:nvSpPr>
        <p:spPr>
          <a:xfrm>
            <a:off x="323528" y="5157192"/>
            <a:ext cx="8640960" cy="1464231"/>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Мировую известность церкви принесли фрески, выполненные в необычном светлом колорите: сочетание жёлто-красной охры, нежно-зелёного и синего цветов. Белый цвет положен на лики святых крупными, рельефными  мазками.</a:t>
            </a:r>
          </a:p>
        </p:txBody>
      </p:sp>
      <p:sp>
        <p:nvSpPr>
          <p:cNvPr id="7" name="Управляющая кнопка: возврат 6">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Картинка 54 из 248"/>
          <p:cNvPicPr>
            <a:picLocks noChangeAspect="1" noChangeArrowheads="1"/>
          </p:cNvPicPr>
          <p:nvPr/>
        </p:nvPicPr>
        <p:blipFill>
          <a:blip r:embed="rId2" cstate="print">
            <a:lum bright="10000" contrast="10000"/>
          </a:blip>
          <a:srcRect/>
          <a:stretch>
            <a:fillRect/>
          </a:stretch>
        </p:blipFill>
        <p:spPr bwMode="auto">
          <a:xfrm>
            <a:off x="1187624" y="170659"/>
            <a:ext cx="6840760" cy="5404200"/>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противолежащими углами 1"/>
          <p:cNvSpPr/>
          <p:nvPr/>
        </p:nvSpPr>
        <p:spPr>
          <a:xfrm>
            <a:off x="179512" y="5517232"/>
            <a:ext cx="8784976"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годы Великой Отечественной войны в результате фашистских обстрелов церковь была разрушена и многие фрески не сохранились. Сохранились лишь росписи алтарной части и нижних участков стен.</a:t>
            </a:r>
          </a:p>
        </p:txBody>
      </p:sp>
      <p:sp>
        <p:nvSpPr>
          <p:cNvPr id="4" name="Управляющая кнопка: возврат 3">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304800" y="5105400"/>
            <a:ext cx="8229600" cy="1257300"/>
          </a:xfrm>
        </p:spPr>
        <p:txBody>
          <a:bodyPr/>
          <a:lstStyle/>
          <a:p>
            <a:pPr>
              <a:lnSpc>
                <a:spcPct val="80000"/>
              </a:lnSpc>
              <a:spcBef>
                <a:spcPct val="0"/>
              </a:spcBef>
              <a:buFont typeface="Wingdings" pitchFamily="2" charset="2"/>
              <a:buNone/>
            </a:pPr>
            <a:r>
              <a:rPr lang="ru-RU" sz="1800" dirty="0"/>
              <a:t>	</a:t>
            </a:r>
            <a:endParaRPr lang="ru-RU" sz="1800" b="1" dirty="0"/>
          </a:p>
        </p:txBody>
      </p:sp>
      <p:pic>
        <p:nvPicPr>
          <p:cNvPr id="10244" name="Picture 4" descr="Картинка 5 из 75"/>
          <p:cNvPicPr>
            <a:picLocks noChangeAspect="1" noChangeArrowheads="1"/>
          </p:cNvPicPr>
          <p:nvPr/>
        </p:nvPicPr>
        <p:blipFill>
          <a:blip r:embed="rId2" cstate="print">
            <a:lum contrast="10000"/>
          </a:blip>
          <a:srcRect/>
          <a:stretch>
            <a:fillRect/>
          </a:stretch>
        </p:blipFill>
        <p:spPr bwMode="auto">
          <a:xfrm>
            <a:off x="971600" y="908720"/>
            <a:ext cx="7022361" cy="4704534"/>
          </a:xfrm>
          <a:prstGeom prst="rect">
            <a:avLst/>
          </a:prstGeom>
          <a:ln>
            <a:noFill/>
          </a:ln>
          <a:effectLst>
            <a:outerShdw blurRad="292100" dist="139700" dir="2700000" algn="tl" rotWithShape="0">
              <a:srgbClr val="333333">
                <a:alpha val="65000"/>
              </a:srgbClr>
            </a:outerShdw>
          </a:effectLst>
        </p:spPr>
      </p:pic>
      <p:sp>
        <p:nvSpPr>
          <p:cNvPr id="5" name="Прямоугольник с двумя скругленными противолежащими углами 4"/>
          <p:cNvSpPr/>
          <p:nvPr/>
        </p:nvSpPr>
        <p:spPr>
          <a:xfrm>
            <a:off x="179512" y="5517232"/>
            <a:ext cx="8712968"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Церковь Рождества Богородицы построена на месте языческого святилища в </a:t>
            </a:r>
            <a:r>
              <a:rPr lang="ru-RU" sz="2000" b="1" dirty="0" err="1" smtClean="0">
                <a:solidFill>
                  <a:srgbClr val="460000"/>
                </a:solidFill>
              </a:rPr>
              <a:t>Перыне</a:t>
            </a:r>
            <a:r>
              <a:rPr lang="ru-RU" sz="2000" b="1" dirty="0" smtClean="0">
                <a:solidFill>
                  <a:srgbClr val="460000"/>
                </a:solidFill>
              </a:rPr>
              <a:t> </a:t>
            </a:r>
            <a:r>
              <a:rPr lang="ru-RU" sz="2000" b="1" dirty="0" err="1" smtClean="0">
                <a:solidFill>
                  <a:srgbClr val="460000"/>
                </a:solidFill>
              </a:rPr>
              <a:t>в</a:t>
            </a:r>
            <a:r>
              <a:rPr lang="ru-RU" sz="2000" b="1" dirty="0" smtClean="0">
                <a:solidFill>
                  <a:srgbClr val="460000"/>
                </a:solidFill>
              </a:rPr>
              <a:t> XIII в. Создается новый тип церкви, ставший определяющим для новгородской архитектуры </a:t>
            </a:r>
            <a:r>
              <a:rPr lang="en-US" sz="2000" b="1" dirty="0" smtClean="0">
                <a:solidFill>
                  <a:srgbClr val="460000"/>
                </a:solidFill>
              </a:rPr>
              <a:t>XIV</a:t>
            </a:r>
            <a:r>
              <a:rPr lang="ru-RU" sz="2000" b="1" dirty="0" smtClean="0">
                <a:solidFill>
                  <a:srgbClr val="460000"/>
                </a:solidFill>
              </a:rPr>
              <a:t>-</a:t>
            </a:r>
            <a:r>
              <a:rPr lang="en-US" sz="2000" b="1" dirty="0" smtClean="0">
                <a:solidFill>
                  <a:srgbClr val="460000"/>
                </a:solidFill>
              </a:rPr>
              <a:t>XV</a:t>
            </a:r>
            <a:r>
              <a:rPr lang="ru-RU" sz="2000" b="1" dirty="0" smtClean="0">
                <a:solidFill>
                  <a:srgbClr val="460000"/>
                </a:solidFill>
              </a:rPr>
              <a:t>вв.</a:t>
            </a:r>
          </a:p>
        </p:txBody>
      </p:sp>
      <p:sp>
        <p:nvSpPr>
          <p:cNvPr id="6" name="Прямоугольник с двумя скругленными противолежащими углами 5"/>
          <p:cNvSpPr/>
          <p:nvPr/>
        </p:nvSpPr>
        <p:spPr>
          <a:xfrm>
            <a:off x="611560" y="188640"/>
            <a:ext cx="7776864" cy="578882"/>
          </a:xfrm>
          <a:prstGeom prst="round2DiagRect">
            <a:avLst/>
          </a:prstGeom>
          <a:blipFill>
            <a:blip r:embed="rId3"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800" b="1" dirty="0" smtClean="0">
                <a:solidFill>
                  <a:srgbClr val="660033"/>
                </a:solidFill>
              </a:rPr>
              <a:t>Церковь Рождества Богородицы в </a:t>
            </a:r>
            <a:r>
              <a:rPr lang="ru-RU" sz="2800" b="1" dirty="0" err="1" smtClean="0">
                <a:solidFill>
                  <a:srgbClr val="660033"/>
                </a:solidFill>
              </a:rPr>
              <a:t>Перыни</a:t>
            </a:r>
            <a:endParaRPr lang="ru-RU" sz="2800" b="1" dirty="0" smtClean="0">
              <a:solidFill>
                <a:srgbClr val="660033"/>
              </a:solidFill>
            </a:endParaRPr>
          </a:p>
        </p:txBody>
      </p:sp>
      <p:sp>
        <p:nvSpPr>
          <p:cNvPr id="7" name="Управляющая кнопка: возврат 6">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p:cNvSpPr/>
          <p:nvPr/>
        </p:nvSpPr>
        <p:spPr>
          <a:xfrm>
            <a:off x="179512" y="5517232"/>
            <a:ext cx="8784976" cy="1123712"/>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последующих постройках менялись пропорции, форма покрытия, декор, но сам тип новгородских сооружений на протяжении 200 лет оставался неизменным.</a:t>
            </a:r>
          </a:p>
        </p:txBody>
      </p:sp>
      <p:pic>
        <p:nvPicPr>
          <p:cNvPr id="3" name="Picture 5" descr="File:Church of Peter and Pavel in Kogevniki, Velikiy Novgorod.jpg"/>
          <p:cNvPicPr>
            <a:picLocks noChangeAspect="1" noChangeArrowheads="1"/>
          </p:cNvPicPr>
          <p:nvPr/>
        </p:nvPicPr>
        <p:blipFill>
          <a:blip r:embed="rId3" cstate="print">
            <a:lum contrast="20000"/>
          </a:blip>
          <a:srcRect l="22936" r="24705"/>
          <a:stretch>
            <a:fillRect/>
          </a:stretch>
        </p:blipFill>
        <p:spPr bwMode="auto">
          <a:xfrm>
            <a:off x="251520" y="260647"/>
            <a:ext cx="3528392" cy="5054183"/>
          </a:xfrm>
          <a:prstGeom prst="rect">
            <a:avLst/>
          </a:prstGeom>
          <a:ln>
            <a:noFill/>
          </a:ln>
          <a:effectLst>
            <a:outerShdw blurRad="292100" dist="139700" dir="2700000" algn="tl" rotWithShape="0">
              <a:srgbClr val="333333">
                <a:alpha val="65000"/>
              </a:srgbClr>
            </a:outerShdw>
          </a:effectLst>
        </p:spPr>
      </p:pic>
      <p:sp>
        <p:nvSpPr>
          <p:cNvPr id="4" name="Rectangle 6"/>
          <p:cNvSpPr>
            <a:spLocks noChangeArrowheads="1"/>
          </p:cNvSpPr>
          <p:nvPr/>
        </p:nvSpPr>
        <p:spPr bwMode="auto">
          <a:xfrm>
            <a:off x="323528" y="5085184"/>
            <a:ext cx="4051495" cy="338554"/>
          </a:xfrm>
          <a:prstGeom prst="rect">
            <a:avLst/>
          </a:prstGeom>
          <a:noFill/>
          <a:ln w="9525">
            <a:noFill/>
            <a:miter lim="800000"/>
            <a:headEnd/>
            <a:tailEnd/>
          </a:ln>
          <a:effectLst/>
        </p:spPr>
        <p:txBody>
          <a:bodyPr wrap="none" anchor="ctr">
            <a:spAutoFit/>
          </a:bodyPr>
          <a:lstStyle/>
          <a:p>
            <a:pPr algn="ctr"/>
            <a:r>
              <a:rPr lang="ru-RU" sz="1600" b="1" dirty="0">
                <a:solidFill>
                  <a:schemeClr val="bg1"/>
                </a:solidFill>
              </a:rPr>
              <a:t>Церковь Петра и Павла в </a:t>
            </a:r>
            <a:r>
              <a:rPr lang="ru-RU" sz="1600" b="1" dirty="0" smtClean="0">
                <a:solidFill>
                  <a:schemeClr val="bg1"/>
                </a:solidFill>
              </a:rPr>
              <a:t>Кожевниках 1406</a:t>
            </a:r>
            <a:r>
              <a:rPr lang="ru-RU" sz="1600" dirty="0" smtClean="0">
                <a:solidFill>
                  <a:schemeClr val="bg1"/>
                </a:solidFill>
              </a:rPr>
              <a:t> </a:t>
            </a:r>
            <a:endParaRPr lang="ru-RU" sz="1600" dirty="0">
              <a:solidFill>
                <a:schemeClr val="bg1"/>
              </a:solidFill>
            </a:endParaRPr>
          </a:p>
        </p:txBody>
      </p:sp>
      <p:sp>
        <p:nvSpPr>
          <p:cNvPr id="6" name="Rectangle 18"/>
          <p:cNvSpPr>
            <a:spLocks noChangeArrowheads="1"/>
          </p:cNvSpPr>
          <p:nvPr/>
        </p:nvSpPr>
        <p:spPr bwMode="auto">
          <a:xfrm>
            <a:off x="4788024" y="5085184"/>
            <a:ext cx="4084901" cy="338554"/>
          </a:xfrm>
          <a:prstGeom prst="rect">
            <a:avLst/>
          </a:prstGeom>
          <a:noFill/>
          <a:ln w="9525">
            <a:noFill/>
            <a:miter lim="800000"/>
            <a:headEnd/>
            <a:tailEnd/>
          </a:ln>
          <a:effectLst/>
        </p:spPr>
        <p:txBody>
          <a:bodyPr wrap="none" anchor="ctr">
            <a:spAutoFit/>
          </a:bodyPr>
          <a:lstStyle/>
          <a:p>
            <a:r>
              <a:rPr lang="ru-RU" sz="1600" b="1" dirty="0">
                <a:solidFill>
                  <a:schemeClr val="bg1"/>
                </a:solidFill>
              </a:rPr>
              <a:t>Церковь Федора </a:t>
            </a:r>
            <a:r>
              <a:rPr lang="ru-RU" sz="1600" b="1" dirty="0" err="1">
                <a:solidFill>
                  <a:schemeClr val="bg1"/>
                </a:solidFill>
              </a:rPr>
              <a:t>Стратилата</a:t>
            </a:r>
            <a:r>
              <a:rPr lang="ru-RU" sz="1600" b="1" dirty="0">
                <a:solidFill>
                  <a:schemeClr val="bg1"/>
                </a:solidFill>
              </a:rPr>
              <a:t> на </a:t>
            </a:r>
            <a:r>
              <a:rPr lang="ru-RU" sz="1600" b="1" dirty="0" smtClean="0">
                <a:solidFill>
                  <a:schemeClr val="bg1"/>
                </a:solidFill>
              </a:rPr>
              <a:t>Ручью 1361</a:t>
            </a:r>
            <a:r>
              <a:rPr lang="ru-RU" sz="1600" dirty="0" smtClean="0">
                <a:solidFill>
                  <a:schemeClr val="bg1"/>
                </a:solidFill>
              </a:rPr>
              <a:t> </a:t>
            </a:r>
            <a:endParaRPr lang="ru-RU" sz="1600" dirty="0">
              <a:solidFill>
                <a:schemeClr val="bg1"/>
              </a:solidFill>
            </a:endParaRPr>
          </a:p>
        </p:txBody>
      </p:sp>
      <p:sp>
        <p:nvSpPr>
          <p:cNvPr id="92162" name="AutoShape 2" descr="https://autotravel.ru/phalbum/90090/12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7106" name="Picture 2" descr="http://www.bibliotekar.ru/novgorod/36.files/image002.jpg"/>
          <p:cNvPicPr>
            <a:picLocks noChangeAspect="1" noChangeArrowheads="1"/>
          </p:cNvPicPr>
          <p:nvPr/>
        </p:nvPicPr>
        <p:blipFill>
          <a:blip r:embed="rId4" cstate="print"/>
          <a:srcRect/>
          <a:stretch>
            <a:fillRect/>
          </a:stretch>
        </p:blipFill>
        <p:spPr bwMode="auto">
          <a:xfrm>
            <a:off x="4370547" y="188640"/>
            <a:ext cx="4566277" cy="4896544"/>
          </a:xfrm>
          <a:prstGeom prst="rect">
            <a:avLst/>
          </a:prstGeom>
          <a:ln>
            <a:noFill/>
          </a:ln>
          <a:effectLst>
            <a:outerShdw blurRad="292100" dist="139700" dir="2700000" algn="tl" rotWithShape="0">
              <a:srgbClr val="333333">
                <a:alpha val="65000"/>
              </a:srgbClr>
            </a:outerShdw>
          </a:effectLst>
        </p:spPr>
      </p:pic>
      <p:sp>
        <p:nvSpPr>
          <p:cNvPr id="8" name="Управляющая кнопка: возврат 7">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D:\ШКОЛА\8-11 класс искусство\ФСВ ДЛЯ ПРЕЗЕНТ\1МОЯ ПРЕЗЕНТАШКА\124.jpg"/>
          <p:cNvPicPr>
            <a:picLocks noChangeAspect="1" noChangeArrowheads="1"/>
          </p:cNvPicPr>
          <p:nvPr/>
        </p:nvPicPr>
        <p:blipFill>
          <a:blip r:embed="rId2" cstate="print"/>
          <a:srcRect/>
          <a:stretch>
            <a:fillRect/>
          </a:stretch>
        </p:blipFill>
        <p:spPr bwMode="auto">
          <a:xfrm>
            <a:off x="395536" y="188640"/>
            <a:ext cx="3960440" cy="2970330"/>
          </a:xfrm>
          <a:prstGeom prst="rect">
            <a:avLst/>
          </a:prstGeom>
          <a:ln>
            <a:noFill/>
          </a:ln>
          <a:effectLst>
            <a:outerShdw blurRad="292100" dist="139700" dir="2700000" algn="tl" rotWithShape="0">
              <a:srgbClr val="333333">
                <a:alpha val="65000"/>
              </a:srgbClr>
            </a:outerShdw>
          </a:effectLst>
        </p:spPr>
      </p:pic>
      <p:sp>
        <p:nvSpPr>
          <p:cNvPr id="36876" name="Rectangle 12"/>
          <p:cNvSpPr>
            <a:spLocks noChangeArrowheads="1"/>
          </p:cNvSpPr>
          <p:nvPr/>
        </p:nvSpPr>
        <p:spPr bwMode="auto">
          <a:xfrm>
            <a:off x="0" y="2996952"/>
            <a:ext cx="4600555" cy="338554"/>
          </a:xfrm>
          <a:prstGeom prst="rect">
            <a:avLst/>
          </a:prstGeom>
          <a:noFill/>
          <a:ln w="9525">
            <a:noFill/>
            <a:miter lim="800000"/>
            <a:headEnd/>
            <a:tailEnd/>
          </a:ln>
          <a:effectLst/>
        </p:spPr>
        <p:txBody>
          <a:bodyPr wrap="none" anchor="ctr">
            <a:spAutoFit/>
          </a:bodyPr>
          <a:lstStyle/>
          <a:p>
            <a:pPr algn="ctr"/>
            <a:r>
              <a:rPr lang="ru-RU" sz="1600" b="1" dirty="0" smtClean="0">
                <a:solidFill>
                  <a:schemeClr val="bg1"/>
                </a:solidFill>
              </a:rPr>
              <a:t>Церковь Спаса Преображения на Ковалеве, 1345 </a:t>
            </a:r>
            <a:endParaRPr lang="ru-RU" sz="1600" dirty="0">
              <a:solidFill>
                <a:schemeClr val="bg1"/>
              </a:solidFill>
            </a:endParaRPr>
          </a:p>
        </p:txBody>
      </p:sp>
      <p:pic>
        <p:nvPicPr>
          <p:cNvPr id="36878" name="Picture 14" descr="Церковь Спаса Преображения"/>
          <p:cNvPicPr>
            <a:picLocks noChangeAspect="1" noChangeArrowheads="1"/>
          </p:cNvPicPr>
          <p:nvPr/>
        </p:nvPicPr>
        <p:blipFill>
          <a:blip r:embed="rId3" cstate="print"/>
          <a:srcRect/>
          <a:stretch>
            <a:fillRect/>
          </a:stretch>
        </p:blipFill>
        <p:spPr bwMode="auto">
          <a:xfrm>
            <a:off x="5220072" y="1052736"/>
            <a:ext cx="3323446" cy="5184576"/>
          </a:xfrm>
          <a:prstGeom prst="rect">
            <a:avLst/>
          </a:prstGeom>
          <a:ln>
            <a:noFill/>
          </a:ln>
          <a:effectLst>
            <a:outerShdw blurRad="292100" dist="139700" dir="2700000" algn="tl" rotWithShape="0">
              <a:srgbClr val="333333">
                <a:alpha val="65000"/>
              </a:srgbClr>
            </a:outerShdw>
          </a:effectLst>
        </p:spPr>
      </p:pic>
      <p:sp>
        <p:nvSpPr>
          <p:cNvPr id="36879" name="Rectangle 15"/>
          <p:cNvSpPr>
            <a:spLocks noChangeArrowheads="1"/>
          </p:cNvSpPr>
          <p:nvPr/>
        </p:nvSpPr>
        <p:spPr bwMode="auto">
          <a:xfrm>
            <a:off x="5292080" y="6093296"/>
            <a:ext cx="3276600" cy="581025"/>
          </a:xfrm>
          <a:prstGeom prst="rect">
            <a:avLst/>
          </a:prstGeom>
          <a:noFill/>
          <a:ln w="9525">
            <a:noFill/>
            <a:miter lim="800000"/>
            <a:headEnd/>
            <a:tailEnd/>
          </a:ln>
          <a:effectLst/>
        </p:spPr>
        <p:txBody>
          <a:bodyPr anchor="ctr">
            <a:spAutoFit/>
          </a:bodyPr>
          <a:lstStyle/>
          <a:p>
            <a:pPr algn="ctr"/>
            <a:r>
              <a:rPr lang="ru-RU" sz="1600" b="1" dirty="0">
                <a:solidFill>
                  <a:schemeClr val="bg1"/>
                </a:solidFill>
              </a:rPr>
              <a:t>Церковь Спаса Преображения на Ильине </a:t>
            </a:r>
            <a:r>
              <a:rPr lang="ru-RU" sz="1600" b="1" dirty="0" smtClean="0">
                <a:solidFill>
                  <a:schemeClr val="bg1"/>
                </a:solidFill>
              </a:rPr>
              <a:t>улице 1374</a:t>
            </a:r>
            <a:r>
              <a:rPr lang="ru-RU" sz="1600" dirty="0" smtClean="0">
                <a:solidFill>
                  <a:schemeClr val="bg1"/>
                </a:solidFill>
              </a:rPr>
              <a:t> </a:t>
            </a:r>
            <a:endParaRPr lang="ru-RU" sz="1600" dirty="0">
              <a:solidFill>
                <a:schemeClr val="bg1"/>
              </a:solidFill>
            </a:endParaRPr>
          </a:p>
        </p:txBody>
      </p:sp>
      <p:sp>
        <p:nvSpPr>
          <p:cNvPr id="46082" name="AutoShape 2" descr="https://autotravel.ru/phalbum/90090/12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6084" name="AutoShape 4" descr="https://autotravel.ru/phalbum/90090/12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Прямоугольник с двумя скругленными противолежащими углами 9"/>
          <p:cNvSpPr/>
          <p:nvPr/>
        </p:nvSpPr>
        <p:spPr>
          <a:xfrm>
            <a:off x="4860032" y="188640"/>
            <a:ext cx="4067944" cy="783193"/>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К высшим достижениям зодчих</a:t>
            </a:r>
          </a:p>
          <a:p>
            <a:pPr algn="ctr"/>
            <a:r>
              <a:rPr lang="ru-RU" sz="2000" b="1" dirty="0" smtClean="0">
                <a:solidFill>
                  <a:srgbClr val="460000"/>
                </a:solidFill>
              </a:rPr>
              <a:t> можно отнести:</a:t>
            </a:r>
          </a:p>
        </p:txBody>
      </p:sp>
      <p:pic>
        <p:nvPicPr>
          <p:cNvPr id="2" name="Picture 2" descr="http://www.golddomes.ru/novg/zver.jpg"/>
          <p:cNvPicPr>
            <a:picLocks noChangeAspect="1" noChangeArrowheads="1"/>
          </p:cNvPicPr>
          <p:nvPr/>
        </p:nvPicPr>
        <p:blipFill>
          <a:blip r:embed="rId5" cstate="print"/>
          <a:srcRect l="21250" t="9724" b="2900"/>
          <a:stretch>
            <a:fillRect/>
          </a:stretch>
        </p:blipFill>
        <p:spPr bwMode="auto">
          <a:xfrm>
            <a:off x="395536" y="3356992"/>
            <a:ext cx="4060178" cy="3068960"/>
          </a:xfrm>
          <a:prstGeom prst="rect">
            <a:avLst/>
          </a:prstGeom>
          <a:ln>
            <a:noFill/>
          </a:ln>
          <a:effectLst>
            <a:outerShdw blurRad="292100" dist="139700" dir="2700000" algn="tl" rotWithShape="0">
              <a:srgbClr val="333333">
                <a:alpha val="65000"/>
              </a:srgbClr>
            </a:outerShdw>
          </a:effectLst>
        </p:spPr>
      </p:pic>
      <p:sp>
        <p:nvSpPr>
          <p:cNvPr id="36873" name="Rectangle 9"/>
          <p:cNvSpPr>
            <a:spLocks noChangeArrowheads="1"/>
          </p:cNvSpPr>
          <p:nvPr/>
        </p:nvSpPr>
        <p:spPr bwMode="auto">
          <a:xfrm>
            <a:off x="683568" y="6309320"/>
            <a:ext cx="3553986" cy="338554"/>
          </a:xfrm>
          <a:prstGeom prst="rect">
            <a:avLst/>
          </a:prstGeom>
          <a:noFill/>
          <a:ln w="9525">
            <a:noFill/>
            <a:miter lim="800000"/>
            <a:headEnd/>
            <a:tailEnd/>
          </a:ln>
          <a:effectLst/>
        </p:spPr>
        <p:txBody>
          <a:bodyPr wrap="none" anchor="ctr">
            <a:spAutoFit/>
          </a:bodyPr>
          <a:lstStyle/>
          <a:p>
            <a:pPr algn="ctr"/>
            <a:r>
              <a:rPr lang="ru-RU" sz="1600" b="1" dirty="0">
                <a:solidFill>
                  <a:schemeClr val="bg1"/>
                </a:solidFill>
              </a:rPr>
              <a:t>Церковь </a:t>
            </a:r>
            <a:r>
              <a:rPr lang="ru-RU" sz="1600" b="1" dirty="0" err="1">
                <a:solidFill>
                  <a:schemeClr val="bg1"/>
                </a:solidFill>
              </a:rPr>
              <a:t>Симеона</a:t>
            </a:r>
            <a:r>
              <a:rPr lang="ru-RU" sz="1600" b="1" dirty="0">
                <a:solidFill>
                  <a:schemeClr val="bg1"/>
                </a:solidFill>
              </a:rPr>
              <a:t> </a:t>
            </a:r>
            <a:r>
              <a:rPr lang="ru-RU" sz="1600" b="1" dirty="0" err="1" smtClean="0">
                <a:solidFill>
                  <a:schemeClr val="bg1"/>
                </a:solidFill>
              </a:rPr>
              <a:t>Богоприимца</a:t>
            </a:r>
            <a:r>
              <a:rPr lang="ru-RU" sz="1600" b="1" dirty="0" smtClean="0">
                <a:solidFill>
                  <a:schemeClr val="bg1"/>
                </a:solidFill>
              </a:rPr>
              <a:t> 1467</a:t>
            </a:r>
            <a:r>
              <a:rPr lang="ru-RU" sz="1600" dirty="0" smtClean="0">
                <a:solidFill>
                  <a:schemeClr val="bg1"/>
                </a:solidFill>
              </a:rPr>
              <a:t> </a:t>
            </a:r>
            <a:endParaRPr lang="ru-RU" sz="1600" dirty="0">
              <a:solidFill>
                <a:schemeClr val="bg1"/>
              </a:solidFill>
            </a:endParaRPr>
          </a:p>
        </p:txBody>
      </p:sp>
      <p:sp>
        <p:nvSpPr>
          <p:cNvPr id="11" name="Управляющая кнопка: возврат 10">
            <a:hlinkClick r:id="rId6"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0_74179_539bb44b_XL"/>
          <p:cNvPicPr>
            <a:picLocks noChangeAspect="1" noChangeArrowheads="1"/>
          </p:cNvPicPr>
          <p:nvPr/>
        </p:nvPicPr>
        <p:blipFill>
          <a:blip r:embed="rId2" cstate="print">
            <a:lum contrast="20000"/>
          </a:blip>
          <a:srcRect/>
          <a:stretch>
            <a:fillRect/>
          </a:stretch>
        </p:blipFill>
        <p:spPr bwMode="auto">
          <a:xfrm>
            <a:off x="251520" y="980728"/>
            <a:ext cx="3080623" cy="4520952"/>
          </a:xfrm>
          <a:prstGeom prst="rect">
            <a:avLst/>
          </a:prstGeom>
          <a:ln>
            <a:noFill/>
          </a:ln>
          <a:effectLst>
            <a:outerShdw blurRad="292100" dist="139700" dir="2700000" algn="tl" rotWithShape="0">
              <a:srgbClr val="333333">
                <a:alpha val="65000"/>
              </a:srgbClr>
            </a:outerShdw>
          </a:effectLst>
        </p:spPr>
      </p:pic>
      <p:pic>
        <p:nvPicPr>
          <p:cNvPr id="11268" name="Picture 4" descr="7349"/>
          <p:cNvPicPr>
            <a:picLocks noChangeAspect="1" noChangeArrowheads="1"/>
          </p:cNvPicPr>
          <p:nvPr/>
        </p:nvPicPr>
        <p:blipFill>
          <a:blip r:embed="rId3" cstate="print">
            <a:lum contrast="20000"/>
          </a:blip>
          <a:srcRect/>
          <a:stretch>
            <a:fillRect/>
          </a:stretch>
        </p:blipFill>
        <p:spPr bwMode="auto">
          <a:xfrm>
            <a:off x="5436096" y="980728"/>
            <a:ext cx="3470275" cy="4800600"/>
          </a:xfrm>
          <a:prstGeom prst="rect">
            <a:avLst/>
          </a:prstGeom>
          <a:ln>
            <a:noFill/>
          </a:ln>
          <a:effectLst>
            <a:outerShdw blurRad="292100" dist="139700" dir="2700000" algn="tl" rotWithShape="0">
              <a:srgbClr val="333333">
                <a:alpha val="65000"/>
              </a:srgbClr>
            </a:outerShdw>
          </a:effectLst>
        </p:spPr>
      </p:pic>
      <p:sp>
        <p:nvSpPr>
          <p:cNvPr id="11269" name="Rectangle 5"/>
          <p:cNvSpPr>
            <a:spLocks noChangeArrowheads="1"/>
          </p:cNvSpPr>
          <p:nvPr/>
        </p:nvSpPr>
        <p:spPr bwMode="auto">
          <a:xfrm>
            <a:off x="6427788" y="5942013"/>
            <a:ext cx="247650" cy="915987"/>
          </a:xfrm>
          <a:prstGeom prst="rect">
            <a:avLst/>
          </a:prstGeom>
          <a:noFill/>
          <a:ln w="9525">
            <a:noFill/>
            <a:miter lim="800000"/>
            <a:headEnd/>
            <a:tailEnd/>
          </a:ln>
          <a:effectLst/>
        </p:spPr>
        <p:txBody>
          <a:bodyPr wrap="none" anchor="ctr">
            <a:spAutoFit/>
          </a:bodyPr>
          <a:lstStyle/>
          <a:p>
            <a:pPr algn="ctr"/>
            <a:endParaRPr lang="ru-RU" b="1"/>
          </a:p>
          <a:p>
            <a:pPr algn="ctr"/>
            <a:r>
              <a:rPr lang="ru-RU" b="1"/>
              <a:t> </a:t>
            </a:r>
          </a:p>
          <a:p>
            <a:pPr algn="ctr" eaLnBrk="0" hangingPunct="0"/>
            <a:endParaRPr lang="ru-RU"/>
          </a:p>
        </p:txBody>
      </p:sp>
      <p:sp>
        <p:nvSpPr>
          <p:cNvPr id="11270" name="Text Box 6"/>
          <p:cNvSpPr txBox="1">
            <a:spLocks noChangeArrowheads="1"/>
          </p:cNvSpPr>
          <p:nvPr/>
        </p:nvSpPr>
        <p:spPr bwMode="auto">
          <a:xfrm>
            <a:off x="914400" y="6248400"/>
            <a:ext cx="2447925" cy="366713"/>
          </a:xfrm>
          <a:prstGeom prst="rect">
            <a:avLst/>
          </a:prstGeom>
          <a:noFill/>
          <a:ln w="9525">
            <a:noFill/>
            <a:miter lim="800000"/>
            <a:headEnd/>
            <a:tailEnd/>
          </a:ln>
          <a:effectLst/>
        </p:spPr>
        <p:txBody>
          <a:bodyPr wrap="none">
            <a:spAutoFit/>
          </a:bodyPr>
          <a:lstStyle/>
          <a:p>
            <a:r>
              <a:rPr lang="ru-RU"/>
              <a:t>Воскрешение Лазаря</a:t>
            </a:r>
          </a:p>
        </p:txBody>
      </p:sp>
      <p:sp>
        <p:nvSpPr>
          <p:cNvPr id="11271" name="Rectangle 7"/>
          <p:cNvSpPr>
            <a:spLocks noChangeArrowheads="1"/>
          </p:cNvSpPr>
          <p:nvPr/>
        </p:nvSpPr>
        <p:spPr bwMode="auto">
          <a:xfrm>
            <a:off x="4343400" y="6248400"/>
            <a:ext cx="4567238" cy="336550"/>
          </a:xfrm>
          <a:prstGeom prst="rect">
            <a:avLst/>
          </a:prstGeom>
          <a:noFill/>
          <a:ln w="9525">
            <a:noFill/>
            <a:miter lim="800000"/>
            <a:headEnd/>
            <a:tailEnd/>
          </a:ln>
          <a:effectLst/>
        </p:spPr>
        <p:txBody>
          <a:bodyPr wrap="none">
            <a:spAutoFit/>
          </a:bodyPr>
          <a:lstStyle/>
          <a:p>
            <a:r>
              <a:rPr lang="ru-RU" sz="1600" b="1"/>
              <a:t>Икона «Битва новгородцев с суздальцами.</a:t>
            </a:r>
          </a:p>
        </p:txBody>
      </p:sp>
      <p:sp>
        <p:nvSpPr>
          <p:cNvPr id="11272" name="Text Box 8"/>
          <p:cNvSpPr txBox="1">
            <a:spLocks noChangeArrowheads="1"/>
          </p:cNvSpPr>
          <p:nvPr/>
        </p:nvSpPr>
        <p:spPr bwMode="auto">
          <a:xfrm>
            <a:off x="251520" y="3933056"/>
            <a:ext cx="9083675" cy="319446"/>
          </a:xfrm>
          <a:prstGeom prst="rect">
            <a:avLst/>
          </a:prstGeom>
          <a:noFill/>
          <a:ln w="9525">
            <a:noFill/>
            <a:miter lim="800000"/>
            <a:headEnd/>
            <a:tailEnd/>
          </a:ln>
          <a:effectLst/>
        </p:spPr>
        <p:txBody>
          <a:bodyPr>
            <a:spAutoFit/>
          </a:bodyPr>
          <a:lstStyle/>
          <a:p>
            <a:pPr algn="ctr">
              <a:lnSpc>
                <a:spcPct val="80000"/>
              </a:lnSpc>
            </a:pPr>
            <a:endParaRPr lang="ru-RU" b="1" dirty="0"/>
          </a:p>
        </p:txBody>
      </p:sp>
      <p:sp>
        <p:nvSpPr>
          <p:cNvPr id="11273" name="Text Box 9"/>
          <p:cNvSpPr txBox="1">
            <a:spLocks noChangeArrowheads="1"/>
          </p:cNvSpPr>
          <p:nvPr/>
        </p:nvSpPr>
        <p:spPr bwMode="auto">
          <a:xfrm>
            <a:off x="3491880" y="2132856"/>
            <a:ext cx="1800200" cy="2314480"/>
          </a:xfrm>
          <a:prstGeom prst="rect">
            <a:avLst/>
          </a:prstGeom>
          <a:noFill/>
          <a:ln w="9525">
            <a:noFill/>
            <a:miter lim="800000"/>
            <a:headEnd/>
            <a:tailEnd/>
          </a:ln>
          <a:effectLst/>
        </p:spPr>
        <p:txBody>
          <a:bodyPr wrap="square">
            <a:spAutoFit/>
          </a:bodyPr>
          <a:lstStyle/>
          <a:p>
            <a:pPr algn="ctr">
              <a:lnSpc>
                <a:spcPct val="80000"/>
              </a:lnSpc>
            </a:pPr>
            <a:r>
              <a:rPr lang="ru-RU" sz="2000" b="1" dirty="0" smtClean="0">
                <a:solidFill>
                  <a:schemeClr val="bg1"/>
                </a:solidFill>
              </a:rPr>
              <a:t>Новгородский мастер предпочитал цвета </a:t>
            </a:r>
            <a:r>
              <a:rPr lang="ru-RU" sz="2000" b="1" dirty="0">
                <a:solidFill>
                  <a:schemeClr val="bg1"/>
                </a:solidFill>
              </a:rPr>
              <a:t>яркие, насыщенные, чистые - на </a:t>
            </a:r>
            <a:r>
              <a:rPr lang="ru-RU" sz="2000" b="1" dirty="0" smtClean="0">
                <a:solidFill>
                  <a:schemeClr val="bg1"/>
                </a:solidFill>
              </a:rPr>
              <a:t>излюбленном красном </a:t>
            </a:r>
            <a:r>
              <a:rPr lang="ru-RU" sz="2000" b="1" dirty="0">
                <a:solidFill>
                  <a:schemeClr val="bg1"/>
                </a:solidFill>
              </a:rPr>
              <a:t>фоне (киноварь)</a:t>
            </a:r>
          </a:p>
        </p:txBody>
      </p:sp>
      <p:sp>
        <p:nvSpPr>
          <p:cNvPr id="10" name="Прямоугольник с двумя скругленными противолежащими углами 9"/>
          <p:cNvSpPr/>
          <p:nvPr/>
        </p:nvSpPr>
        <p:spPr>
          <a:xfrm>
            <a:off x="179512" y="5517232"/>
            <a:ext cx="8784976" cy="1152128"/>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конце 13 века формируется новгородская школа иконописи. Её расцвет пришёлся на вторую половину 14в – начало 15 века. Множество икон погибло в огне средневековых пожаров и во время ВОВ.</a:t>
            </a:r>
          </a:p>
        </p:txBody>
      </p:sp>
      <p:sp>
        <p:nvSpPr>
          <p:cNvPr id="11" name="Прямоугольник с двумя скругленными соседними углами 10"/>
          <p:cNvSpPr/>
          <p:nvPr/>
        </p:nvSpPr>
        <p:spPr>
          <a:xfrm>
            <a:off x="1115616" y="188640"/>
            <a:ext cx="6984776" cy="677585"/>
          </a:xfrm>
          <a:prstGeom prst="round2SameRect">
            <a:avLst/>
          </a:prstGeom>
          <a:blipFill>
            <a:blip r:embed="rId4"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600" b="1" dirty="0" smtClean="0">
                <a:solidFill>
                  <a:srgbClr val="660033"/>
                </a:solidFill>
              </a:rPr>
              <a:t>Новгородская школа </a:t>
            </a:r>
            <a:r>
              <a:rPr lang="ru-RU" sz="3600" b="1" dirty="0" err="1" smtClean="0">
                <a:solidFill>
                  <a:srgbClr val="660033"/>
                </a:solidFill>
              </a:rPr>
              <a:t>иконописии</a:t>
            </a:r>
            <a:endParaRPr lang="ru-RU" sz="3600" b="1" dirty="0" smtClean="0">
              <a:solidFill>
                <a:srgbClr val="660033"/>
              </a:solidFill>
            </a:endParaRPr>
          </a:p>
        </p:txBody>
      </p:sp>
      <p:sp>
        <p:nvSpPr>
          <p:cNvPr id="12" name="Rectangle 9"/>
          <p:cNvSpPr>
            <a:spLocks noChangeArrowheads="1"/>
          </p:cNvSpPr>
          <p:nvPr/>
        </p:nvSpPr>
        <p:spPr bwMode="auto">
          <a:xfrm>
            <a:off x="755576" y="5229200"/>
            <a:ext cx="2079415" cy="338554"/>
          </a:xfrm>
          <a:prstGeom prst="rect">
            <a:avLst/>
          </a:prstGeom>
          <a:noFill/>
          <a:ln w="9525">
            <a:noFill/>
            <a:miter lim="800000"/>
            <a:headEnd/>
            <a:tailEnd/>
          </a:ln>
          <a:effectLst/>
        </p:spPr>
        <p:txBody>
          <a:bodyPr wrap="none" anchor="ctr">
            <a:spAutoFit/>
          </a:bodyPr>
          <a:lstStyle/>
          <a:p>
            <a:pPr algn="ctr"/>
            <a:r>
              <a:rPr lang="ru-RU" sz="1600" b="1" dirty="0" smtClean="0">
                <a:solidFill>
                  <a:schemeClr val="bg1"/>
                </a:solidFill>
              </a:rPr>
              <a:t>Воскрешение Лазаря</a:t>
            </a:r>
            <a:endParaRPr lang="ru-RU" sz="1600" dirty="0">
              <a:solidFill>
                <a:schemeClr val="bg1"/>
              </a:solidFill>
            </a:endParaRPr>
          </a:p>
        </p:txBody>
      </p:sp>
      <p:sp>
        <p:nvSpPr>
          <p:cNvPr id="13" name="Rectangle 9"/>
          <p:cNvSpPr>
            <a:spLocks noChangeArrowheads="1"/>
          </p:cNvSpPr>
          <p:nvPr/>
        </p:nvSpPr>
        <p:spPr bwMode="auto">
          <a:xfrm>
            <a:off x="5508104" y="5229200"/>
            <a:ext cx="3255956" cy="338554"/>
          </a:xfrm>
          <a:prstGeom prst="rect">
            <a:avLst/>
          </a:prstGeom>
          <a:noFill/>
          <a:ln w="9525">
            <a:noFill/>
            <a:miter lim="800000"/>
            <a:headEnd/>
            <a:tailEnd/>
          </a:ln>
          <a:effectLst/>
        </p:spPr>
        <p:txBody>
          <a:bodyPr wrap="none" anchor="ctr">
            <a:spAutoFit/>
          </a:bodyPr>
          <a:lstStyle/>
          <a:p>
            <a:pPr algn="ctr"/>
            <a:r>
              <a:rPr lang="ru-RU" sz="1600" b="1" dirty="0" smtClean="0">
                <a:solidFill>
                  <a:schemeClr val="bg1"/>
                </a:solidFill>
              </a:rPr>
              <a:t>Битва новгородцев с </a:t>
            </a:r>
            <a:r>
              <a:rPr lang="ru-RU" sz="1600" b="1" dirty="0" err="1" smtClean="0">
                <a:solidFill>
                  <a:schemeClr val="bg1"/>
                </a:solidFill>
              </a:rPr>
              <a:t>суздальцами</a:t>
            </a:r>
            <a:endParaRPr lang="ru-RU" sz="1600" dirty="0">
              <a:solidFill>
                <a:schemeClr val="bg1"/>
              </a:solidFill>
            </a:endParaRPr>
          </a:p>
        </p:txBody>
      </p:sp>
      <p:sp>
        <p:nvSpPr>
          <p:cNvPr id="14" name="Управляющая кнопка: возврат 13">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p:cNvSpPr/>
          <p:nvPr/>
        </p:nvSpPr>
        <p:spPr>
          <a:xfrm>
            <a:off x="3059832" y="188640"/>
            <a:ext cx="5904656" cy="2485787"/>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Тесное творческое содружество связывало новгородских мастеров с византийскими художниками, среди которых особенно выделялся</a:t>
            </a:r>
            <a:r>
              <a:rPr lang="ru-RU" sz="2000" b="1" dirty="0" smtClean="0">
                <a:solidFill>
                  <a:srgbClr val="C00000"/>
                </a:solidFill>
              </a:rPr>
              <a:t> Феофан Грек</a:t>
            </a:r>
            <a:r>
              <a:rPr lang="ru-RU" sz="2000" b="1" dirty="0" smtClean="0">
                <a:solidFill>
                  <a:srgbClr val="460000"/>
                </a:solidFill>
              </a:rPr>
              <a:t> . Феофан Грек поселился в Новгороде в 1370 году. В 1378 году он начал работу над росписью церкви Спаса Преображения на Ильине улице.                </a:t>
            </a:r>
            <a:endParaRPr lang="ru-RU" sz="2000" b="1" dirty="0" smtClean="0">
              <a:solidFill>
                <a:srgbClr val="C00000"/>
              </a:solidFill>
            </a:endParaRPr>
          </a:p>
        </p:txBody>
      </p:sp>
      <p:pic>
        <p:nvPicPr>
          <p:cNvPr id="94210" name="Picture 2" descr="http://icxod.ru/pictures/icons/noy.jpg"/>
          <p:cNvPicPr>
            <a:picLocks noChangeAspect="1" noChangeArrowheads="1"/>
          </p:cNvPicPr>
          <p:nvPr/>
        </p:nvPicPr>
        <p:blipFill>
          <a:blip r:embed="rId3" cstate="print"/>
          <a:srcRect/>
          <a:stretch>
            <a:fillRect/>
          </a:stretch>
        </p:blipFill>
        <p:spPr bwMode="auto">
          <a:xfrm>
            <a:off x="179512" y="188640"/>
            <a:ext cx="2592288" cy="3240360"/>
          </a:xfrm>
          <a:prstGeom prst="rect">
            <a:avLst/>
          </a:prstGeom>
          <a:ln>
            <a:noFill/>
          </a:ln>
          <a:effectLst>
            <a:outerShdw blurRad="292100" dist="139700" dir="2700000" algn="tl" rotWithShape="0">
              <a:srgbClr val="333333">
                <a:alpha val="65000"/>
              </a:srgbClr>
            </a:outerShdw>
          </a:effectLst>
        </p:spPr>
      </p:pic>
      <p:pic>
        <p:nvPicPr>
          <p:cNvPr id="94212" name="Picture 4" descr="http://www.tretyakovgallery.ru/dataphotos/b/b4/b4262caa0985cc2c30a52eab19e61321.jpg"/>
          <p:cNvPicPr>
            <a:picLocks noChangeAspect="1" noChangeArrowheads="1"/>
          </p:cNvPicPr>
          <p:nvPr/>
        </p:nvPicPr>
        <p:blipFill>
          <a:blip r:embed="rId4" cstate="print">
            <a:lum contrast="20000"/>
          </a:blip>
          <a:srcRect/>
          <a:stretch>
            <a:fillRect/>
          </a:stretch>
        </p:blipFill>
        <p:spPr bwMode="auto">
          <a:xfrm>
            <a:off x="3275856" y="2924944"/>
            <a:ext cx="5544616" cy="3706680"/>
          </a:xfrm>
          <a:prstGeom prst="rect">
            <a:avLst/>
          </a:prstGeom>
          <a:ln>
            <a:noFill/>
          </a:ln>
          <a:effectLst>
            <a:outerShdw blurRad="292100" dist="139700" dir="2700000" algn="tl" rotWithShape="0">
              <a:srgbClr val="333333">
                <a:alpha val="65000"/>
              </a:srgbClr>
            </a:outerShdw>
          </a:effectLst>
        </p:spPr>
      </p:pic>
      <p:sp>
        <p:nvSpPr>
          <p:cNvPr id="3" name="Прямоугольник с двумя скругленными противолежащими углами 2"/>
          <p:cNvSpPr/>
          <p:nvPr/>
        </p:nvSpPr>
        <p:spPr>
          <a:xfrm>
            <a:off x="251520" y="3789040"/>
            <a:ext cx="2736304" cy="2801600"/>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Краски изобилуют оттенками тонов. Формы моделирует при помощи света используя белила и блики, что более точно передаёт объём. </a:t>
            </a:r>
          </a:p>
        </p:txBody>
      </p:sp>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p:cNvSpPr/>
          <p:nvPr/>
        </p:nvSpPr>
        <p:spPr>
          <a:xfrm>
            <a:off x="251520" y="3429000"/>
            <a:ext cx="4392488" cy="3166824"/>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Согласно Третьей Новгородской летописи мастер расписал храм в 1378 г. по заказу боярина Василия Даниловича и горожан Ильиной улицы. Главное содержание росписи – явление божественного света в мир и преображение творения божественными энергиями. </a:t>
            </a:r>
          </a:p>
        </p:txBody>
      </p:sp>
      <p:pic>
        <p:nvPicPr>
          <p:cNvPr id="93186" name="Picture 2" descr="http://nesusvet.narod.ru/ico/icons/s_0179.jpg"/>
          <p:cNvPicPr>
            <a:picLocks noChangeAspect="1" noChangeArrowheads="1"/>
          </p:cNvPicPr>
          <p:nvPr/>
        </p:nvPicPr>
        <p:blipFill>
          <a:blip r:embed="rId3" cstate="print"/>
          <a:srcRect/>
          <a:stretch>
            <a:fillRect/>
          </a:stretch>
        </p:blipFill>
        <p:spPr bwMode="auto">
          <a:xfrm>
            <a:off x="4932040" y="2348880"/>
            <a:ext cx="3960440" cy="3960440"/>
          </a:xfrm>
          <a:prstGeom prst="rect">
            <a:avLst/>
          </a:prstGeom>
          <a:ln w="57150">
            <a:solidFill>
              <a:srgbClr val="FFFFCC"/>
            </a:solidFill>
          </a:ln>
          <a:effectLst>
            <a:outerShdw blurRad="292100" dist="139700" dir="2700000" algn="tl" rotWithShape="0">
              <a:srgbClr val="333333">
                <a:alpha val="65000"/>
              </a:srgbClr>
            </a:outerShdw>
          </a:effectLst>
        </p:spPr>
      </p:pic>
      <p:pic>
        <p:nvPicPr>
          <p:cNvPr id="93188" name="Picture 4" descr="http://spbhi.ru/assets/gallery/89/310.jpg"/>
          <p:cNvPicPr>
            <a:picLocks noChangeAspect="1" noChangeArrowheads="1"/>
          </p:cNvPicPr>
          <p:nvPr/>
        </p:nvPicPr>
        <p:blipFill>
          <a:blip r:embed="rId4" cstate="print"/>
          <a:srcRect/>
          <a:stretch>
            <a:fillRect/>
          </a:stretch>
        </p:blipFill>
        <p:spPr bwMode="auto">
          <a:xfrm>
            <a:off x="179512" y="188640"/>
            <a:ext cx="4248472" cy="3024336"/>
          </a:xfrm>
          <a:prstGeom prst="rect">
            <a:avLst/>
          </a:prstGeom>
          <a:noFill/>
        </p:spPr>
      </p:pic>
      <p:sp>
        <p:nvSpPr>
          <p:cNvPr id="8" name="Прямоугольник с двумя скругленными противолежащими углами 7"/>
          <p:cNvSpPr/>
          <p:nvPr/>
        </p:nvSpPr>
        <p:spPr>
          <a:xfrm>
            <a:off x="4860032" y="260648"/>
            <a:ext cx="4032448" cy="1804749"/>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ru-RU" sz="2000" b="1" dirty="0" smtClean="0">
                <a:solidFill>
                  <a:srgbClr val="460000"/>
                </a:solidFill>
              </a:rPr>
              <a:t>Первой известной русской работой Феофана была роспись церкви Спаса Преображения на Ильине улице в Новгороде, построенной в 1374 г. </a:t>
            </a:r>
            <a:endParaRPr lang="ru-RU" sz="2000" dirty="0"/>
          </a:p>
        </p:txBody>
      </p:sp>
      <p:sp>
        <p:nvSpPr>
          <p:cNvPr id="5" name="Прямоугольник 4"/>
          <p:cNvSpPr/>
          <p:nvPr/>
        </p:nvSpPr>
        <p:spPr>
          <a:xfrm>
            <a:off x="0" y="2636912"/>
            <a:ext cx="4572000" cy="584775"/>
          </a:xfrm>
          <a:prstGeom prst="rect">
            <a:avLst/>
          </a:prstGeom>
        </p:spPr>
        <p:txBody>
          <a:bodyPr>
            <a:spAutoFit/>
          </a:bodyPr>
          <a:lstStyle/>
          <a:p>
            <a:r>
              <a:rPr lang="ru-RU" sz="1600" b="1" dirty="0" smtClean="0">
                <a:solidFill>
                  <a:schemeClr val="bg1"/>
                </a:solidFill>
              </a:rPr>
              <a:t>Церковь Спаса Преображения на Ильине улице в Новгороде. 1374</a:t>
            </a:r>
            <a:endParaRPr lang="ru-RU" sz="1600" dirty="0">
              <a:solidFill>
                <a:schemeClr val="bg1"/>
              </a:solidFill>
            </a:endParaRPr>
          </a:p>
        </p:txBody>
      </p:sp>
      <p:sp>
        <p:nvSpPr>
          <p:cNvPr id="7" name="Управляющая кнопка: возврат 6">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_72c81_42285ea3_XL"/>
          <p:cNvPicPr>
            <a:picLocks noChangeAspect="1" noChangeArrowheads="1"/>
          </p:cNvPicPr>
          <p:nvPr/>
        </p:nvPicPr>
        <p:blipFill>
          <a:blip r:embed="rId2" cstate="print"/>
          <a:srcRect b="4001"/>
          <a:stretch>
            <a:fillRect/>
          </a:stretch>
        </p:blipFill>
        <p:spPr bwMode="auto">
          <a:xfrm>
            <a:off x="4716016" y="188640"/>
            <a:ext cx="3811191" cy="4752528"/>
          </a:xfrm>
          <a:prstGeom prst="rect">
            <a:avLst/>
          </a:prstGeom>
          <a:ln w="38100">
            <a:solidFill>
              <a:srgbClr val="FFFFCC"/>
            </a:solidFill>
          </a:ln>
          <a:effectLst>
            <a:outerShdw blurRad="292100" dist="139700" dir="2700000" algn="tl" rotWithShape="0">
              <a:srgbClr val="333333">
                <a:alpha val="65000"/>
              </a:srgbClr>
            </a:outerShdw>
          </a:effectLst>
        </p:spPr>
      </p:pic>
      <p:sp>
        <p:nvSpPr>
          <p:cNvPr id="12292" name="Rectangle 4"/>
          <p:cNvSpPr>
            <a:spLocks noChangeArrowheads="1"/>
          </p:cNvSpPr>
          <p:nvPr/>
        </p:nvSpPr>
        <p:spPr bwMode="auto">
          <a:xfrm>
            <a:off x="5292080" y="4869160"/>
            <a:ext cx="3041987" cy="338554"/>
          </a:xfrm>
          <a:prstGeom prst="rect">
            <a:avLst/>
          </a:prstGeom>
          <a:noFill/>
          <a:ln w="9525">
            <a:noFill/>
            <a:miter lim="800000"/>
            <a:headEnd/>
            <a:tailEnd/>
          </a:ln>
          <a:effectLst/>
        </p:spPr>
        <p:txBody>
          <a:bodyPr wrap="none" anchor="ctr">
            <a:spAutoFit/>
          </a:bodyPr>
          <a:lstStyle/>
          <a:p>
            <a:r>
              <a:rPr lang="ru-RU" sz="1600" b="1" dirty="0">
                <a:solidFill>
                  <a:schemeClr val="bg1"/>
                </a:solidFill>
              </a:rPr>
              <a:t>Донская икона Божией Матери </a:t>
            </a:r>
          </a:p>
        </p:txBody>
      </p:sp>
      <p:pic>
        <p:nvPicPr>
          <p:cNvPr id="12293" name="Picture 5" descr="egipet"/>
          <p:cNvPicPr>
            <a:picLocks noChangeAspect="1" noChangeArrowheads="1"/>
          </p:cNvPicPr>
          <p:nvPr/>
        </p:nvPicPr>
        <p:blipFill>
          <a:blip r:embed="rId3" cstate="print">
            <a:lum contrast="10000"/>
          </a:blip>
          <a:srcRect/>
          <a:stretch>
            <a:fillRect/>
          </a:stretch>
        </p:blipFill>
        <p:spPr bwMode="auto">
          <a:xfrm>
            <a:off x="755576" y="260648"/>
            <a:ext cx="3341688" cy="4600575"/>
          </a:xfrm>
          <a:prstGeom prst="rect">
            <a:avLst/>
          </a:prstGeom>
          <a:ln w="38100">
            <a:solidFill>
              <a:srgbClr val="FFFFCC"/>
            </a:solidFill>
          </a:ln>
          <a:effectLst>
            <a:outerShdw blurRad="292100" dist="139700" dir="2700000" algn="tl" rotWithShape="0">
              <a:srgbClr val="333333">
                <a:alpha val="65000"/>
              </a:srgbClr>
            </a:outerShdw>
          </a:effectLst>
        </p:spPr>
      </p:pic>
      <p:sp>
        <p:nvSpPr>
          <p:cNvPr id="12294" name="Text Box 6"/>
          <p:cNvSpPr txBox="1">
            <a:spLocks noChangeArrowheads="1"/>
          </p:cNvSpPr>
          <p:nvPr/>
        </p:nvSpPr>
        <p:spPr bwMode="auto">
          <a:xfrm>
            <a:off x="1043608" y="4869160"/>
            <a:ext cx="2704843" cy="338554"/>
          </a:xfrm>
          <a:prstGeom prst="rect">
            <a:avLst/>
          </a:prstGeom>
          <a:noFill/>
          <a:ln w="9525">
            <a:noFill/>
            <a:miter lim="800000"/>
            <a:headEnd/>
            <a:tailEnd/>
          </a:ln>
          <a:effectLst/>
        </p:spPr>
        <p:txBody>
          <a:bodyPr wrap="none">
            <a:spAutoFit/>
          </a:bodyPr>
          <a:lstStyle/>
          <a:p>
            <a:r>
              <a:rPr lang="ru-RU" sz="1600" b="1" dirty="0">
                <a:solidFill>
                  <a:schemeClr val="bg1"/>
                </a:solidFill>
              </a:rPr>
              <a:t>Старец </a:t>
            </a:r>
            <a:r>
              <a:rPr lang="ru-RU" sz="1600" b="1" dirty="0" err="1">
                <a:solidFill>
                  <a:schemeClr val="bg1"/>
                </a:solidFill>
              </a:rPr>
              <a:t>Макарий</a:t>
            </a:r>
            <a:r>
              <a:rPr lang="ru-RU" sz="1600" b="1" dirty="0">
                <a:solidFill>
                  <a:schemeClr val="bg1"/>
                </a:solidFill>
              </a:rPr>
              <a:t> Египетский</a:t>
            </a:r>
          </a:p>
        </p:txBody>
      </p:sp>
      <p:sp>
        <p:nvSpPr>
          <p:cNvPr id="11" name="Прямоугольник с двумя скругленными противолежащими углами 10"/>
          <p:cNvSpPr/>
          <p:nvPr/>
        </p:nvSpPr>
        <p:spPr>
          <a:xfrm>
            <a:off x="179512" y="5229200"/>
            <a:ext cx="8748464" cy="1464231"/>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Живопись Феофана отличается свободой композиции, индивидуальными чертами изображаемых персонажей, необычайной выразительностью. Фрески Феофана выглядят суровыми и грозными. Феофан оказал большое влияние на новгородскую живопись.</a:t>
            </a:r>
          </a:p>
        </p:txBody>
      </p:sp>
      <p:sp>
        <p:nvSpPr>
          <p:cNvPr id="44034" name="AutoShape 2" descr="https://www.proza.ru/pics/2011/11/12/33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Управляющая кнопка: домой 7">
            <a:hlinkClick r:id="rId5"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www.vladmuseum.ru/upload/medialibrary/6ff/6ffe5738ea02df918492f8972a771466.jpg"/>
          <p:cNvPicPr>
            <a:picLocks noChangeAspect="1" noChangeArrowheads="1"/>
          </p:cNvPicPr>
          <p:nvPr/>
        </p:nvPicPr>
        <p:blipFill>
          <a:blip r:embed="rId2" cstate="print">
            <a:lum bright="-10000" contrast="20000"/>
          </a:blip>
          <a:srcRect/>
          <a:stretch>
            <a:fillRect/>
          </a:stretch>
        </p:blipFill>
        <p:spPr bwMode="auto">
          <a:xfrm>
            <a:off x="251520" y="908720"/>
            <a:ext cx="8640960" cy="5760640"/>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противолежащими углами 1"/>
          <p:cNvSpPr/>
          <p:nvPr/>
        </p:nvSpPr>
        <p:spPr>
          <a:xfrm>
            <a:off x="179512" y="5877272"/>
            <a:ext cx="8712968" cy="783193"/>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С середины </a:t>
            </a:r>
            <a:r>
              <a:rPr lang="en-US" sz="2000" b="1" dirty="0" smtClean="0">
                <a:solidFill>
                  <a:srgbClr val="460000"/>
                </a:solidFill>
              </a:rPr>
              <a:t>XII</a:t>
            </a:r>
            <a:r>
              <a:rPr lang="ru-RU" sz="2000" b="1" dirty="0" smtClean="0">
                <a:solidFill>
                  <a:srgbClr val="460000"/>
                </a:solidFill>
              </a:rPr>
              <a:t> крупнейшим центром Руси становится </a:t>
            </a:r>
            <a:r>
              <a:rPr lang="ru-RU" sz="2000" b="1" dirty="0" err="1" smtClean="0">
                <a:solidFill>
                  <a:srgbClr val="460000"/>
                </a:solidFill>
              </a:rPr>
              <a:t>Владимиро</a:t>
            </a:r>
            <a:r>
              <a:rPr lang="ru-RU" sz="2000" b="1" dirty="0" smtClean="0">
                <a:solidFill>
                  <a:srgbClr val="460000"/>
                </a:solidFill>
              </a:rPr>
              <a:t> – Суздальское княжество.</a:t>
            </a:r>
          </a:p>
        </p:txBody>
      </p:sp>
      <p:pic>
        <p:nvPicPr>
          <p:cNvPr id="47106" name="Picture 2" descr="D:\ШКОЛА\8-11 класс искусство\ФСВ ДЛЯ ПРЕЗЕНТ\1МОЯ ПРЕЗЕНТАШКА\ыкер.png"/>
          <p:cNvPicPr>
            <a:picLocks noChangeAspect="1" noChangeArrowheads="1"/>
          </p:cNvPicPr>
          <p:nvPr/>
        </p:nvPicPr>
        <p:blipFill>
          <a:blip r:embed="rId4" cstate="print"/>
          <a:srcRect/>
          <a:stretch>
            <a:fillRect/>
          </a:stretch>
        </p:blipFill>
        <p:spPr bwMode="auto">
          <a:xfrm>
            <a:off x="467544" y="0"/>
            <a:ext cx="8193087" cy="1616075"/>
          </a:xfrm>
          <a:prstGeom prst="rect">
            <a:avLst/>
          </a:prstGeom>
          <a:noFill/>
        </p:spPr>
      </p:pic>
      <p:sp>
        <p:nvSpPr>
          <p:cNvPr id="5" name="Управляющая кнопка: возврат 4">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pravoslavie.ru/sas/image/101285/128512.p.jpg"/>
          <p:cNvPicPr>
            <a:picLocks noChangeAspect="1" noChangeArrowheads="1"/>
          </p:cNvPicPr>
          <p:nvPr/>
        </p:nvPicPr>
        <p:blipFill>
          <a:blip r:embed="rId2" cstate="print"/>
          <a:srcRect/>
          <a:stretch>
            <a:fillRect/>
          </a:stretch>
        </p:blipFill>
        <p:spPr bwMode="auto">
          <a:xfrm>
            <a:off x="388767" y="332997"/>
            <a:ext cx="8280740" cy="6154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http://static.eva.ru/eva/200000-210000/200449/channel/12009696015531334.jpg"/>
          <p:cNvPicPr>
            <a:picLocks noChangeAspect="1" noChangeArrowheads="1"/>
          </p:cNvPicPr>
          <p:nvPr/>
        </p:nvPicPr>
        <p:blipFill>
          <a:blip r:embed="rId3" cstate="print"/>
          <a:srcRect l="7875" t="1890" r="12973" b="3611"/>
          <a:stretch>
            <a:fillRect/>
          </a:stretch>
        </p:blipFill>
        <p:spPr bwMode="auto">
          <a:xfrm>
            <a:off x="390757" y="332655"/>
            <a:ext cx="8323141" cy="6148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6" descr="http://lifestripes.ru/wp-content/uploads/samye-neobychnye-xramy-mira-10.jpg"/>
          <p:cNvPicPr>
            <a:picLocks noChangeAspect="1" noChangeArrowheads="1"/>
          </p:cNvPicPr>
          <p:nvPr/>
        </p:nvPicPr>
        <p:blipFill>
          <a:blip r:embed="rId4" cstate="print"/>
          <a:srcRect/>
          <a:stretch>
            <a:fillRect/>
          </a:stretch>
        </p:blipFill>
        <p:spPr bwMode="auto">
          <a:xfrm>
            <a:off x="392007" y="332655"/>
            <a:ext cx="8349746" cy="6148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8" descr="http://photo-2009.narod.ru/251/__DSC05458.jpg"/>
          <p:cNvPicPr>
            <a:picLocks noChangeAspect="1" noChangeArrowheads="1"/>
          </p:cNvPicPr>
          <p:nvPr/>
        </p:nvPicPr>
        <p:blipFill>
          <a:blip r:embed="rId5" cstate="print"/>
          <a:srcRect l="6615" t="6364" r="10226" b="5819"/>
          <a:stretch>
            <a:fillRect/>
          </a:stretch>
        </p:blipFill>
        <p:spPr bwMode="auto">
          <a:xfrm>
            <a:off x="392007" y="332655"/>
            <a:ext cx="8349746" cy="6148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0" descr="http://rusvesna.su/sites/default/files/hram_hrista_spasitelya.jpg"/>
          <p:cNvPicPr>
            <a:picLocks noChangeAspect="1" noChangeArrowheads="1"/>
          </p:cNvPicPr>
          <p:nvPr/>
        </p:nvPicPr>
        <p:blipFill>
          <a:blip r:embed="rId6" cstate="print"/>
          <a:srcRect l="6004" r="9128" b="4524"/>
          <a:stretch>
            <a:fillRect/>
          </a:stretch>
        </p:blipFill>
        <p:spPr bwMode="auto">
          <a:xfrm>
            <a:off x="392007" y="332655"/>
            <a:ext cx="8349746" cy="6148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с двумя скругленными соседними углами 1"/>
          <p:cNvSpPr/>
          <p:nvPr/>
        </p:nvSpPr>
        <p:spPr>
          <a:xfrm>
            <a:off x="1043608" y="5805264"/>
            <a:ext cx="7272808" cy="742117"/>
          </a:xfrm>
          <a:prstGeom prst="round2SameRect">
            <a:avLst/>
          </a:prstGeom>
          <a:blipFill>
            <a:blip r:embed="rId7"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ru-RU" sz="2000" b="1" dirty="0" smtClean="0">
                <a:solidFill>
                  <a:srgbClr val="460000"/>
                </a:solidFill>
              </a:rPr>
              <a:t>Православные Храмы России, Вы — свидетели давних времён,</a:t>
            </a:r>
            <a:br>
              <a:rPr lang="ru-RU" sz="2000" b="1" dirty="0" smtClean="0">
                <a:solidFill>
                  <a:srgbClr val="460000"/>
                </a:solidFill>
              </a:rPr>
            </a:br>
            <a:r>
              <a:rPr lang="ru-RU" sz="2000" b="1" dirty="0" smtClean="0">
                <a:solidFill>
                  <a:srgbClr val="460000"/>
                </a:solidFill>
              </a:rPr>
              <a:t>Куполами сияете в сини, колокольный даря перезвон.</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80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p:stCondLst>
                              <p:cond delay="1100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pravmir.ru/wp-content/uploads/2013/05/019.jpg"/>
          <p:cNvPicPr>
            <a:picLocks noChangeAspect="1" noChangeArrowheads="1"/>
          </p:cNvPicPr>
          <p:nvPr/>
        </p:nvPicPr>
        <p:blipFill>
          <a:blip r:embed="rId2" cstate="print"/>
          <a:srcRect/>
          <a:stretch>
            <a:fillRect/>
          </a:stretch>
        </p:blipFill>
        <p:spPr bwMode="auto">
          <a:xfrm flipH="1">
            <a:off x="539552" y="188640"/>
            <a:ext cx="3312368" cy="4416491"/>
          </a:xfrm>
          <a:prstGeom prst="rect">
            <a:avLst/>
          </a:prstGeom>
          <a:ln>
            <a:noFill/>
          </a:ln>
          <a:effectLst>
            <a:outerShdw blurRad="292100" dist="139700" dir="2700000" algn="tl" rotWithShape="0">
              <a:srgbClr val="333333">
                <a:alpha val="65000"/>
              </a:srgbClr>
            </a:outerShdw>
          </a:effectLst>
        </p:spPr>
      </p:pic>
      <p:sp>
        <p:nvSpPr>
          <p:cNvPr id="8" name="Прямоугольник с двумя скругленными противолежащими углами 7"/>
          <p:cNvSpPr/>
          <p:nvPr/>
        </p:nvSpPr>
        <p:spPr>
          <a:xfrm>
            <a:off x="179512" y="4653136"/>
            <a:ext cx="8712968" cy="2015871"/>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80000"/>
              </a:lnSpc>
            </a:pPr>
            <a:r>
              <a:rPr lang="ru-RU" sz="2000" b="1" dirty="0" smtClean="0">
                <a:solidFill>
                  <a:srgbClr val="460000"/>
                </a:solidFill>
              </a:rPr>
              <a:t>В основе архитектурного творчества этого периода лежала идея объединении Руси под властью Владимиро-Суздальского князя </a:t>
            </a:r>
            <a:r>
              <a:rPr lang="ru-RU" sz="2000" b="1" dirty="0" smtClean="0">
                <a:solidFill>
                  <a:srgbClr val="CC0000"/>
                </a:solidFill>
              </a:rPr>
              <a:t>Андрея </a:t>
            </a:r>
            <a:r>
              <a:rPr lang="ru-RU" sz="2000" b="1" dirty="0" err="1" smtClean="0">
                <a:solidFill>
                  <a:srgbClr val="CC0000"/>
                </a:solidFill>
              </a:rPr>
              <a:t>Боголюбского</a:t>
            </a:r>
            <a:r>
              <a:rPr lang="ru-RU" sz="2000" b="1" dirty="0" smtClean="0">
                <a:solidFill>
                  <a:srgbClr val="CC0000"/>
                </a:solidFill>
              </a:rPr>
              <a:t>. </a:t>
            </a:r>
            <a:r>
              <a:rPr lang="ru-RU" sz="2000" b="1" dirty="0" smtClean="0">
                <a:solidFill>
                  <a:srgbClr val="460000"/>
                </a:solidFill>
              </a:rPr>
              <a:t>Разворачивается широкомасштабное строительство новых городов. Помимо древних городов - Ростова, Суздаля, Ярославля, выдвигаются  новые: Переславль-Залесский, Юрьев-Польский, Дмитров, Москва  и особенно Владимир. Здесь создаются выдающиеся памятники искусства. Многие из которых сохранились до наших дней.</a:t>
            </a:r>
          </a:p>
        </p:txBody>
      </p:sp>
      <p:sp>
        <p:nvSpPr>
          <p:cNvPr id="11" name="Прямоугольник 10"/>
          <p:cNvSpPr/>
          <p:nvPr/>
        </p:nvSpPr>
        <p:spPr>
          <a:xfrm>
            <a:off x="1043608" y="3861048"/>
            <a:ext cx="2376264" cy="584775"/>
          </a:xfrm>
          <a:prstGeom prst="rect">
            <a:avLst/>
          </a:prstGeom>
        </p:spPr>
        <p:txBody>
          <a:bodyPr wrap="square">
            <a:spAutoFit/>
          </a:bodyPr>
          <a:lstStyle/>
          <a:p>
            <a:pPr algn="ctr"/>
            <a:r>
              <a:rPr lang="ru-RU" sz="1600" b="1" dirty="0" smtClean="0">
                <a:solidFill>
                  <a:schemeClr val="bg1"/>
                </a:solidFill>
              </a:rPr>
              <a:t>Андрей </a:t>
            </a:r>
            <a:r>
              <a:rPr lang="ru-RU" sz="1600" b="1" dirty="0" err="1" smtClean="0">
                <a:solidFill>
                  <a:schemeClr val="bg1"/>
                </a:solidFill>
              </a:rPr>
              <a:t>Боголюбский</a:t>
            </a:r>
            <a:r>
              <a:rPr lang="ru-RU" sz="1600" b="1" dirty="0" smtClean="0">
                <a:solidFill>
                  <a:schemeClr val="bg1"/>
                </a:solidFill>
              </a:rPr>
              <a:t> </a:t>
            </a:r>
            <a:br>
              <a:rPr lang="ru-RU" sz="1600" b="1" dirty="0" smtClean="0">
                <a:solidFill>
                  <a:schemeClr val="bg1"/>
                </a:solidFill>
              </a:rPr>
            </a:br>
            <a:r>
              <a:rPr lang="ru-RU" sz="1600" b="1" dirty="0" smtClean="0">
                <a:solidFill>
                  <a:schemeClr val="bg1"/>
                </a:solidFill>
              </a:rPr>
              <a:t>(1157-1174)</a:t>
            </a:r>
          </a:p>
        </p:txBody>
      </p:sp>
      <p:pic>
        <p:nvPicPr>
          <p:cNvPr id="39940" name="Picture 4" descr="72610210_mapring"/>
          <p:cNvPicPr>
            <a:picLocks noChangeAspect="1" noChangeArrowheads="1"/>
          </p:cNvPicPr>
          <p:nvPr/>
        </p:nvPicPr>
        <p:blipFill>
          <a:blip r:embed="rId4" cstate="print">
            <a:lum contrast="20000"/>
          </a:blip>
          <a:srcRect/>
          <a:stretch>
            <a:fillRect/>
          </a:stretch>
        </p:blipFill>
        <p:spPr bwMode="auto">
          <a:xfrm>
            <a:off x="4355976" y="188640"/>
            <a:ext cx="4429000" cy="4248472"/>
          </a:xfrm>
          <a:prstGeom prst="rect">
            <a:avLst/>
          </a:prstGeom>
          <a:ln>
            <a:noFill/>
          </a:ln>
          <a:effectLst>
            <a:outerShdw blurRad="292100" dist="139700" dir="2700000" algn="tl" rotWithShape="0">
              <a:srgbClr val="333333">
                <a:alpha val="65000"/>
              </a:srgbClr>
            </a:outerShdw>
          </a:effectLst>
        </p:spPr>
      </p:pic>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mirtc.ru.images.1c-bitrix-cdn.ru/upload/iblock/044/dsc05508.jpg?14228199851341748"/>
          <p:cNvPicPr>
            <a:picLocks noChangeAspect="1" noChangeArrowheads="1"/>
          </p:cNvPicPr>
          <p:nvPr/>
        </p:nvPicPr>
        <p:blipFill>
          <a:blip r:embed="rId2" cstate="print"/>
          <a:srcRect/>
          <a:stretch>
            <a:fillRect/>
          </a:stretch>
        </p:blipFill>
        <p:spPr bwMode="auto">
          <a:xfrm>
            <a:off x="179511" y="188640"/>
            <a:ext cx="6432713" cy="4824536"/>
          </a:xfrm>
          <a:prstGeom prst="rect">
            <a:avLst/>
          </a:prstGeom>
          <a:ln>
            <a:noFill/>
          </a:ln>
          <a:effectLst>
            <a:outerShdw blurRad="292100" dist="139700" dir="2700000" algn="tl" rotWithShape="0">
              <a:srgbClr val="333333">
                <a:alpha val="65000"/>
              </a:srgbClr>
            </a:outerShdw>
          </a:effectLst>
        </p:spPr>
      </p:pic>
      <p:sp>
        <p:nvSpPr>
          <p:cNvPr id="18439" name="Rectangle 7"/>
          <p:cNvSpPr>
            <a:spLocks noChangeArrowheads="1"/>
          </p:cNvSpPr>
          <p:nvPr/>
        </p:nvSpPr>
        <p:spPr bwMode="auto">
          <a:xfrm>
            <a:off x="683568" y="4509120"/>
            <a:ext cx="3888432" cy="432048"/>
          </a:xfrm>
          <a:prstGeom prst="rect">
            <a:avLst/>
          </a:prstGeom>
          <a:noFill/>
          <a:ln w="9525">
            <a:noFill/>
            <a:miter lim="800000"/>
            <a:headEnd/>
            <a:tailEnd/>
          </a:ln>
          <a:effectLst/>
        </p:spPr>
        <p:txBody>
          <a:bodyPr anchor="ctr"/>
          <a:lstStyle/>
          <a:p>
            <a:r>
              <a:rPr lang="ru-RU" sz="1400" b="1" dirty="0">
                <a:solidFill>
                  <a:schemeClr val="bg1"/>
                </a:solidFill>
                <a:latin typeface="Times New Roman" pitchFamily="18" charset="0"/>
              </a:rPr>
              <a:t>Успенский собор во Владимире. </a:t>
            </a:r>
            <a:r>
              <a:rPr lang="ru-RU" sz="1400" b="1" dirty="0" smtClean="0">
                <a:solidFill>
                  <a:schemeClr val="bg1"/>
                </a:solidFill>
                <a:latin typeface="Times New Roman" pitchFamily="18" charset="0"/>
              </a:rPr>
              <a:t>1158-1160гг</a:t>
            </a:r>
            <a:r>
              <a:rPr lang="ru-RU" sz="1400" b="1" dirty="0">
                <a:solidFill>
                  <a:schemeClr val="bg1"/>
                </a:solidFill>
                <a:latin typeface="Times New Roman" pitchFamily="18" charset="0"/>
              </a:rPr>
              <a:t>.</a:t>
            </a:r>
          </a:p>
        </p:txBody>
      </p:sp>
      <p:sp>
        <p:nvSpPr>
          <p:cNvPr id="6" name="Прямоугольник с двумя скругленными противолежащими углами 5"/>
          <p:cNvSpPr/>
          <p:nvPr/>
        </p:nvSpPr>
        <p:spPr>
          <a:xfrm>
            <a:off x="0" y="4797152"/>
            <a:ext cx="8712968" cy="1804749"/>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При </a:t>
            </a:r>
            <a:r>
              <a:rPr lang="ru-RU" sz="2000" b="1" dirty="0" smtClean="0">
                <a:solidFill>
                  <a:srgbClr val="CC0000"/>
                </a:solidFill>
              </a:rPr>
              <a:t>Андрее </a:t>
            </a:r>
            <a:r>
              <a:rPr lang="ru-RU" sz="2000" b="1" dirty="0" err="1" smtClean="0">
                <a:solidFill>
                  <a:srgbClr val="CC0000"/>
                </a:solidFill>
              </a:rPr>
              <a:t>Боголюбском</a:t>
            </a:r>
            <a:r>
              <a:rPr lang="ru-RU" sz="2000" b="1" dirty="0" smtClean="0">
                <a:solidFill>
                  <a:srgbClr val="460000"/>
                </a:solidFill>
              </a:rPr>
              <a:t>, владимиро-суздальская архитектура достигла наибольшего расцвета. Храмы строили из белого тесаного камня на известковом растворе, увенчивались одной главой, возвышающейся на высоком барабане. Архитектуру этого периода отличали простота декора, строгость пропорций, симметрия.</a:t>
            </a:r>
          </a:p>
        </p:txBody>
      </p:sp>
      <p:sp>
        <p:nvSpPr>
          <p:cNvPr id="7" name="Прямоугольник с двумя скругленными противолежащими углами 6"/>
          <p:cNvSpPr/>
          <p:nvPr/>
        </p:nvSpPr>
        <p:spPr>
          <a:xfrm>
            <a:off x="5904656" y="260648"/>
            <a:ext cx="2736304" cy="4330958"/>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Ведется строительство новой столицы княжества – г.Владимира. </a:t>
            </a:r>
            <a:r>
              <a:rPr lang="ru-RU" sz="2000" b="1" dirty="0" err="1" smtClean="0">
                <a:solidFill>
                  <a:srgbClr val="460000"/>
                </a:solidFill>
              </a:rPr>
              <a:t>Боголюбский</a:t>
            </a:r>
            <a:r>
              <a:rPr lang="ru-RU" sz="2000" b="1" dirty="0" smtClean="0">
                <a:solidFill>
                  <a:srgbClr val="460000"/>
                </a:solidFill>
              </a:rPr>
              <a:t> возвёл укрепления и определил градостроительную структуру, в которой главное место отвёл возведению Успенского собора.</a:t>
            </a:r>
          </a:p>
        </p:txBody>
      </p:sp>
      <p:sp>
        <p:nvSpPr>
          <p:cNvPr id="8" name="Управляющая кнопка: возврат 7">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vladimirblog.net/wp-content/uploads/2013/11/0_96505_633e2d00_XL.jpg"/>
          <p:cNvPicPr>
            <a:picLocks noChangeAspect="1" noChangeArrowheads="1"/>
          </p:cNvPicPr>
          <p:nvPr/>
        </p:nvPicPr>
        <p:blipFill>
          <a:blip r:embed="rId2" cstate="print"/>
          <a:srcRect/>
          <a:stretch>
            <a:fillRect/>
          </a:stretch>
        </p:blipFill>
        <p:spPr bwMode="auto">
          <a:xfrm>
            <a:off x="467544" y="188640"/>
            <a:ext cx="8352928" cy="5347585"/>
          </a:xfrm>
          <a:prstGeom prst="rect">
            <a:avLst/>
          </a:prstGeom>
          <a:ln>
            <a:noFill/>
          </a:ln>
          <a:effectLst>
            <a:outerShdw blurRad="292100" dist="139700" dir="2700000" algn="tl" rotWithShape="0">
              <a:srgbClr val="333333">
                <a:alpha val="65000"/>
              </a:srgbClr>
            </a:outerShdw>
          </a:effectLst>
        </p:spPr>
      </p:pic>
      <p:sp>
        <p:nvSpPr>
          <p:cNvPr id="6" name="Прямоугольник с двумя скругленными противолежащими углами 5"/>
          <p:cNvSpPr/>
          <p:nvPr/>
        </p:nvSpPr>
        <p:spPr>
          <a:xfrm>
            <a:off x="251520" y="5229200"/>
            <a:ext cx="8712968" cy="1464231"/>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CC0000"/>
                </a:solidFill>
              </a:rPr>
              <a:t>Успенский собор </a:t>
            </a:r>
            <a:r>
              <a:rPr lang="ru-RU" sz="2000" b="1" dirty="0" smtClean="0">
                <a:solidFill>
                  <a:srgbClr val="460000"/>
                </a:solidFill>
              </a:rPr>
              <a:t>стал крупнейшей постройкой новой столицы, центром ее архитектурного ансамбля. Расположенный на высоком берегу </a:t>
            </a:r>
            <a:r>
              <a:rPr lang="ru-RU" sz="2000" b="1" dirty="0" err="1" smtClean="0">
                <a:solidFill>
                  <a:srgbClr val="460000"/>
                </a:solidFill>
              </a:rPr>
              <a:t>Клязьмы</a:t>
            </a:r>
            <a:r>
              <a:rPr lang="ru-RU" sz="2000" b="1" dirty="0" smtClean="0">
                <a:solidFill>
                  <a:srgbClr val="460000"/>
                </a:solidFill>
              </a:rPr>
              <a:t>, он господствовал над городом и его окрестностями, а золотой купол собора было видно на многие версты вокруг.</a:t>
            </a:r>
          </a:p>
        </p:txBody>
      </p:sp>
      <p:sp>
        <p:nvSpPr>
          <p:cNvPr id="4" name="Управляющая кнопка: возврат 3">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Файл:Reconstruction zagraevsky.jpg"/>
          <p:cNvPicPr>
            <a:picLocks noChangeAspect="1" noChangeArrowheads="1"/>
          </p:cNvPicPr>
          <p:nvPr/>
        </p:nvPicPr>
        <p:blipFill>
          <a:blip r:embed="rId2" cstate="print">
            <a:lum contrast="20000"/>
          </a:blip>
          <a:srcRect t="4479" b="7436"/>
          <a:stretch>
            <a:fillRect/>
          </a:stretch>
        </p:blipFill>
        <p:spPr bwMode="auto">
          <a:xfrm>
            <a:off x="179512" y="188639"/>
            <a:ext cx="3253786" cy="4464497"/>
          </a:xfrm>
          <a:prstGeom prst="rect">
            <a:avLst/>
          </a:prstGeom>
          <a:ln>
            <a:noFill/>
          </a:ln>
          <a:effectLst>
            <a:outerShdw blurRad="292100" dist="139700" dir="2700000" algn="tl" rotWithShape="0">
              <a:srgbClr val="333333">
                <a:alpha val="65000"/>
              </a:srgbClr>
            </a:outerShdw>
          </a:effectLst>
        </p:spPr>
      </p:pic>
      <p:sp>
        <p:nvSpPr>
          <p:cNvPr id="9" name="Прямоугольник с двумя скругленными противолежащими углами 8"/>
          <p:cNvSpPr/>
          <p:nvPr/>
        </p:nvSpPr>
        <p:spPr>
          <a:xfrm>
            <a:off x="179512" y="4869160"/>
            <a:ext cx="8784976" cy="1804749"/>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 По высоте </a:t>
            </a:r>
            <a:r>
              <a:rPr lang="ru-RU" sz="2000" b="1" dirty="0" smtClean="0">
                <a:solidFill>
                  <a:srgbClr val="CC0000"/>
                </a:solidFill>
              </a:rPr>
              <a:t>Успенский собор во Владимире </a:t>
            </a:r>
            <a:r>
              <a:rPr lang="ru-RU" sz="2000" b="1" dirty="0" smtClean="0">
                <a:solidFill>
                  <a:srgbClr val="460000"/>
                </a:solidFill>
              </a:rPr>
              <a:t>превосходил Софийские соборы  Киева и Великого Новгорода. Сложен из белого камня-известняка, а его центральная глава покрыта «червонным золотом», за что он получил наименование «Златоверхого». Вначале был одноглавым, а в последствии 5-и-главым. Высота храма в 2 раза превышает его ширину.</a:t>
            </a:r>
          </a:p>
        </p:txBody>
      </p:sp>
      <p:pic>
        <p:nvPicPr>
          <p:cNvPr id="36866" name="Picture 2" descr="http://i4.fastpic.ru/big/2010/1117/a5/9cd36f4fbd31b48cd3d90e47264de4a5.jpeg"/>
          <p:cNvPicPr>
            <a:picLocks noChangeAspect="1" noChangeArrowheads="1"/>
          </p:cNvPicPr>
          <p:nvPr/>
        </p:nvPicPr>
        <p:blipFill>
          <a:blip r:embed="rId4" cstate="print"/>
          <a:srcRect l="3670" r="5483"/>
          <a:stretch>
            <a:fillRect/>
          </a:stretch>
        </p:blipFill>
        <p:spPr bwMode="auto">
          <a:xfrm>
            <a:off x="3563888" y="188640"/>
            <a:ext cx="5400600" cy="4464496"/>
          </a:xfrm>
          <a:prstGeom prst="rect">
            <a:avLst/>
          </a:prstGeom>
          <a:ln>
            <a:noFill/>
          </a:ln>
          <a:effectLst>
            <a:outerShdw blurRad="292100" dist="139700" dir="2700000" algn="tl" rotWithShape="0">
              <a:srgbClr val="333333">
                <a:alpha val="65000"/>
              </a:srgbClr>
            </a:outerShdw>
          </a:effectLst>
        </p:spPr>
      </p:pic>
      <p:sp>
        <p:nvSpPr>
          <p:cNvPr id="5" name="Управляющая кнопка: возврат 4">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p:cNvSpPr/>
          <p:nvPr/>
        </p:nvSpPr>
        <p:spPr>
          <a:xfrm>
            <a:off x="179512" y="5229200"/>
            <a:ext cx="8784976" cy="1464231"/>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 Центральное место в </a:t>
            </a:r>
            <a:r>
              <a:rPr lang="ru-RU" sz="2000" b="1" dirty="0" smtClean="0">
                <a:solidFill>
                  <a:srgbClr val="CC0000"/>
                </a:solidFill>
              </a:rPr>
              <a:t>Успенском соборе занимала византийская икона Владимирской Богоматери.</a:t>
            </a:r>
            <a:r>
              <a:rPr lang="ru-RU" sz="2000" b="1" dirty="0" smtClean="0">
                <a:solidFill>
                  <a:srgbClr val="460000"/>
                </a:solidFill>
              </a:rPr>
              <a:t> От первоначальных фресок сохранились лишь фрагменты орнаментальной живописи, в которой угадывается высокий профессионализм выполнявших ее художников.</a:t>
            </a:r>
          </a:p>
        </p:txBody>
      </p:sp>
      <p:pic>
        <p:nvPicPr>
          <p:cNvPr id="1026" name="Picture 2" descr="http://static.diary.ru/userdir/6/2/1/8/621808/33640391.jpg"/>
          <p:cNvPicPr>
            <a:picLocks noChangeAspect="1" noChangeArrowheads="1"/>
          </p:cNvPicPr>
          <p:nvPr/>
        </p:nvPicPr>
        <p:blipFill>
          <a:blip r:embed="rId3" cstate="print">
            <a:lum contrast="20000"/>
          </a:blip>
          <a:srcRect l="16200" r="13069"/>
          <a:stretch>
            <a:fillRect/>
          </a:stretch>
        </p:blipFill>
        <p:spPr bwMode="auto">
          <a:xfrm>
            <a:off x="3995936" y="260648"/>
            <a:ext cx="4938373" cy="4824536"/>
          </a:xfrm>
          <a:prstGeom prst="rect">
            <a:avLst/>
          </a:prstGeom>
          <a:noFill/>
          <a:ln w="38100">
            <a:solidFill>
              <a:schemeClr val="bg1"/>
            </a:solidFill>
          </a:ln>
        </p:spPr>
      </p:pic>
      <p:pic>
        <p:nvPicPr>
          <p:cNvPr id="1028" name="Picture 4" descr="http://mirikon.org/katalog/bogomater/vladimirskaya-03-1.jpg"/>
          <p:cNvPicPr>
            <a:picLocks noChangeAspect="1" noChangeArrowheads="1"/>
          </p:cNvPicPr>
          <p:nvPr/>
        </p:nvPicPr>
        <p:blipFill>
          <a:blip r:embed="rId4" cstate="print"/>
          <a:srcRect/>
          <a:stretch>
            <a:fillRect/>
          </a:stretch>
        </p:blipFill>
        <p:spPr bwMode="auto">
          <a:xfrm>
            <a:off x="198414" y="260648"/>
            <a:ext cx="3558095" cy="4824536"/>
          </a:xfrm>
          <a:prstGeom prst="rect">
            <a:avLst/>
          </a:prstGeom>
          <a:noFill/>
          <a:ln w="38100">
            <a:solidFill>
              <a:schemeClr val="bg1"/>
            </a:solidFill>
          </a:ln>
        </p:spPr>
      </p:pic>
      <p:sp>
        <p:nvSpPr>
          <p:cNvPr id="5" name="Управляющая кнопка: возврат 4">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bestmaps.ru/files/content_images/20130608135139.jpg"/>
          <p:cNvPicPr>
            <a:picLocks noChangeAspect="1" noChangeArrowheads="1"/>
          </p:cNvPicPr>
          <p:nvPr/>
        </p:nvPicPr>
        <p:blipFill>
          <a:blip r:embed="rId2" cstate="print"/>
          <a:srcRect l="23261"/>
          <a:stretch>
            <a:fillRect/>
          </a:stretch>
        </p:blipFill>
        <p:spPr bwMode="auto">
          <a:xfrm>
            <a:off x="179512" y="260648"/>
            <a:ext cx="5083764" cy="4968552"/>
          </a:xfrm>
          <a:prstGeom prst="rect">
            <a:avLst/>
          </a:prstGeom>
          <a:ln>
            <a:noFill/>
          </a:ln>
          <a:effectLst>
            <a:outerShdw blurRad="292100" dist="139700" dir="2700000" algn="tl" rotWithShape="0">
              <a:srgbClr val="333333">
                <a:alpha val="65000"/>
              </a:srgbClr>
            </a:outerShdw>
          </a:effectLst>
        </p:spPr>
      </p:pic>
      <p:sp>
        <p:nvSpPr>
          <p:cNvPr id="6" name="Прямоугольник с двумя скругленными противолежащими углами 5"/>
          <p:cNvSpPr/>
          <p:nvPr/>
        </p:nvSpPr>
        <p:spPr>
          <a:xfrm>
            <a:off x="179512" y="5517232"/>
            <a:ext cx="8784976"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 Одновременно с храмом началось строительство резиденции владимирских князей в Боголюбово, неподалёку от которой был возведён белокаменный </a:t>
            </a:r>
            <a:r>
              <a:rPr lang="ru-RU" sz="2000" b="1" dirty="0" smtClean="0">
                <a:solidFill>
                  <a:srgbClr val="C00000"/>
                </a:solidFill>
              </a:rPr>
              <a:t>Храм Покрова Пресвятой Богородицы на реке Нерли, 1165г</a:t>
            </a:r>
            <a:r>
              <a:rPr lang="ru-RU" sz="2000" b="1" dirty="0" smtClean="0">
                <a:solidFill>
                  <a:srgbClr val="460000"/>
                </a:solidFill>
              </a:rPr>
              <a:t>. </a:t>
            </a:r>
          </a:p>
        </p:txBody>
      </p:sp>
      <p:pic>
        <p:nvPicPr>
          <p:cNvPr id="34820" name="Picture 4" descr="http://klin-demianovo.ru/wp-content/uploads/2011/10/450px-Bogolubovo_Pokrova_11_10_2003.jpg"/>
          <p:cNvPicPr>
            <a:picLocks noChangeAspect="1" noChangeArrowheads="1"/>
          </p:cNvPicPr>
          <p:nvPr/>
        </p:nvPicPr>
        <p:blipFill>
          <a:blip r:embed="rId4" cstate="print"/>
          <a:srcRect/>
          <a:stretch>
            <a:fillRect/>
          </a:stretch>
        </p:blipFill>
        <p:spPr bwMode="auto">
          <a:xfrm>
            <a:off x="5436096" y="476672"/>
            <a:ext cx="3476160" cy="4634880"/>
          </a:xfrm>
          <a:prstGeom prst="rect">
            <a:avLst/>
          </a:prstGeom>
          <a:ln>
            <a:noFill/>
          </a:ln>
          <a:effectLst>
            <a:outerShdw blurRad="292100" dist="139700" dir="2700000" algn="tl" rotWithShape="0">
              <a:srgbClr val="333333">
                <a:alpha val="65000"/>
              </a:srgbClr>
            </a:outerShdw>
          </a:effectLst>
        </p:spPr>
      </p:pic>
      <p:sp>
        <p:nvSpPr>
          <p:cNvPr id="5" name="Управляющая кнопка: возврат 4">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kdsuzdal.ru/files/novosti/fotokonkurs_hram_pokrova_na_nerli/kdsuzdal_cerkov_pokrova_na_nerli4.jpg"/>
          <p:cNvPicPr>
            <a:picLocks noChangeAspect="1" noChangeArrowheads="1"/>
          </p:cNvPicPr>
          <p:nvPr/>
        </p:nvPicPr>
        <p:blipFill>
          <a:blip r:embed="rId2" cstate="print">
            <a:lum contrast="10000"/>
          </a:blip>
          <a:srcRect l="12451" t="17547" r="18867" b="6685"/>
          <a:stretch>
            <a:fillRect/>
          </a:stretch>
        </p:blipFill>
        <p:spPr bwMode="auto">
          <a:xfrm>
            <a:off x="395536" y="188640"/>
            <a:ext cx="8424936" cy="5424918"/>
          </a:xfrm>
          <a:prstGeom prst="rect">
            <a:avLst/>
          </a:prstGeom>
          <a:ln>
            <a:noFill/>
          </a:ln>
          <a:effectLst>
            <a:outerShdw blurRad="292100" dist="139700" dir="2700000" algn="tl" rotWithShape="0">
              <a:srgbClr val="333333">
                <a:alpha val="65000"/>
              </a:srgbClr>
            </a:outerShdw>
          </a:effectLst>
        </p:spPr>
      </p:pic>
      <p:sp>
        <p:nvSpPr>
          <p:cNvPr id="5" name="Прямоугольник с двумя скругленными противолежащими углами 4"/>
          <p:cNvSpPr/>
          <p:nvPr/>
        </p:nvSpPr>
        <p:spPr>
          <a:xfrm>
            <a:off x="251520" y="5157192"/>
            <a:ext cx="8640960" cy="1464231"/>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 </a:t>
            </a:r>
            <a:r>
              <a:rPr lang="ru-RU" sz="2000" b="1" dirty="0" smtClean="0">
                <a:solidFill>
                  <a:srgbClr val="C00000"/>
                </a:solidFill>
              </a:rPr>
              <a:t>Церковь Покрова на Нерли</a:t>
            </a:r>
            <a:r>
              <a:rPr lang="ru-RU" sz="2000" b="1" dirty="0" smtClean="0">
                <a:solidFill>
                  <a:srgbClr val="460000"/>
                </a:solidFill>
              </a:rPr>
              <a:t> - шедевр мирового зодчества, вершина творчества владимирских мастеров эпохи расцвета Владимиро-Суздальского княжества. Её называют "белой лебедью" русской архитектуры, красавицей, сравнивают с невестой. </a:t>
            </a:r>
          </a:p>
        </p:txBody>
      </p:sp>
      <p:sp>
        <p:nvSpPr>
          <p:cNvPr id="4" name="Управляющая кнопка: возврат 3">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http://www.worlds.ru/photo/russia_280120102308_5.jpg"/>
          <p:cNvPicPr>
            <a:picLocks noChangeAspect="1" noChangeArrowheads="1"/>
          </p:cNvPicPr>
          <p:nvPr/>
        </p:nvPicPr>
        <p:blipFill>
          <a:blip r:embed="rId2" cstate="print"/>
          <a:srcRect l="440" t="12539" r="852" b="13906"/>
          <a:stretch>
            <a:fillRect/>
          </a:stretch>
        </p:blipFill>
        <p:spPr bwMode="auto">
          <a:xfrm>
            <a:off x="683568" y="188640"/>
            <a:ext cx="7704856" cy="4294055"/>
          </a:xfrm>
          <a:prstGeom prst="rect">
            <a:avLst/>
          </a:prstGeom>
          <a:ln>
            <a:noFill/>
          </a:ln>
          <a:effectLst>
            <a:outerShdw blurRad="292100" dist="139700" dir="2700000" algn="tl" rotWithShape="0">
              <a:srgbClr val="333333">
                <a:alpha val="65000"/>
              </a:srgbClr>
            </a:outerShdw>
          </a:effectLst>
        </p:spPr>
      </p:pic>
      <p:sp>
        <p:nvSpPr>
          <p:cNvPr id="22534" name="Rectangle 6"/>
          <p:cNvSpPr>
            <a:spLocks noChangeArrowheads="1"/>
          </p:cNvSpPr>
          <p:nvPr/>
        </p:nvSpPr>
        <p:spPr bwMode="auto">
          <a:xfrm>
            <a:off x="0" y="228600"/>
            <a:ext cx="8915400" cy="344710"/>
          </a:xfrm>
          <a:prstGeom prst="rect">
            <a:avLst/>
          </a:prstGeom>
          <a:noFill/>
          <a:ln w="9525">
            <a:noFill/>
            <a:miter lim="800000"/>
            <a:headEnd/>
            <a:tailEnd/>
          </a:ln>
          <a:effectLst/>
        </p:spPr>
        <p:txBody>
          <a:bodyPr>
            <a:spAutoFit/>
          </a:bodyPr>
          <a:lstStyle/>
          <a:p>
            <a:pPr>
              <a:lnSpc>
                <a:spcPct val="80000"/>
              </a:lnSpc>
              <a:spcBef>
                <a:spcPct val="20000"/>
              </a:spcBef>
            </a:pPr>
            <a:endParaRPr lang="ru-RU" sz="2000" b="1" dirty="0">
              <a:solidFill>
                <a:schemeClr val="bg1"/>
              </a:solidFill>
            </a:endParaRPr>
          </a:p>
        </p:txBody>
      </p:sp>
      <p:sp>
        <p:nvSpPr>
          <p:cNvPr id="5" name="Прямоугольник с двумя скругленными противолежащими углами 4"/>
          <p:cNvSpPr/>
          <p:nvPr/>
        </p:nvSpPr>
        <p:spPr>
          <a:xfrm>
            <a:off x="179512" y="4509120"/>
            <a:ext cx="8784976" cy="2145268"/>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С помощью удачно выбранных форм, пропорций и деталей зодчим удалось преодолеть тяжесть камня, создать впечатление невесомости, устремленность в высь. Впервые в оформление фасадов были использованы архитектурные сооружения – рельефы в виде женских и львиных масок, а также три сюжетные композиции, по одной на каждом фасаде.</a:t>
            </a:r>
          </a:p>
        </p:txBody>
      </p:sp>
      <p:sp>
        <p:nvSpPr>
          <p:cNvPr id="6" name="Управляющая кнопка: возврат 5">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7454900" y="4178300"/>
            <a:ext cx="9144000" cy="0"/>
          </a:xfrm>
          <a:prstGeom prst="rect">
            <a:avLst/>
          </a:prstGeom>
          <a:noFill/>
          <a:ln w="9525">
            <a:noFill/>
            <a:miter lim="800000"/>
            <a:headEnd/>
            <a:tailEnd/>
          </a:ln>
        </p:spPr>
        <p:txBody>
          <a:bodyPr wrap="none" anchor="ctr">
            <a:spAutoFit/>
          </a:bodyPr>
          <a:lstStyle/>
          <a:p>
            <a:endParaRPr lang="ru-RU">
              <a:latin typeface="Tahoma" pitchFamily="34" charset="0"/>
            </a:endParaRPr>
          </a:p>
        </p:txBody>
      </p:sp>
      <p:pic>
        <p:nvPicPr>
          <p:cNvPr id="21509" name="Picture 11" descr="http://phototravelguide.ru/wp-content/uploads/2011/01/cerkov-pokrova-na-nerli-11.jpg"/>
          <p:cNvPicPr>
            <a:picLocks noChangeAspect="1" noChangeArrowheads="1"/>
          </p:cNvPicPr>
          <p:nvPr/>
        </p:nvPicPr>
        <p:blipFill>
          <a:blip r:embed="rId2" cstate="print">
            <a:lum contrast="20000"/>
          </a:blip>
          <a:srcRect/>
          <a:stretch>
            <a:fillRect/>
          </a:stretch>
        </p:blipFill>
        <p:spPr bwMode="auto">
          <a:xfrm>
            <a:off x="251519" y="188640"/>
            <a:ext cx="4392489" cy="3650598"/>
          </a:xfrm>
          <a:prstGeom prst="rect">
            <a:avLst/>
          </a:prstGeom>
          <a:ln>
            <a:noFill/>
          </a:ln>
          <a:effectLst>
            <a:outerShdw blurRad="292100" dist="139700" dir="2700000" algn="tl" rotWithShape="0">
              <a:srgbClr val="333333">
                <a:alpha val="65000"/>
              </a:srgbClr>
            </a:outerShdw>
          </a:effectLst>
        </p:spPr>
      </p:pic>
      <p:pic>
        <p:nvPicPr>
          <p:cNvPr id="21511" name="Picture 8" descr="http://more777.org/0_8511d_389ab376_XL-1-.jpg"/>
          <p:cNvPicPr>
            <a:picLocks noChangeAspect="1" noChangeArrowheads="1"/>
          </p:cNvPicPr>
          <p:nvPr/>
        </p:nvPicPr>
        <p:blipFill>
          <a:blip r:embed="rId3" cstate="print">
            <a:lum contrast="20000"/>
          </a:blip>
          <a:srcRect/>
          <a:stretch>
            <a:fillRect/>
          </a:stretch>
        </p:blipFill>
        <p:spPr bwMode="auto">
          <a:xfrm>
            <a:off x="4860032" y="3609480"/>
            <a:ext cx="4057401" cy="3047354"/>
          </a:xfrm>
          <a:prstGeom prst="rect">
            <a:avLst/>
          </a:prstGeom>
          <a:ln>
            <a:noFill/>
          </a:ln>
          <a:effectLst>
            <a:outerShdw blurRad="292100" dist="139700" dir="2700000" algn="tl" rotWithShape="0">
              <a:srgbClr val="333333">
                <a:alpha val="65000"/>
              </a:srgbClr>
            </a:outerShdw>
          </a:effectLst>
        </p:spPr>
      </p:pic>
      <p:sp>
        <p:nvSpPr>
          <p:cNvPr id="8" name="Прямоугольник с двумя скругленными противолежащими углами 7"/>
          <p:cNvSpPr/>
          <p:nvPr/>
        </p:nvSpPr>
        <p:spPr>
          <a:xfrm>
            <a:off x="323528" y="4149080"/>
            <a:ext cx="4104456" cy="2485787"/>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В центре каждого фасада находится рельефная фигура знаменитого библейского царя Давида-псалмопевца. Зачарованные его музыкой, присмирели львы, птицы и грифоны. </a:t>
            </a:r>
          </a:p>
        </p:txBody>
      </p:sp>
      <p:pic>
        <p:nvPicPr>
          <p:cNvPr id="31748" name="Picture 4" descr="http://www.vidania.ru/photovladimir/vladimir_640x480_127.jpg"/>
          <p:cNvPicPr>
            <a:picLocks noChangeAspect="1" noChangeArrowheads="1"/>
          </p:cNvPicPr>
          <p:nvPr/>
        </p:nvPicPr>
        <p:blipFill>
          <a:blip r:embed="rId5" cstate="print"/>
          <a:srcRect l="30712" r="22039" b="8651"/>
          <a:stretch>
            <a:fillRect/>
          </a:stretch>
        </p:blipFill>
        <p:spPr bwMode="auto">
          <a:xfrm>
            <a:off x="4788024" y="260648"/>
            <a:ext cx="2085749" cy="3168352"/>
          </a:xfrm>
          <a:prstGeom prst="rect">
            <a:avLst/>
          </a:prstGeom>
          <a:ln>
            <a:noFill/>
          </a:ln>
          <a:effectLst>
            <a:outerShdw blurRad="292100" dist="139700" dir="2700000" algn="tl" rotWithShape="0">
              <a:srgbClr val="333333">
                <a:alpha val="65000"/>
              </a:srgbClr>
            </a:outerShdw>
          </a:effectLst>
        </p:spPr>
      </p:pic>
      <p:sp>
        <p:nvSpPr>
          <p:cNvPr id="31750" name="AutoShape 6" descr="https://pp.vk.me/c402729/v402729790/ab3f/fhjne-ubN3Q.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2" name="AutoShape 8" descr="https://pp.vk.me/c402729/v402729790/ab3f/fhjne-ubN3Q.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53" name="Picture 9" descr="D:\ШКОЛА\8-11 класс искусство\ФСВ ДЛЯ ПРЕЗЕНТ\1МОЯ ПРЕЗЕНТАШКА\fhjne-ubN3Q.jpg"/>
          <p:cNvPicPr>
            <a:picLocks noChangeAspect="1" noChangeArrowheads="1"/>
          </p:cNvPicPr>
          <p:nvPr/>
        </p:nvPicPr>
        <p:blipFill>
          <a:blip r:embed="rId6" cstate="print"/>
          <a:srcRect l="22206" t="16152" r="14795" b="11199"/>
          <a:stretch>
            <a:fillRect/>
          </a:stretch>
        </p:blipFill>
        <p:spPr bwMode="auto">
          <a:xfrm>
            <a:off x="7020272" y="260648"/>
            <a:ext cx="1855948" cy="3240360"/>
          </a:xfrm>
          <a:prstGeom prst="rect">
            <a:avLst/>
          </a:prstGeom>
          <a:ln>
            <a:noFill/>
          </a:ln>
          <a:effectLst>
            <a:outerShdw blurRad="292100" dist="139700" dir="2700000" algn="tl" rotWithShape="0">
              <a:srgbClr val="333333">
                <a:alpha val="65000"/>
              </a:srgbClr>
            </a:outerShdw>
          </a:effectLst>
        </p:spPr>
      </p:pic>
      <p:sp>
        <p:nvSpPr>
          <p:cNvPr id="10" name="Управляющая кнопка: возврат 9">
            <a:hlinkClick r:id="rId7"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erkov-pokrova-na-nerli-1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22" name="Picture 2" descr="http://img-fotki.yandex.ru/get/3710/tomyris.83/0_2876d_8cac6721_X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0724" name="Picture 4" descr="http://armih.ru/int/KATKURS/katkurs2011-12/120322-Vladimir/vladimir32.jpg"/>
          <p:cNvPicPr>
            <a:picLocks noChangeAspect="1" noChangeArrowheads="1"/>
          </p:cNvPicPr>
          <p:nvPr/>
        </p:nvPicPr>
        <p:blipFill>
          <a:blip r:embed="rId4" cstate="print"/>
          <a:srcRect/>
          <a:stretch>
            <a:fillRect/>
          </a:stretch>
        </p:blipFill>
        <p:spPr bwMode="auto">
          <a:xfrm>
            <a:off x="0" y="0"/>
            <a:ext cx="9247956" cy="6858000"/>
          </a:xfrm>
          <a:prstGeom prst="rect">
            <a:avLst/>
          </a:prstGeom>
          <a:noFill/>
        </p:spPr>
      </p:pic>
      <p:pic>
        <p:nvPicPr>
          <p:cNvPr id="30726" name="Picture 6" descr="http://photofile.ru/photo/sydney2/115108724/large/118225344.jpg"/>
          <p:cNvPicPr>
            <a:picLocks noChangeAspect="1" noChangeArrowheads="1"/>
          </p:cNvPicPr>
          <p:nvPr/>
        </p:nvPicPr>
        <p:blipFill>
          <a:blip r:embed="rId5" cstate="print"/>
          <a:srcRect/>
          <a:stretch>
            <a:fillRect/>
          </a:stretch>
        </p:blipFill>
        <p:spPr bwMode="auto">
          <a:xfrm>
            <a:off x="0" y="0"/>
            <a:ext cx="9308640" cy="6858000"/>
          </a:xfrm>
          <a:prstGeom prst="rect">
            <a:avLst/>
          </a:prstGeom>
          <a:noFill/>
        </p:spPr>
      </p:pic>
      <p:pic>
        <p:nvPicPr>
          <p:cNvPr id="30730" name="Picture 10" descr="http://galina-lukas.ru/sites/default/files/162/IMG_6030.jpg"/>
          <p:cNvPicPr>
            <a:picLocks noChangeAspect="1" noChangeArrowheads="1"/>
          </p:cNvPicPr>
          <p:nvPr/>
        </p:nvPicPr>
        <p:blipFill>
          <a:blip r:embed="rId6" cstate="print">
            <a:lum contrast="20000"/>
          </a:blip>
          <a:srcRect t="4851" r="2751"/>
          <a:stretch>
            <a:fillRect/>
          </a:stretch>
        </p:blipFill>
        <p:spPr bwMode="auto">
          <a:xfrm>
            <a:off x="0" y="0"/>
            <a:ext cx="9345810" cy="6858000"/>
          </a:xfrm>
          <a:prstGeom prst="rect">
            <a:avLst/>
          </a:prstGeom>
          <a:noFill/>
        </p:spPr>
      </p:pic>
      <p:sp>
        <p:nvSpPr>
          <p:cNvPr id="7" name="Управляющая кнопка: возврат 6">
            <a:hlinkClick r:id="rId7"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2000"/>
                                        <p:tgtEl>
                                          <p:spTgt spid="44037"/>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0722"/>
                                        </p:tgtEl>
                                        <p:attrNameLst>
                                          <p:attrName>style.visibility</p:attrName>
                                        </p:attrNameLst>
                                      </p:cBhvr>
                                      <p:to>
                                        <p:strVal val="visible"/>
                                      </p:to>
                                    </p:set>
                                    <p:animEffect transition="in" filter="fade">
                                      <p:cBhvr>
                                        <p:cTn id="11" dur="2000"/>
                                        <p:tgtEl>
                                          <p:spTgt spid="30722"/>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30724"/>
                                        </p:tgtEl>
                                        <p:attrNameLst>
                                          <p:attrName>style.visibility</p:attrName>
                                        </p:attrNameLst>
                                      </p:cBhvr>
                                      <p:to>
                                        <p:strVal val="visible"/>
                                      </p:to>
                                    </p:set>
                                    <p:animEffect transition="in" filter="fade">
                                      <p:cBhvr>
                                        <p:cTn id="15" dur="2000"/>
                                        <p:tgtEl>
                                          <p:spTgt spid="30724"/>
                                        </p:tgtEl>
                                      </p:cBhvr>
                                    </p:animEffect>
                                  </p:childTnLst>
                                </p:cTn>
                              </p:par>
                            </p:childTnLst>
                          </p:cTn>
                        </p:par>
                        <p:par>
                          <p:cTn id="16" fill="hold">
                            <p:stCondLst>
                              <p:cond delay="9000"/>
                            </p:stCondLst>
                            <p:childTnLst>
                              <p:par>
                                <p:cTn id="17" presetID="10" presetClass="entr" presetSubtype="0" fill="hold" nodeType="afterEffect">
                                  <p:stCondLst>
                                    <p:cond delay="1500"/>
                                  </p:stCondLst>
                                  <p:childTnLst>
                                    <p:set>
                                      <p:cBhvr>
                                        <p:cTn id="18" dur="1" fill="hold">
                                          <p:stCondLst>
                                            <p:cond delay="0"/>
                                          </p:stCondLst>
                                        </p:cTn>
                                        <p:tgtEl>
                                          <p:spTgt spid="30726"/>
                                        </p:tgtEl>
                                        <p:attrNameLst>
                                          <p:attrName>style.visibility</p:attrName>
                                        </p:attrNameLst>
                                      </p:cBhvr>
                                      <p:to>
                                        <p:strVal val="visible"/>
                                      </p:to>
                                    </p:set>
                                    <p:animEffect transition="in" filter="fade">
                                      <p:cBhvr>
                                        <p:cTn id="19" dur="2000"/>
                                        <p:tgtEl>
                                          <p:spTgt spid="30726"/>
                                        </p:tgtEl>
                                      </p:cBhvr>
                                    </p:animEffect>
                                  </p:childTnLst>
                                </p:cTn>
                              </p:par>
                            </p:childTnLst>
                          </p:cTn>
                        </p:par>
                        <p:par>
                          <p:cTn id="20" fill="hold">
                            <p:stCondLst>
                              <p:cond delay="12500"/>
                            </p:stCondLst>
                            <p:childTnLst>
                              <p:par>
                                <p:cTn id="21" presetID="10" presetClass="entr" presetSubtype="0" fill="hold" nodeType="afterEffect">
                                  <p:stCondLst>
                                    <p:cond delay="0"/>
                                  </p:stCondLst>
                                  <p:childTnLst>
                                    <p:set>
                                      <p:cBhvr>
                                        <p:cTn id="22" dur="1" fill="hold">
                                          <p:stCondLst>
                                            <p:cond delay="0"/>
                                          </p:stCondLst>
                                        </p:cTn>
                                        <p:tgtEl>
                                          <p:spTgt spid="30730"/>
                                        </p:tgtEl>
                                        <p:attrNameLst>
                                          <p:attrName>style.visibility</p:attrName>
                                        </p:attrNameLst>
                                      </p:cBhvr>
                                      <p:to>
                                        <p:strVal val="visible"/>
                                      </p:to>
                                    </p:set>
                                    <p:animEffect transition="in" filter="fade">
                                      <p:cBhvr>
                                        <p:cTn id="23" dur="20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Софийский Собор в Великом Новгороде."/>
          <p:cNvPicPr>
            <a:picLocks noChangeAspect="1" noChangeArrowheads="1"/>
          </p:cNvPicPr>
          <p:nvPr/>
        </p:nvPicPr>
        <p:blipFill>
          <a:blip r:embed="rId2" cstate="print"/>
          <a:srcRect/>
          <a:stretch>
            <a:fillRect/>
          </a:stretch>
        </p:blipFill>
        <p:spPr bwMode="auto">
          <a:xfrm>
            <a:off x="251520" y="260648"/>
            <a:ext cx="8640960" cy="5760640"/>
          </a:xfrm>
          <a:prstGeom prst="rect">
            <a:avLst/>
          </a:prstGeom>
          <a:ln>
            <a:noFill/>
          </a:ln>
          <a:effectLst>
            <a:outerShdw blurRad="190500" algn="tl" rotWithShape="0">
              <a:srgbClr val="000000">
                <a:alpha val="70000"/>
              </a:srgbClr>
            </a:outerShdw>
          </a:effectLst>
        </p:spPr>
      </p:pic>
      <p:sp>
        <p:nvSpPr>
          <p:cNvPr id="3" name="Прямоугольник с двумя скругленными соседними углами 2"/>
          <p:cNvSpPr/>
          <p:nvPr/>
        </p:nvSpPr>
        <p:spPr>
          <a:xfrm>
            <a:off x="0" y="5147905"/>
            <a:ext cx="9144000" cy="1710095"/>
          </a:xfrm>
          <a:prstGeom prst="round2Same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Архитектурное строительство приобрело на Руси особый размах с принятием христианства в 988 г. К XI веку в связи с ростом городов стало вестись каменное строительство. Во всех городах началось строительство храмов и соборов, сначала по подобию византийских, а потом на их основе были выработаны собственные архитектурные традиции.</a:t>
            </a:r>
          </a:p>
        </p:txBody>
      </p:sp>
      <p:sp>
        <p:nvSpPr>
          <p:cNvPr id="6" name="TextBox 5"/>
          <p:cNvSpPr txBox="1"/>
          <p:nvPr/>
        </p:nvSpPr>
        <p:spPr>
          <a:xfrm>
            <a:off x="5796136" y="4869160"/>
            <a:ext cx="3096344" cy="307777"/>
          </a:xfrm>
          <a:prstGeom prst="rect">
            <a:avLst/>
          </a:prstGeom>
          <a:noFill/>
        </p:spPr>
        <p:txBody>
          <a:bodyPr wrap="square" rtlCol="0">
            <a:spAutoFit/>
          </a:bodyPr>
          <a:lstStyle/>
          <a:p>
            <a:r>
              <a:rPr lang="ru-RU" sz="1400" b="1" dirty="0" smtClean="0">
                <a:solidFill>
                  <a:schemeClr val="bg1"/>
                </a:solidFill>
              </a:rPr>
              <a:t>Софийский собор. Великий Новгород</a:t>
            </a:r>
            <a:endParaRPr lang="ru-RU" sz="1400" b="1"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aktinoya.ru/index.php?option=com_joomgallery&amp;view=image&amp;format=raw&amp;id=3391&amp;type=img"/>
          <p:cNvPicPr>
            <a:picLocks noChangeAspect="1" noChangeArrowheads="1"/>
          </p:cNvPicPr>
          <p:nvPr/>
        </p:nvPicPr>
        <p:blipFill>
          <a:blip r:embed="rId2" cstate="print">
            <a:lum contrast="20000"/>
          </a:blip>
          <a:srcRect b="14931"/>
          <a:stretch>
            <a:fillRect/>
          </a:stretch>
        </p:blipFill>
        <p:spPr bwMode="auto">
          <a:xfrm>
            <a:off x="827584" y="476672"/>
            <a:ext cx="7488832" cy="5358185"/>
          </a:xfrm>
          <a:prstGeom prst="rect">
            <a:avLst/>
          </a:prstGeom>
          <a:ln>
            <a:noFill/>
          </a:ln>
          <a:effectLst>
            <a:outerShdw blurRad="292100" dist="139700" dir="2700000" algn="tl" rotWithShape="0">
              <a:srgbClr val="333333">
                <a:alpha val="65000"/>
              </a:srgbClr>
            </a:outerShdw>
          </a:effectLst>
        </p:spPr>
      </p:pic>
      <p:sp>
        <p:nvSpPr>
          <p:cNvPr id="6" name="Rectangle 2"/>
          <p:cNvSpPr txBox="1">
            <a:spLocks noChangeArrowheads="1"/>
          </p:cNvSpPr>
          <p:nvPr/>
        </p:nvSpPr>
        <p:spPr>
          <a:xfrm>
            <a:off x="2627784" y="1412776"/>
            <a:ext cx="5410200" cy="1935163"/>
          </a:xfrm>
          <a:prstGeom prst="rect">
            <a:avLst/>
          </a:prstGeom>
        </p:spPr>
        <p:txBody>
          <a:bodyPr/>
          <a:lstStyle/>
          <a:p>
            <a:pPr marL="342900" marR="0" lvl="0" indent="-342900" algn="l" defTabSz="914400" rtl="0" eaLnBrk="1" fontAlgn="auto" latinLnBrk="0" hangingPunct="1">
              <a:lnSpc>
                <a:spcPct val="80000"/>
              </a:lnSpc>
              <a:spcBef>
                <a:spcPct val="0"/>
              </a:spcBef>
              <a:spcAft>
                <a:spcPts val="0"/>
              </a:spcAft>
              <a:buClrTx/>
              <a:buSzTx/>
              <a:buFont typeface="Arial" pitchFamily="34" charset="0"/>
              <a:buChar char="•"/>
              <a:tabLst/>
              <a:defRPr/>
            </a:pPr>
            <a:endParaRPr kumimoji="0" lang="ru-RU" sz="1800" b="1" i="1" u="none" strike="noStrike" kern="1200" cap="none" spc="0" normalizeH="0" baseline="0" noProof="0" dirty="0">
              <a:ln>
                <a:noFill/>
              </a:ln>
              <a:solidFill>
                <a:schemeClr val="tx1"/>
              </a:solidFill>
              <a:effectLst/>
              <a:uLnTx/>
              <a:uFillTx/>
              <a:latin typeface="+mn-lt"/>
              <a:ea typeface="+mn-ea"/>
              <a:cs typeface="+mn-cs"/>
            </a:endParaRPr>
          </a:p>
        </p:txBody>
      </p:sp>
      <p:sp>
        <p:nvSpPr>
          <p:cNvPr id="7" name="Прямоугольник с двумя скругленными противолежащими углами 6"/>
          <p:cNvSpPr/>
          <p:nvPr/>
        </p:nvSpPr>
        <p:spPr>
          <a:xfrm>
            <a:off x="251520" y="5517232"/>
            <a:ext cx="8676456"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ru-RU" sz="2000" b="1" dirty="0" smtClean="0">
                <a:solidFill>
                  <a:srgbClr val="460000"/>
                </a:solidFill>
              </a:rPr>
              <a:t>…Церковь Покрова на Нерли близ Владимира является не только самым совершенным храмом, созданным на Руси, но и одним из величайших памятников мирового искусства…</a:t>
            </a:r>
            <a:r>
              <a:rPr lang="ru-RU" sz="2000" b="1" dirty="0" smtClean="0">
                <a:solidFill>
                  <a:srgbClr val="C00000"/>
                </a:solidFill>
              </a:rPr>
              <a:t>                                    И. Э. Грабарь </a:t>
            </a:r>
          </a:p>
        </p:txBody>
      </p:sp>
      <p:sp>
        <p:nvSpPr>
          <p:cNvPr id="8" name="Прямоугольник с двумя скругленными противолежащими углами 7"/>
          <p:cNvSpPr/>
          <p:nvPr/>
        </p:nvSpPr>
        <p:spPr>
          <a:xfrm>
            <a:off x="251520" y="260648"/>
            <a:ext cx="8640960" cy="510778"/>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400" b="1" dirty="0" smtClean="0">
                <a:solidFill>
                  <a:srgbClr val="CC0000"/>
                </a:solidFill>
              </a:rPr>
              <a:t>Храм внесен в список мирового наследия ЮНЕСКО </a:t>
            </a:r>
          </a:p>
        </p:txBody>
      </p:sp>
      <p:sp>
        <p:nvSpPr>
          <p:cNvPr id="9" name="Управляющая кнопка: возврат 8">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300px-Saint_Dmitry_Cathedral_in_Vladimir"/>
          <p:cNvPicPr>
            <a:picLocks noChangeAspect="1" noChangeArrowheads="1"/>
          </p:cNvPicPr>
          <p:nvPr/>
        </p:nvPicPr>
        <p:blipFill>
          <a:blip r:embed="rId2" cstate="print">
            <a:lum contrast="20000"/>
          </a:blip>
          <a:srcRect t="9317"/>
          <a:stretch>
            <a:fillRect/>
          </a:stretch>
        </p:blipFill>
        <p:spPr bwMode="auto">
          <a:xfrm>
            <a:off x="179513" y="217560"/>
            <a:ext cx="5112567" cy="6458013"/>
          </a:xfrm>
          <a:prstGeom prst="rect">
            <a:avLst/>
          </a:prstGeom>
          <a:ln>
            <a:noFill/>
          </a:ln>
          <a:effectLst>
            <a:outerShdw blurRad="292100" dist="139700" dir="2700000" algn="tl" rotWithShape="0">
              <a:srgbClr val="333333">
                <a:alpha val="65000"/>
              </a:srgbClr>
            </a:outerShdw>
          </a:effectLst>
        </p:spPr>
      </p:pic>
      <p:sp>
        <p:nvSpPr>
          <p:cNvPr id="6" name="Прямоугольник с двумя скругленными противолежащими углами 5"/>
          <p:cNvSpPr/>
          <p:nvPr/>
        </p:nvSpPr>
        <p:spPr>
          <a:xfrm>
            <a:off x="5580112" y="368439"/>
            <a:ext cx="3312368" cy="609826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Важнейшую роль в художественном оформлении владимирских храмов играла резьба по камню. Резчики проявляли подлинное мастерство, черпая вдохновение в народных традициях декоративно-прикладного искусства. Среди многочисленных храмов Владимира нарядностью и обилием украшений выделяется </a:t>
            </a:r>
            <a:r>
              <a:rPr lang="ru-RU" sz="2400" b="1" dirty="0" smtClean="0">
                <a:solidFill>
                  <a:srgbClr val="CC0000"/>
                </a:solidFill>
              </a:rPr>
              <a:t>Дмитриевский собор </a:t>
            </a:r>
          </a:p>
          <a:p>
            <a:pPr algn="ctr"/>
            <a:r>
              <a:rPr lang="ru-RU" sz="2400" b="1" dirty="0" smtClean="0">
                <a:solidFill>
                  <a:srgbClr val="CC0000"/>
                </a:solidFill>
              </a:rPr>
              <a:t>1194 – 1197 г.г</a:t>
            </a:r>
          </a:p>
        </p:txBody>
      </p:sp>
      <p:sp>
        <p:nvSpPr>
          <p:cNvPr id="4" name="Управляющая кнопка: возврат 3">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ttps://pp.vk.me/c316731/v316731790/36d4/GxPcz6CxC4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7652" name="Picture 4" descr="http://olxlo.ru/images/stories/vladimir/dmitriy-2.jpg"/>
          <p:cNvPicPr>
            <a:picLocks noChangeAspect="1" noChangeArrowheads="1"/>
          </p:cNvPicPr>
          <p:nvPr/>
        </p:nvPicPr>
        <p:blipFill>
          <a:blip r:embed="rId2" cstate="print"/>
          <a:srcRect l="53239" b="14321"/>
          <a:stretch>
            <a:fillRect/>
          </a:stretch>
        </p:blipFill>
        <p:spPr bwMode="auto">
          <a:xfrm>
            <a:off x="5433416" y="260648"/>
            <a:ext cx="3531072" cy="5112568"/>
          </a:xfrm>
          <a:prstGeom prst="rect">
            <a:avLst/>
          </a:prstGeom>
          <a:ln>
            <a:noFill/>
          </a:ln>
          <a:effectLst>
            <a:outerShdw blurRad="292100" dist="139700" dir="2700000" algn="tl" rotWithShape="0">
              <a:srgbClr val="333333">
                <a:alpha val="65000"/>
              </a:srgbClr>
            </a:outerShdw>
          </a:effectLst>
        </p:spPr>
      </p:pic>
      <p:pic>
        <p:nvPicPr>
          <p:cNvPr id="27654" name="Picture 6" descr="http://ic.pics.livejournal.com/starwalker62as/16398578/229882/229882_original.jpg"/>
          <p:cNvPicPr>
            <a:picLocks noChangeAspect="1" noChangeArrowheads="1"/>
          </p:cNvPicPr>
          <p:nvPr/>
        </p:nvPicPr>
        <p:blipFill>
          <a:blip r:embed="rId3" cstate="print"/>
          <a:srcRect b="17713"/>
          <a:stretch>
            <a:fillRect/>
          </a:stretch>
        </p:blipFill>
        <p:spPr bwMode="auto">
          <a:xfrm>
            <a:off x="251519" y="188640"/>
            <a:ext cx="4987997" cy="5472608"/>
          </a:xfrm>
          <a:prstGeom prst="rect">
            <a:avLst/>
          </a:prstGeom>
          <a:ln>
            <a:noFill/>
          </a:ln>
          <a:effectLst>
            <a:outerShdw blurRad="292100" dist="139700" dir="2700000" algn="tl" rotWithShape="0">
              <a:srgbClr val="333333">
                <a:alpha val="65000"/>
              </a:srgbClr>
            </a:outerShdw>
          </a:effectLst>
        </p:spPr>
      </p:pic>
      <p:sp>
        <p:nvSpPr>
          <p:cNvPr id="5" name="Прямоугольник с двумя скругленными противолежащими углами 4"/>
          <p:cNvSpPr/>
          <p:nvPr/>
        </p:nvSpPr>
        <p:spPr>
          <a:xfrm>
            <a:off x="251520" y="5517232"/>
            <a:ext cx="8676456" cy="1123712"/>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C0000"/>
                </a:solidFill>
              </a:rPr>
              <a:t>Тонкое резное кружево, сплошь покрывающее поверхности стен от </a:t>
            </a:r>
            <a:r>
              <a:rPr lang="ru-RU" sz="2000" b="1" dirty="0" err="1" smtClean="0">
                <a:solidFill>
                  <a:srgbClr val="4C0000"/>
                </a:solidFill>
              </a:rPr>
              <a:t>аркатурно</a:t>
            </a:r>
            <a:r>
              <a:rPr lang="ru-RU" sz="2000" b="1" dirty="0" smtClean="0">
                <a:solidFill>
                  <a:srgbClr val="4C0000"/>
                </a:solidFill>
              </a:rPr>
              <a:t> - колончатого пояса до самого купола – главная примечательность собора. Стены украшают около 600 рельефов.</a:t>
            </a:r>
          </a:p>
        </p:txBody>
      </p:sp>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http://www.booksite.ru/fulltext/belo/kam/enn/naya/rus/14.jpg"/>
          <p:cNvPicPr>
            <a:picLocks noChangeAspect="1" noChangeArrowheads="1"/>
          </p:cNvPicPr>
          <p:nvPr/>
        </p:nvPicPr>
        <p:blipFill>
          <a:blip r:embed="rId2" cstate="print">
            <a:lum contrast="20000"/>
          </a:blip>
          <a:srcRect/>
          <a:stretch>
            <a:fillRect/>
          </a:stretch>
        </p:blipFill>
        <p:spPr bwMode="auto">
          <a:xfrm>
            <a:off x="179512" y="188640"/>
            <a:ext cx="4392488" cy="5511809"/>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противолежащими углами 1"/>
          <p:cNvSpPr/>
          <p:nvPr/>
        </p:nvSpPr>
        <p:spPr>
          <a:xfrm>
            <a:off x="251520" y="5517232"/>
            <a:ext cx="8676456"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C0000"/>
                </a:solidFill>
              </a:rPr>
              <a:t>Фигуры Христа, пророков и апостолов, мучеников и святых воинов сочетаются с изображениями зверей, львиными масками и цветущими деревьями.</a:t>
            </a:r>
          </a:p>
        </p:txBody>
      </p:sp>
      <p:sp>
        <p:nvSpPr>
          <p:cNvPr id="95234" name="AutoShape 2" descr="https://biryukov-konkin.ru/system/comfy/cms/files/files/000/000/112/original/vsadnik.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38" name="Picture 6" descr="http://www.booksite.ru/fulltext/belo/kam/enn/naya/rus/12.jpg"/>
          <p:cNvPicPr>
            <a:picLocks noChangeAspect="1" noChangeArrowheads="1"/>
          </p:cNvPicPr>
          <p:nvPr/>
        </p:nvPicPr>
        <p:blipFill>
          <a:blip r:embed="rId4" cstate="print">
            <a:lum contrast="20000"/>
          </a:blip>
          <a:srcRect r="7214"/>
          <a:stretch>
            <a:fillRect/>
          </a:stretch>
        </p:blipFill>
        <p:spPr bwMode="auto">
          <a:xfrm>
            <a:off x="4716016" y="260648"/>
            <a:ext cx="4248472" cy="5112568"/>
          </a:xfrm>
          <a:prstGeom prst="rect">
            <a:avLst/>
          </a:prstGeom>
          <a:ln>
            <a:noFill/>
          </a:ln>
          <a:effectLst>
            <a:outerShdw blurRad="292100" dist="139700" dir="2700000" algn="tl" rotWithShape="0">
              <a:srgbClr val="333333">
                <a:alpha val="65000"/>
              </a:srgbClr>
            </a:outerShdw>
          </a:effectLst>
        </p:spPr>
      </p:pic>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300px-Saint_Dmitry_Cathedral_in_Vladimir"/>
          <p:cNvPicPr>
            <a:picLocks noChangeAspect="1" noChangeArrowheads="1"/>
          </p:cNvPicPr>
          <p:nvPr/>
        </p:nvPicPr>
        <p:blipFill>
          <a:blip r:embed="rId2" cstate="print"/>
          <a:srcRect/>
          <a:stretch>
            <a:fillRect/>
          </a:stretch>
        </p:blipFill>
        <p:spPr bwMode="auto">
          <a:xfrm>
            <a:off x="4716016" y="260648"/>
            <a:ext cx="4077842" cy="5766246"/>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34819" name="Picture 5" descr="3 Храм Покрова на Нерли"/>
          <p:cNvPicPr>
            <a:picLocks noChangeAspect="1" noChangeArrowheads="1"/>
          </p:cNvPicPr>
          <p:nvPr/>
        </p:nvPicPr>
        <p:blipFill>
          <a:blip r:embed="rId3" cstate="print"/>
          <a:srcRect/>
          <a:stretch>
            <a:fillRect/>
          </a:stretch>
        </p:blipFill>
        <p:spPr bwMode="auto">
          <a:xfrm>
            <a:off x="323528" y="188640"/>
            <a:ext cx="4055368" cy="588425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34820" name="Rectangle 4"/>
          <p:cNvSpPr>
            <a:spLocks noChangeArrowheads="1"/>
          </p:cNvSpPr>
          <p:nvPr/>
        </p:nvSpPr>
        <p:spPr bwMode="auto">
          <a:xfrm>
            <a:off x="5508104" y="6165304"/>
            <a:ext cx="3026791" cy="461665"/>
          </a:xfrm>
          <a:prstGeom prst="rect">
            <a:avLst/>
          </a:prstGeom>
          <a:noFill/>
          <a:ln w="9525">
            <a:noFill/>
            <a:miter lim="800000"/>
            <a:headEnd/>
            <a:tailEnd/>
          </a:ln>
          <a:effectLst/>
        </p:spPr>
        <p:txBody>
          <a:bodyPr wrap="none">
            <a:spAutoFit/>
          </a:bodyPr>
          <a:lstStyle/>
          <a:p>
            <a:r>
              <a:rPr lang="ru-RU" sz="2400" b="1" dirty="0">
                <a:solidFill>
                  <a:schemeClr val="bg1"/>
                </a:solidFill>
              </a:rPr>
              <a:t>Дмитриевский собор</a:t>
            </a:r>
          </a:p>
        </p:txBody>
      </p:sp>
      <p:sp>
        <p:nvSpPr>
          <p:cNvPr id="34821" name="Rectangle 5"/>
          <p:cNvSpPr>
            <a:spLocks noChangeArrowheads="1"/>
          </p:cNvSpPr>
          <p:nvPr/>
        </p:nvSpPr>
        <p:spPr bwMode="auto">
          <a:xfrm>
            <a:off x="251520" y="6027003"/>
            <a:ext cx="4055368" cy="830997"/>
          </a:xfrm>
          <a:prstGeom prst="rect">
            <a:avLst/>
          </a:prstGeom>
          <a:noFill/>
          <a:ln w="9525">
            <a:noFill/>
            <a:miter lim="800000"/>
            <a:headEnd/>
            <a:tailEnd/>
          </a:ln>
          <a:effectLst/>
        </p:spPr>
        <p:txBody>
          <a:bodyPr wrap="square">
            <a:spAutoFit/>
          </a:bodyPr>
          <a:lstStyle/>
          <a:p>
            <a:pPr algn="ctr"/>
            <a:r>
              <a:rPr lang="ru-RU" sz="2400" b="1" dirty="0">
                <a:solidFill>
                  <a:schemeClr val="bg1"/>
                </a:solidFill>
              </a:rPr>
              <a:t>Церковь Покрова </a:t>
            </a:r>
            <a:r>
              <a:rPr lang="ru-RU" sz="2400" b="1" dirty="0" smtClean="0">
                <a:solidFill>
                  <a:schemeClr val="bg1"/>
                </a:solidFill>
              </a:rPr>
              <a:t>Пресвятой </a:t>
            </a:r>
            <a:r>
              <a:rPr lang="ru-RU" sz="2400" b="1" dirty="0">
                <a:solidFill>
                  <a:schemeClr val="bg1"/>
                </a:solidFill>
              </a:rPr>
              <a:t>Богородицы на Нерли</a:t>
            </a:r>
          </a:p>
        </p:txBody>
      </p:sp>
      <p:sp>
        <p:nvSpPr>
          <p:cNvPr id="6" name="Управляющая кнопка: возврат 5">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vladimir.go2all.ru/imgs/14/1/87445.jpg"/>
          <p:cNvPicPr>
            <a:picLocks noChangeAspect="1" noChangeArrowheads="1"/>
          </p:cNvPicPr>
          <p:nvPr/>
        </p:nvPicPr>
        <p:blipFill>
          <a:blip r:embed="rId2" cstate="print"/>
          <a:srcRect/>
          <a:stretch>
            <a:fillRect/>
          </a:stretch>
        </p:blipFill>
        <p:spPr bwMode="auto">
          <a:xfrm>
            <a:off x="827584" y="188640"/>
            <a:ext cx="7704856" cy="4759575"/>
          </a:xfrm>
          <a:prstGeom prst="rect">
            <a:avLst/>
          </a:prstGeom>
          <a:ln>
            <a:noFill/>
          </a:ln>
          <a:effectLst>
            <a:outerShdw blurRad="292100" dist="139700" dir="2700000" algn="tl" rotWithShape="0">
              <a:srgbClr val="333333">
                <a:alpha val="65000"/>
              </a:srgbClr>
            </a:outerShdw>
            <a:reflection blurRad="6350" stA="50000" endA="300" endPos="90000" dir="5400000" sy="-100000" algn="bl" rotWithShape="0"/>
          </a:effectLst>
        </p:spPr>
      </p:pic>
      <p:sp>
        <p:nvSpPr>
          <p:cNvPr id="4" name="Прямоугольник с двумя скругленными противолежащими углами 3"/>
          <p:cNvSpPr/>
          <p:nvPr/>
        </p:nvSpPr>
        <p:spPr>
          <a:xfrm>
            <a:off x="251520" y="4509120"/>
            <a:ext cx="8676456" cy="2145268"/>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CC0000"/>
                </a:solidFill>
              </a:rPr>
              <a:t>Золотые ворота</a:t>
            </a:r>
            <a:r>
              <a:rPr lang="ru-RU" sz="2000" b="1" dirty="0" smtClean="0">
                <a:solidFill>
                  <a:srgbClr val="4C0000"/>
                </a:solidFill>
              </a:rPr>
              <a:t> — выдающийся памятник древнерусской архитектуры, расположенный в городе Владимире. Памятник Всемирного наследия ЮНЕСКО. Построены в 1164 году при владимирском князе Андрее </a:t>
            </a:r>
            <a:r>
              <a:rPr lang="ru-RU" sz="2000" b="1" dirty="0" err="1" smtClean="0">
                <a:solidFill>
                  <a:srgbClr val="4C0000"/>
                </a:solidFill>
              </a:rPr>
              <a:t>Боголюбском</a:t>
            </a:r>
            <a:r>
              <a:rPr lang="ru-RU" sz="2000" b="1" dirty="0" smtClean="0">
                <a:solidFill>
                  <a:srgbClr val="4C0000"/>
                </a:solidFill>
              </a:rPr>
              <a:t>. Помимо оборонных целей ворота имели также и триумфальный характер. Они оформляли парадный вход в самую богатую княжеско-боярскую часть города. </a:t>
            </a:r>
          </a:p>
        </p:txBody>
      </p:sp>
      <p:sp>
        <p:nvSpPr>
          <p:cNvPr id="5" name="Управляющая кнопка: возврат 4">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pravmir.ru/wp-content/uploads/2011/11/solunsky_13.jpg"/>
          <p:cNvPicPr>
            <a:picLocks noChangeAspect="1" noChangeArrowheads="1"/>
          </p:cNvPicPr>
          <p:nvPr/>
        </p:nvPicPr>
        <p:blipFill>
          <a:blip r:embed="rId2" cstate="print"/>
          <a:srcRect/>
          <a:stretch>
            <a:fillRect/>
          </a:stretch>
        </p:blipFill>
        <p:spPr bwMode="auto">
          <a:xfrm>
            <a:off x="179512" y="908720"/>
            <a:ext cx="4032448" cy="5688632"/>
          </a:xfrm>
          <a:prstGeom prst="rect">
            <a:avLst/>
          </a:prstGeom>
          <a:ln w="38100">
            <a:solidFill>
              <a:schemeClr val="bg1"/>
            </a:solid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0" y="188640"/>
            <a:ext cx="9144000" cy="677585"/>
          </a:xfrm>
          <a:prstGeom prst="round2SameRect">
            <a:avLst/>
          </a:prstGeom>
          <a:blipFill>
            <a:blip r:embed="rId3"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600" b="1" dirty="0" err="1" smtClean="0">
                <a:solidFill>
                  <a:srgbClr val="660033"/>
                </a:solidFill>
              </a:rPr>
              <a:t>Владимиро</a:t>
            </a:r>
            <a:r>
              <a:rPr lang="ru-RU" sz="3600" b="1" dirty="0" smtClean="0">
                <a:solidFill>
                  <a:srgbClr val="660033"/>
                </a:solidFill>
              </a:rPr>
              <a:t> – Суздальская школа иконописи</a:t>
            </a:r>
          </a:p>
        </p:txBody>
      </p:sp>
      <p:sp>
        <p:nvSpPr>
          <p:cNvPr id="3" name="Прямоугольник с двумя скругленными противолежащими углами 2"/>
          <p:cNvSpPr/>
          <p:nvPr/>
        </p:nvSpPr>
        <p:spPr>
          <a:xfrm>
            <a:off x="4427984" y="3429000"/>
            <a:ext cx="4536504" cy="3166824"/>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C0000"/>
                </a:solidFill>
              </a:rPr>
              <a:t>Особенность образа: большие размеры восседающей на троне фигуры, разворот фигуры, </a:t>
            </a:r>
            <a:r>
              <a:rPr lang="ru-RU" sz="2000" b="1" dirty="0" err="1" smtClean="0">
                <a:solidFill>
                  <a:srgbClr val="4C0000"/>
                </a:solidFill>
              </a:rPr>
              <a:t>демонстративность</a:t>
            </a:r>
            <a:r>
              <a:rPr lang="ru-RU" sz="2000" b="1" dirty="0" smtClean="0">
                <a:solidFill>
                  <a:srgbClr val="4C0000"/>
                </a:solidFill>
              </a:rPr>
              <a:t> жеста (Дмитрий вынимает меч из ножен), победный, гипнотический взор. В целом образ вызывает ассоциации с неприступностью града, защитой державы и  христианской веры.</a:t>
            </a:r>
            <a:endParaRPr lang="ru-RU" sz="2000" b="1" dirty="0" smtClean="0">
              <a:solidFill>
                <a:srgbClr val="CC0000"/>
              </a:solidFill>
            </a:endParaRPr>
          </a:p>
        </p:txBody>
      </p:sp>
      <p:sp>
        <p:nvSpPr>
          <p:cNvPr id="5" name="Прямоугольник с двумя скругленными противолежащими углами 4"/>
          <p:cNvSpPr/>
          <p:nvPr/>
        </p:nvSpPr>
        <p:spPr>
          <a:xfrm>
            <a:off x="4427984" y="1052736"/>
            <a:ext cx="4536504" cy="221337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C0000"/>
                </a:solidFill>
              </a:rPr>
              <a:t>В период </a:t>
            </a:r>
            <a:r>
              <a:rPr lang="ru-RU" sz="2000" b="1" dirty="0" err="1" smtClean="0">
                <a:solidFill>
                  <a:srgbClr val="4C0000"/>
                </a:solidFill>
              </a:rPr>
              <a:t>монголо</a:t>
            </a:r>
            <a:r>
              <a:rPr lang="ru-RU" sz="2000" b="1" dirty="0" smtClean="0">
                <a:solidFill>
                  <a:srgbClr val="4C0000"/>
                </a:solidFill>
              </a:rPr>
              <a:t> – татарского нашествия резко сократилось число произведений монументальной живописи (фресок).Ведущим видом изобразительного искусства стала </a:t>
            </a:r>
            <a:r>
              <a:rPr lang="ru-RU" sz="2400" b="1" dirty="0" smtClean="0">
                <a:solidFill>
                  <a:srgbClr val="CC0000"/>
                </a:solidFill>
              </a:rPr>
              <a:t>иконопись.</a:t>
            </a:r>
            <a:endParaRPr lang="ru-RU" sz="2000" b="1" dirty="0" smtClean="0">
              <a:solidFill>
                <a:srgbClr val="CC0000"/>
              </a:solidFill>
            </a:endParaRPr>
          </a:p>
        </p:txBody>
      </p:sp>
      <p:sp>
        <p:nvSpPr>
          <p:cNvPr id="6" name="Управляющая кнопка: домой 5">
            <a:hlinkClick r:id="rId4"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mosday.ru/photos/38_538.jpg"/>
          <p:cNvPicPr>
            <a:picLocks noChangeAspect="1" noChangeArrowheads="1"/>
          </p:cNvPicPr>
          <p:nvPr/>
        </p:nvPicPr>
        <p:blipFill>
          <a:blip r:embed="rId2" cstate="print">
            <a:lum contrast="20000"/>
          </a:blip>
          <a:srcRect b="8535"/>
          <a:stretch>
            <a:fillRect/>
          </a:stretch>
        </p:blipFill>
        <p:spPr bwMode="auto">
          <a:xfrm>
            <a:off x="467544" y="620688"/>
            <a:ext cx="8280920" cy="5680632"/>
          </a:xfrm>
          <a:prstGeom prst="rect">
            <a:avLst/>
          </a:prstGeom>
          <a:ln>
            <a:noFill/>
          </a:ln>
          <a:effectLst>
            <a:outerShdw blurRad="292100" dist="139700" dir="2700000" algn="tl" rotWithShape="0">
              <a:srgbClr val="333333">
                <a:alpha val="65000"/>
              </a:srgbClr>
            </a:outerShdw>
          </a:effectLst>
        </p:spPr>
      </p:pic>
      <p:pic>
        <p:nvPicPr>
          <p:cNvPr id="48130" name="Picture 2" descr="D:\ШКОЛА\8-11 класс искусство\ФСВ ДЛЯ ПРЕЗЕНТ\1МОЯ ПРЕЗЕНТАШКА\митьб.png"/>
          <p:cNvPicPr>
            <a:picLocks noChangeAspect="1" noChangeArrowheads="1"/>
          </p:cNvPicPr>
          <p:nvPr/>
        </p:nvPicPr>
        <p:blipFill>
          <a:blip r:embed="rId3" cstate="print"/>
          <a:srcRect/>
          <a:stretch>
            <a:fillRect/>
          </a:stretch>
        </p:blipFill>
        <p:spPr bwMode="auto">
          <a:xfrm>
            <a:off x="179512" y="0"/>
            <a:ext cx="8784976" cy="1628800"/>
          </a:xfrm>
          <a:prstGeom prst="rect">
            <a:avLst/>
          </a:prstGeom>
          <a:noFill/>
        </p:spPr>
      </p:pic>
      <p:sp>
        <p:nvSpPr>
          <p:cNvPr id="3" name="Прямоугольник с двумя скругленными противолежащими углами 2"/>
          <p:cNvSpPr/>
          <p:nvPr/>
        </p:nvSpPr>
        <p:spPr>
          <a:xfrm>
            <a:off x="179512" y="4869160"/>
            <a:ext cx="8784976" cy="1804749"/>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XIV веке русские земли начинают объединяться вокруг Москвы. Архитектура Московского княжества во многом опиралась на традиции владимиро-суздальских мастеров, сюда же приглашали и иноземных зодчих. В деревянной Москве началось сооружение первых каменных построек.</a:t>
            </a:r>
          </a:p>
        </p:txBody>
      </p:sp>
      <p:sp>
        <p:nvSpPr>
          <p:cNvPr id="5" name="Управляющая кнопка: возврат 4">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p:cNvSpPr/>
          <p:nvPr/>
        </p:nvSpPr>
        <p:spPr>
          <a:xfrm>
            <a:off x="179512" y="5517232"/>
            <a:ext cx="8784976" cy="1123712"/>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Москве возводят белокаменные храмы, самыми значительными из которых были Успенский и Архангельский соборы, сооружается новая дубовая крепость.</a:t>
            </a:r>
          </a:p>
        </p:txBody>
      </p:sp>
      <p:pic>
        <p:nvPicPr>
          <p:cNvPr id="21506" name="Picture 2" descr="http://xn----8sboamadk0cefe5fhb.xn--p1ai/images/docs/11727.jpg"/>
          <p:cNvPicPr>
            <a:picLocks noChangeAspect="1" noChangeArrowheads="1"/>
          </p:cNvPicPr>
          <p:nvPr/>
        </p:nvPicPr>
        <p:blipFill>
          <a:blip r:embed="rId3" cstate="print"/>
          <a:srcRect l="2326" t="2183" r="21847"/>
          <a:stretch>
            <a:fillRect/>
          </a:stretch>
        </p:blipFill>
        <p:spPr bwMode="auto">
          <a:xfrm>
            <a:off x="179511" y="188640"/>
            <a:ext cx="4290189" cy="504056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115616" y="5157192"/>
            <a:ext cx="2390013" cy="369332"/>
          </a:xfrm>
          <a:prstGeom prst="rect">
            <a:avLst/>
          </a:prstGeom>
        </p:spPr>
        <p:txBody>
          <a:bodyPr wrap="none">
            <a:spAutoFit/>
          </a:bodyPr>
          <a:lstStyle/>
          <a:p>
            <a:r>
              <a:rPr lang="ru-RU" b="1" dirty="0" smtClean="0">
                <a:solidFill>
                  <a:schemeClr val="bg1"/>
                </a:solidFill>
              </a:rPr>
              <a:t>Успенский собор 1326</a:t>
            </a:r>
            <a:endParaRPr lang="ru-RU" dirty="0">
              <a:solidFill>
                <a:schemeClr val="bg1"/>
              </a:solidFill>
            </a:endParaRPr>
          </a:p>
        </p:txBody>
      </p:sp>
      <p:pic>
        <p:nvPicPr>
          <p:cNvPr id="21510" name="Picture 6" descr="http://ruvera.ru/data/img/content/1416491014.2635arhangel_sobor_kreml.jpg"/>
          <p:cNvPicPr>
            <a:picLocks noChangeAspect="1" noChangeArrowheads="1"/>
          </p:cNvPicPr>
          <p:nvPr/>
        </p:nvPicPr>
        <p:blipFill>
          <a:blip r:embed="rId4" cstate="print"/>
          <a:srcRect l="13556" r="8195" b="8208"/>
          <a:stretch>
            <a:fillRect/>
          </a:stretch>
        </p:blipFill>
        <p:spPr bwMode="auto">
          <a:xfrm>
            <a:off x="4679504" y="188640"/>
            <a:ext cx="4311278" cy="504056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5220072" y="5157192"/>
            <a:ext cx="2900987" cy="369332"/>
          </a:xfrm>
          <a:prstGeom prst="rect">
            <a:avLst/>
          </a:prstGeom>
        </p:spPr>
        <p:txBody>
          <a:bodyPr wrap="none">
            <a:spAutoFit/>
          </a:bodyPr>
          <a:lstStyle/>
          <a:p>
            <a:r>
              <a:rPr lang="ru-RU" b="1" dirty="0" smtClean="0">
                <a:solidFill>
                  <a:schemeClr val="bg1"/>
                </a:solidFill>
              </a:rPr>
              <a:t>Архангельский  собор 1333</a:t>
            </a:r>
            <a:endParaRPr lang="ru-RU" dirty="0">
              <a:solidFill>
                <a:schemeClr val="bg1"/>
              </a:solidFill>
            </a:endParaRPr>
          </a:p>
        </p:txBody>
      </p:sp>
      <p:sp>
        <p:nvSpPr>
          <p:cNvPr id="8" name="Управляющая кнопка: возврат 7">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ChangeArrowheads="1"/>
          </p:cNvSpPr>
          <p:nvPr/>
        </p:nvSpPr>
        <p:spPr bwMode="auto">
          <a:xfrm>
            <a:off x="0" y="6673850"/>
            <a:ext cx="5943600" cy="366713"/>
          </a:xfrm>
          <a:prstGeom prst="rect">
            <a:avLst/>
          </a:prstGeom>
          <a:noFill/>
          <a:ln w="9525">
            <a:noFill/>
            <a:miter lim="800000"/>
            <a:headEnd/>
            <a:tailEnd/>
          </a:ln>
          <a:effectLst/>
        </p:spPr>
        <p:txBody>
          <a:bodyPr anchor="ctr">
            <a:spAutoFit/>
          </a:bodyPr>
          <a:lstStyle/>
          <a:p>
            <a:endParaRPr lang="ru-RU"/>
          </a:p>
        </p:txBody>
      </p:sp>
      <p:sp>
        <p:nvSpPr>
          <p:cNvPr id="9" name="Прямоугольник с двумя скругленными противолежащими углами 8"/>
          <p:cNvSpPr/>
          <p:nvPr/>
        </p:nvSpPr>
        <p:spPr>
          <a:xfrm>
            <a:off x="4644008" y="1340768"/>
            <a:ext cx="4283968" cy="2826306"/>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великий князь московский с 1325 и великий князь владимирский с 1328. Прозвище </a:t>
            </a:r>
            <a:r>
              <a:rPr lang="ru-RU" sz="2000" b="1" dirty="0" err="1" smtClean="0">
                <a:solidFill>
                  <a:srgbClr val="460000"/>
                </a:solidFill>
              </a:rPr>
              <a:t>Калита</a:t>
            </a:r>
            <a:r>
              <a:rPr lang="ru-RU" sz="2000" b="1" dirty="0" smtClean="0">
                <a:solidFill>
                  <a:srgbClr val="460000"/>
                </a:solidFill>
              </a:rPr>
              <a:t> (кошель) получил за щедрость к нищим и огромные богатства, которые использовал для увеличения своей территории «куплями» в чужих княжествах. </a:t>
            </a:r>
          </a:p>
        </p:txBody>
      </p:sp>
      <p:sp>
        <p:nvSpPr>
          <p:cNvPr id="22530" name="AutoShape 2" descr="https://upload.wikimedia.org/wikipedia/commons/3/3a/Ivan_Kalit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2532" name="AutoShape 4" descr="https://upload.wikimedia.org/wikipedia/commons/3/3a/Ivan_Kalit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533" name="Picture 5" descr="D:\ШКОЛА\8-11 класс искусство\ФСВ ДЛЯ ПРЕЗЕНТ\1МОЯ ПРЕЗЕНТАШКА\Ivan_Kalita.jpg"/>
          <p:cNvPicPr>
            <a:picLocks noChangeAspect="1" noChangeArrowheads="1"/>
          </p:cNvPicPr>
          <p:nvPr/>
        </p:nvPicPr>
        <p:blipFill>
          <a:blip r:embed="rId3" cstate="print"/>
          <a:srcRect t="3975" b="8008"/>
          <a:stretch>
            <a:fillRect/>
          </a:stretch>
        </p:blipFill>
        <p:spPr bwMode="auto">
          <a:xfrm>
            <a:off x="467544" y="332656"/>
            <a:ext cx="3888432" cy="41764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Прямоугольник с двумя скругленными противолежащими углами 7"/>
          <p:cNvSpPr/>
          <p:nvPr/>
        </p:nvSpPr>
        <p:spPr>
          <a:xfrm>
            <a:off x="179512" y="4509120"/>
            <a:ext cx="8784976" cy="2145268"/>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При Иване Калите в Московском Кремле были построены  Успенский собор (первоначальный храм не сохранился), Собор Спаса на Бору (снесен в 1933 году), Архангельский собор (первоначальный храм не сохранился), церковь Иоанна </a:t>
            </a:r>
            <a:r>
              <a:rPr lang="ru-RU" sz="2000" b="1" dirty="0" err="1" smtClean="0">
                <a:solidFill>
                  <a:srgbClr val="460000"/>
                </a:solidFill>
              </a:rPr>
              <a:t>Лествичника</a:t>
            </a:r>
            <a:r>
              <a:rPr lang="ru-RU" sz="2000" b="1" dirty="0" smtClean="0">
                <a:solidFill>
                  <a:srgbClr val="460000"/>
                </a:solidFill>
              </a:rPr>
              <a:t> (первоначальный храм не сохранился) и новый дубовый Московский Кремль (первоначальное сооружение, не сохранилось). </a:t>
            </a:r>
          </a:p>
        </p:txBody>
      </p:sp>
      <p:sp>
        <p:nvSpPr>
          <p:cNvPr id="10" name="Прямоугольник 9"/>
          <p:cNvSpPr/>
          <p:nvPr/>
        </p:nvSpPr>
        <p:spPr>
          <a:xfrm>
            <a:off x="5292080" y="188640"/>
            <a:ext cx="2600969" cy="1077218"/>
          </a:xfrm>
          <a:prstGeom prst="rect">
            <a:avLst/>
          </a:prstGeom>
        </p:spPr>
        <p:txBody>
          <a:bodyPr wrap="none">
            <a:spAutoFit/>
          </a:bodyPr>
          <a:lstStyle/>
          <a:p>
            <a:pPr algn="ctr"/>
            <a:r>
              <a:rPr lang="ru-RU" sz="3200" b="1" dirty="0" smtClean="0">
                <a:solidFill>
                  <a:schemeClr val="bg1"/>
                </a:solidFill>
              </a:rPr>
              <a:t>Иван  </a:t>
            </a:r>
            <a:r>
              <a:rPr lang="ru-RU" sz="3200" b="1" dirty="0" err="1" smtClean="0">
                <a:solidFill>
                  <a:schemeClr val="bg1"/>
                </a:solidFill>
              </a:rPr>
              <a:t>Калита</a:t>
            </a:r>
            <a:r>
              <a:rPr lang="ru-RU" sz="3200" b="1" dirty="0" smtClean="0">
                <a:solidFill>
                  <a:schemeClr val="bg1"/>
                </a:solidFill>
              </a:rPr>
              <a:t> </a:t>
            </a:r>
          </a:p>
          <a:p>
            <a:pPr algn="ctr"/>
            <a:r>
              <a:rPr lang="ru-RU" sz="3200" b="1" dirty="0" smtClean="0">
                <a:solidFill>
                  <a:schemeClr val="bg1"/>
                </a:solidFill>
              </a:rPr>
              <a:t>(1283–1340)</a:t>
            </a:r>
            <a:endParaRPr lang="ru-RU" sz="3200" dirty="0">
              <a:solidFill>
                <a:schemeClr val="bg1"/>
              </a:solidFill>
            </a:endParaRPr>
          </a:p>
        </p:txBody>
      </p:sp>
      <p:sp>
        <p:nvSpPr>
          <p:cNvPr id="11" name="Управляющая кнопка: возврат 10">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D:\ШКОЛА\8-11 класс искусство\ФСВ ДЛЯ ПРЕЗЕНТ\1МОЯ ПРЕЗЕНТАШКА\SPSobor.jpg"/>
          <p:cNvPicPr>
            <a:picLocks noChangeAspect="1" noChangeArrowheads="1"/>
          </p:cNvPicPr>
          <p:nvPr/>
        </p:nvPicPr>
        <p:blipFill>
          <a:blip r:embed="rId2" cstate="print"/>
          <a:srcRect t="4667" b="7334"/>
          <a:stretch>
            <a:fillRect/>
          </a:stretch>
        </p:blipFill>
        <p:spPr bwMode="auto">
          <a:xfrm>
            <a:off x="5076056" y="980728"/>
            <a:ext cx="3454977" cy="4536504"/>
          </a:xfrm>
          <a:prstGeom prst="rect">
            <a:avLst/>
          </a:prstGeom>
          <a:ln>
            <a:noFill/>
          </a:ln>
          <a:effectLst>
            <a:outerShdw blurRad="292100" dist="139700" dir="2700000" algn="tl" rotWithShape="0">
              <a:srgbClr val="333333">
                <a:alpha val="65000"/>
              </a:srgbClr>
            </a:outerShdw>
          </a:effectLst>
        </p:spPr>
      </p:pic>
      <p:pic>
        <p:nvPicPr>
          <p:cNvPr id="12289" name="Picture 1" descr="D:\ШКОЛА\8-11 класс искусство\ФСВ ДЛЯ ПРЕЗЕНТ\1МОЯ ПРЕЗЕНТАШКА\кп.png"/>
          <p:cNvPicPr>
            <a:picLocks noChangeAspect="1" noChangeArrowheads="1"/>
          </p:cNvPicPr>
          <p:nvPr/>
        </p:nvPicPr>
        <p:blipFill>
          <a:blip r:embed="rId3" cstate="print"/>
          <a:srcRect/>
          <a:stretch>
            <a:fillRect/>
          </a:stretch>
        </p:blipFill>
        <p:spPr bwMode="auto">
          <a:xfrm>
            <a:off x="1331640" y="0"/>
            <a:ext cx="6113463" cy="908721"/>
          </a:xfrm>
          <a:prstGeom prst="rect">
            <a:avLst/>
          </a:prstGeom>
          <a:noFill/>
        </p:spPr>
      </p:pic>
      <p:sp>
        <p:nvSpPr>
          <p:cNvPr id="12291" name="AutoShape 3" descr="https://upload.wikimedia.org/wikipedia/commons/thumb/a/a6/Sobor_Rojdestva_Bogoroditsy.jpg/220px-Sobor_Rojdestva_Bogorodits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2293" name="AutoShape 5" descr="https://upload.wikimedia.org/wikipedia/commons/thumb/a/a6/Sobor_Rojdestva_Bogoroditsy.jpg/220px-Sobor_Rojdestva_Bogorodits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2295" name="AutoShape 7" descr="https://upload.wikimedia.org/wikipedia/commons/thumb/a/a6/Sobor_Rojdestva_Bogoroditsy.jpg/800px-Sobor_Rojdestva_Bogorodits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 name="Прямоугольник 9"/>
          <p:cNvSpPr/>
          <p:nvPr/>
        </p:nvSpPr>
        <p:spPr>
          <a:xfrm>
            <a:off x="5004048" y="5085184"/>
            <a:ext cx="4139952" cy="307777"/>
          </a:xfrm>
          <a:prstGeom prst="rect">
            <a:avLst/>
          </a:prstGeom>
        </p:spPr>
        <p:txBody>
          <a:bodyPr wrap="square">
            <a:spAutoFit/>
          </a:bodyPr>
          <a:lstStyle/>
          <a:p>
            <a:r>
              <a:rPr lang="ru-RU" sz="1400" b="1" dirty="0" smtClean="0">
                <a:solidFill>
                  <a:schemeClr val="bg1"/>
                </a:solidFill>
              </a:rPr>
              <a:t>Преображенский собор в Переславле Залесском</a:t>
            </a:r>
            <a:endParaRPr lang="ru-RU" sz="1400" b="1" dirty="0">
              <a:solidFill>
                <a:schemeClr val="bg1"/>
              </a:solidFill>
            </a:endParaRPr>
          </a:p>
        </p:txBody>
      </p:sp>
      <p:pic>
        <p:nvPicPr>
          <p:cNvPr id="12297" name="Picture 9" descr="D:\ШКОЛА\8-11 класс искусство\ФСВ ДЛЯ ПРЕЗЕНТ\1МОЯ ПРЕЗЕНТАШКА\Sobor_Rojdestva_Bogoroditsy.jpg"/>
          <p:cNvPicPr>
            <a:picLocks noChangeAspect="1" noChangeArrowheads="1"/>
          </p:cNvPicPr>
          <p:nvPr/>
        </p:nvPicPr>
        <p:blipFill>
          <a:blip r:embed="rId4" cstate="print"/>
          <a:srcRect b="6978"/>
          <a:stretch>
            <a:fillRect/>
          </a:stretch>
        </p:blipFill>
        <p:spPr bwMode="auto">
          <a:xfrm>
            <a:off x="395536" y="980728"/>
            <a:ext cx="3889829" cy="4824536"/>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251520" y="5445224"/>
            <a:ext cx="8640960" cy="1193840"/>
          </a:xfrm>
          <a:prstGeom prst="round2SameRect">
            <a:avLst/>
          </a:prstGeom>
          <a:blipFill>
            <a:blip r:embed="rId5"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Веками формировался неповторимый облик древнерусской архитектуры. Широкое распространение в это время на Руси получил </a:t>
            </a:r>
            <a:r>
              <a:rPr lang="ru-RU" sz="2400" b="1" dirty="0" smtClean="0">
                <a:solidFill>
                  <a:srgbClr val="CC0000"/>
                </a:solidFill>
              </a:rPr>
              <a:t>крестово-купольный тип храма. </a:t>
            </a:r>
          </a:p>
        </p:txBody>
      </p:sp>
      <p:sp>
        <p:nvSpPr>
          <p:cNvPr id="13" name="Прямоугольник 12"/>
          <p:cNvSpPr/>
          <p:nvPr/>
        </p:nvSpPr>
        <p:spPr>
          <a:xfrm>
            <a:off x="251520" y="5085184"/>
            <a:ext cx="4572000" cy="307777"/>
          </a:xfrm>
          <a:prstGeom prst="rect">
            <a:avLst/>
          </a:prstGeom>
        </p:spPr>
        <p:txBody>
          <a:bodyPr>
            <a:spAutoFit/>
          </a:bodyPr>
          <a:lstStyle/>
          <a:p>
            <a:r>
              <a:rPr lang="ru-RU" sz="1400" b="1" dirty="0" smtClean="0">
                <a:solidFill>
                  <a:schemeClr val="bg1"/>
                </a:solidFill>
              </a:rPr>
              <a:t>Собор Рождества Богородицы в Великом Новгороде </a:t>
            </a:r>
            <a:endParaRPr lang="ru-RU" sz="1400" b="1"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860032" y="620688"/>
            <a:ext cx="4283968" cy="1077218"/>
          </a:xfrm>
          <a:prstGeom prst="rect">
            <a:avLst/>
          </a:prstGeom>
          <a:noFill/>
          <a:ln w="9525">
            <a:noFill/>
            <a:miter lim="800000"/>
            <a:headEnd/>
            <a:tailEnd/>
          </a:ln>
          <a:effectLst/>
        </p:spPr>
        <p:txBody>
          <a:bodyPr wrap="square">
            <a:spAutoFit/>
          </a:bodyPr>
          <a:lstStyle/>
          <a:p>
            <a:pPr algn="ctr"/>
            <a:r>
              <a:rPr lang="ru-RU" sz="3200" b="1" dirty="0">
                <a:solidFill>
                  <a:schemeClr val="bg1"/>
                </a:solidFill>
              </a:rPr>
              <a:t>Дмитрий </a:t>
            </a:r>
            <a:r>
              <a:rPr lang="ru-RU" sz="3200" b="1" dirty="0" smtClean="0">
                <a:solidFill>
                  <a:schemeClr val="bg1"/>
                </a:solidFill>
              </a:rPr>
              <a:t>Донской</a:t>
            </a:r>
          </a:p>
          <a:p>
            <a:pPr algn="ctr"/>
            <a:r>
              <a:rPr lang="ru-RU" sz="3200" b="1" dirty="0" smtClean="0">
                <a:solidFill>
                  <a:schemeClr val="bg1"/>
                </a:solidFill>
              </a:rPr>
              <a:t>(1350 - 1389)</a:t>
            </a:r>
            <a:endParaRPr lang="ru-RU" sz="3200" b="1" dirty="0">
              <a:solidFill>
                <a:schemeClr val="bg1"/>
              </a:solidFill>
            </a:endParaRPr>
          </a:p>
        </p:txBody>
      </p:sp>
      <p:sp>
        <p:nvSpPr>
          <p:cNvPr id="8" name="Прямоугольник с двумя скругленными противолежащими углами 7"/>
          <p:cNvSpPr/>
          <p:nvPr/>
        </p:nvSpPr>
        <p:spPr>
          <a:xfrm>
            <a:off x="179512" y="5229200"/>
            <a:ext cx="8784976" cy="1464231"/>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Во второй половине 14 века – первой трети 15 века , в период обострения борьбы с Золотой Ордой, Москва сыграла главную роль. В оборонительных целях вокруг Москвы стали возводиться хорошо укреплённые крепости в Нижнем Новгороде, Серпухове и др. городах.</a:t>
            </a:r>
          </a:p>
        </p:txBody>
      </p:sp>
      <p:pic>
        <p:nvPicPr>
          <p:cNvPr id="20482" name="Picture 2" descr="http://blog-mashnin.ru/wp-content/uploads/2014/02/dmitrij-donskoj.jpg"/>
          <p:cNvPicPr>
            <a:picLocks noChangeAspect="1" noChangeArrowheads="1"/>
          </p:cNvPicPr>
          <p:nvPr/>
        </p:nvPicPr>
        <p:blipFill>
          <a:blip r:embed="rId3" cstate="print">
            <a:lum contrast="20000"/>
          </a:blip>
          <a:srcRect l="14850" r="5501"/>
          <a:stretch>
            <a:fillRect/>
          </a:stretch>
        </p:blipFill>
        <p:spPr bwMode="auto">
          <a:xfrm>
            <a:off x="251520" y="260648"/>
            <a:ext cx="4618738" cy="4680520"/>
          </a:xfrm>
          <a:prstGeom prst="rect">
            <a:avLst/>
          </a:prstGeom>
          <a:ln>
            <a:noFill/>
          </a:ln>
          <a:effectLst>
            <a:outerShdw blurRad="292100" dist="139700" dir="2700000" algn="tl" rotWithShape="0">
              <a:srgbClr val="333333">
                <a:alpha val="65000"/>
              </a:srgbClr>
            </a:outerShdw>
          </a:effectLst>
        </p:spPr>
      </p:pic>
      <p:sp>
        <p:nvSpPr>
          <p:cNvPr id="7" name="Прямоугольник с двумя скругленными противолежащими углами 6"/>
          <p:cNvSpPr/>
          <p:nvPr/>
        </p:nvSpPr>
        <p:spPr>
          <a:xfrm>
            <a:off x="5220072" y="2492896"/>
            <a:ext cx="3707904" cy="2145268"/>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Князь московский и владимирский, построил новый каменный Кремль в Москве. Открыто вступил в единоборство с Ордынскими правителями</a:t>
            </a:r>
          </a:p>
        </p:txBody>
      </p:sp>
      <p:sp>
        <p:nvSpPr>
          <p:cNvPr id="6" name="Управляющая кнопка: возврат 5">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http://kvartirka.com/netcat_files/article_photos/25/str-10.jpg"/>
          <p:cNvPicPr>
            <a:picLocks noChangeAspect="1" noChangeArrowheads="1"/>
          </p:cNvPicPr>
          <p:nvPr/>
        </p:nvPicPr>
        <p:blipFill>
          <a:blip r:embed="rId2" cstate="print">
            <a:lum contrast="10000"/>
          </a:blip>
          <a:srcRect r="32609"/>
          <a:stretch>
            <a:fillRect/>
          </a:stretch>
        </p:blipFill>
        <p:spPr bwMode="auto">
          <a:xfrm>
            <a:off x="0" y="-1"/>
            <a:ext cx="9144000" cy="5766677"/>
          </a:xfrm>
          <a:prstGeom prst="rect">
            <a:avLst/>
          </a:prstGeom>
          <a:noFill/>
          <a:effectLst>
            <a:reflection blurRad="6350" stA="50000" endA="300" endPos="90000" dir="5400000" sy="-100000" algn="bl" rotWithShape="0"/>
          </a:effectLst>
        </p:spPr>
      </p:pic>
      <p:sp>
        <p:nvSpPr>
          <p:cNvPr id="52227" name="Text Box 3"/>
          <p:cNvSpPr txBox="1">
            <a:spLocks noChangeArrowheads="1"/>
          </p:cNvSpPr>
          <p:nvPr/>
        </p:nvSpPr>
        <p:spPr bwMode="auto">
          <a:xfrm>
            <a:off x="0" y="4293096"/>
            <a:ext cx="3031792" cy="400110"/>
          </a:xfrm>
          <a:prstGeom prst="rect">
            <a:avLst/>
          </a:prstGeom>
          <a:noFill/>
          <a:ln w="9525">
            <a:noFill/>
            <a:miter lim="800000"/>
            <a:headEnd/>
            <a:tailEnd/>
          </a:ln>
          <a:effectLst/>
        </p:spPr>
        <p:txBody>
          <a:bodyPr wrap="none">
            <a:spAutoFit/>
          </a:bodyPr>
          <a:lstStyle/>
          <a:p>
            <a:r>
              <a:rPr lang="ru-RU" sz="2000" b="1" dirty="0">
                <a:solidFill>
                  <a:schemeClr val="bg1"/>
                </a:solidFill>
              </a:rPr>
              <a:t>Московский </a:t>
            </a:r>
            <a:r>
              <a:rPr lang="ru-RU" sz="2000" b="1" dirty="0" smtClean="0">
                <a:solidFill>
                  <a:schemeClr val="bg1"/>
                </a:solidFill>
              </a:rPr>
              <a:t>кремль 1367</a:t>
            </a:r>
            <a:endParaRPr lang="ru-RU" sz="2000" b="1" dirty="0">
              <a:solidFill>
                <a:schemeClr val="bg1"/>
              </a:solidFill>
            </a:endParaRPr>
          </a:p>
        </p:txBody>
      </p:sp>
      <p:sp>
        <p:nvSpPr>
          <p:cNvPr id="7" name="Прямоугольник с двумя скругленными противолежащими углами 6"/>
          <p:cNvSpPr/>
          <p:nvPr/>
        </p:nvSpPr>
        <p:spPr>
          <a:xfrm>
            <a:off x="0" y="4712732"/>
            <a:ext cx="9144000" cy="2145268"/>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 правление Дмитрия Московское княжество стало одним из главных центров объединения русских земель, владимирское великое княжение стало наследственной собственностью московских князей, были одержаны значительные военные победы над Золотой Ордой, был построен белокаменный </a:t>
            </a:r>
            <a:r>
              <a:rPr lang="ru-RU" sz="2000" b="1" dirty="0" smtClean="0">
                <a:solidFill>
                  <a:srgbClr val="CC0000"/>
                </a:solidFill>
              </a:rPr>
              <a:t>Московский Кремль,</a:t>
            </a:r>
            <a:r>
              <a:rPr lang="ru-RU" sz="2000" b="1" dirty="0" smtClean="0">
                <a:solidFill>
                  <a:srgbClr val="460000"/>
                </a:solidFill>
              </a:rPr>
              <a:t> который стал важнейшим оборонительным объектом.</a:t>
            </a:r>
          </a:p>
        </p:txBody>
      </p:sp>
      <p:sp>
        <p:nvSpPr>
          <p:cNvPr id="5" name="Управляющая кнопка: возврат 4">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179512" y="5229200"/>
            <a:ext cx="8784976" cy="1464231"/>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CC0000"/>
                </a:solidFill>
              </a:rPr>
              <a:t>Белокаменный Кремль </a:t>
            </a:r>
            <a:r>
              <a:rPr lang="ru-RU" sz="2000" b="1" dirty="0" smtClean="0">
                <a:solidFill>
                  <a:srgbClr val="460000"/>
                </a:solidFill>
              </a:rPr>
              <a:t>– становиться важнейшим оборонительным объектом. Стены имели протяжённость около 2000 м. Крепость насчитывала всего 9 башен, 6 из которых имели проездные ворота. Москва приобрела славу «сильного и славного града».</a:t>
            </a:r>
          </a:p>
        </p:txBody>
      </p:sp>
      <p:pic>
        <p:nvPicPr>
          <p:cNvPr id="95234" name="Picture 2" descr="http://mos-holidays.ru/wp-content/uploads/2015/02/kutafiya_tower_4.jpg"/>
          <p:cNvPicPr>
            <a:picLocks noChangeAspect="1" noChangeArrowheads="1"/>
          </p:cNvPicPr>
          <p:nvPr/>
        </p:nvPicPr>
        <p:blipFill>
          <a:blip r:embed="rId3" cstate="print">
            <a:lum contrast="20000"/>
          </a:blip>
          <a:srcRect l="16380" r="8021"/>
          <a:stretch>
            <a:fillRect/>
          </a:stretch>
        </p:blipFill>
        <p:spPr bwMode="auto">
          <a:xfrm>
            <a:off x="179512" y="188640"/>
            <a:ext cx="4500150" cy="475252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43608" y="4797152"/>
            <a:ext cx="2808312" cy="400110"/>
          </a:xfrm>
          <a:prstGeom prst="rect">
            <a:avLst/>
          </a:prstGeom>
          <a:noFill/>
        </p:spPr>
        <p:txBody>
          <a:bodyPr wrap="square" rtlCol="0">
            <a:spAutoFit/>
          </a:bodyPr>
          <a:lstStyle/>
          <a:p>
            <a:r>
              <a:rPr lang="ru-RU" sz="2000" b="1" dirty="0" smtClean="0">
                <a:solidFill>
                  <a:schemeClr val="bg1"/>
                </a:solidFill>
              </a:rPr>
              <a:t>Кутафья башня Кремля</a:t>
            </a:r>
            <a:endParaRPr lang="ru-RU" sz="2000" b="1" dirty="0">
              <a:solidFill>
                <a:schemeClr val="bg1"/>
              </a:solidFill>
            </a:endParaRPr>
          </a:p>
        </p:txBody>
      </p:sp>
      <p:pic>
        <p:nvPicPr>
          <p:cNvPr id="95236" name="Picture 4" descr="http://f11.ifotki.info/org/385cc0f6e45177132cc9eed0cee6d8a8bc5f6c132010502.jpg"/>
          <p:cNvPicPr>
            <a:picLocks noChangeAspect="1" noChangeArrowheads="1"/>
          </p:cNvPicPr>
          <p:nvPr/>
        </p:nvPicPr>
        <p:blipFill>
          <a:blip r:embed="rId4" cstate="print"/>
          <a:srcRect t="6642" b="16815"/>
          <a:stretch>
            <a:fillRect/>
          </a:stretch>
        </p:blipFill>
        <p:spPr bwMode="auto">
          <a:xfrm>
            <a:off x="4932040" y="188640"/>
            <a:ext cx="3947733" cy="475252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004048" y="4797152"/>
            <a:ext cx="3888432" cy="400110"/>
          </a:xfrm>
          <a:prstGeom prst="rect">
            <a:avLst/>
          </a:prstGeom>
          <a:noFill/>
        </p:spPr>
        <p:txBody>
          <a:bodyPr wrap="square" rtlCol="0">
            <a:spAutoFit/>
          </a:bodyPr>
          <a:lstStyle/>
          <a:p>
            <a:r>
              <a:rPr lang="ru-RU" sz="2000" b="1" dirty="0" smtClean="0">
                <a:solidFill>
                  <a:schemeClr val="bg1"/>
                </a:solidFill>
              </a:rPr>
              <a:t>Благовещенская  башня Кремля</a:t>
            </a:r>
            <a:endParaRPr lang="ru-RU" sz="2000" b="1" dirty="0">
              <a:solidFill>
                <a:schemeClr val="bg1"/>
              </a:solidFill>
            </a:endParaRPr>
          </a:p>
        </p:txBody>
      </p:sp>
      <p:sp>
        <p:nvSpPr>
          <p:cNvPr id="7" name="Управляющая кнопка: возврат 6">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Рублев Андрей"/>
          <p:cNvPicPr>
            <a:picLocks noChangeAspect="1" noChangeArrowheads="1"/>
          </p:cNvPicPr>
          <p:nvPr/>
        </p:nvPicPr>
        <p:blipFill>
          <a:blip r:embed="rId2" cstate="print"/>
          <a:srcRect t="2041" b="2041"/>
          <a:stretch>
            <a:fillRect/>
          </a:stretch>
        </p:blipFill>
        <p:spPr bwMode="auto">
          <a:xfrm>
            <a:off x="395536" y="908720"/>
            <a:ext cx="3312368" cy="4416265"/>
          </a:xfrm>
          <a:prstGeom prst="rect">
            <a:avLst/>
          </a:prstGeom>
          <a:ln w="38100">
            <a:solidFill>
              <a:schemeClr val="bg1"/>
            </a:solidFill>
          </a:ln>
          <a:effectLst>
            <a:outerShdw blurRad="292100" dist="139700" dir="2700000" algn="tl" rotWithShape="0">
              <a:srgbClr val="333333">
                <a:alpha val="65000"/>
              </a:srgbClr>
            </a:outerShdw>
          </a:effectLst>
        </p:spPr>
      </p:pic>
      <p:sp>
        <p:nvSpPr>
          <p:cNvPr id="8" name="Прямоугольник с двумя скругленными противолежащими углами 7"/>
          <p:cNvSpPr/>
          <p:nvPr/>
        </p:nvSpPr>
        <p:spPr>
          <a:xfrm>
            <a:off x="179512" y="5517232"/>
            <a:ext cx="8784976" cy="1123712"/>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CC0000"/>
                </a:solidFill>
              </a:rPr>
              <a:t>Андрей Рублев </a:t>
            </a:r>
            <a:r>
              <a:rPr lang="ru-RU" sz="2000" b="1" dirty="0" smtClean="0">
                <a:solidFill>
                  <a:srgbClr val="460000"/>
                </a:solidFill>
              </a:rPr>
              <a:t>наиболее известный и почитаемый мастер московской школы иконописи, книжной и монументальной живописи XV века. Русской православной церковью канонизирован в 1988 г. в лике преподобного.</a:t>
            </a:r>
          </a:p>
        </p:txBody>
      </p:sp>
      <p:sp>
        <p:nvSpPr>
          <p:cNvPr id="9" name="Прямоугольник с двумя скругленными соседними углами 8"/>
          <p:cNvSpPr/>
          <p:nvPr/>
        </p:nvSpPr>
        <p:spPr>
          <a:xfrm>
            <a:off x="1331640" y="0"/>
            <a:ext cx="6300192" cy="677585"/>
          </a:xfrm>
          <a:prstGeom prst="round2SameRect">
            <a:avLst/>
          </a:prstGeom>
          <a:blipFill>
            <a:blip r:embed="rId3"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600" b="1" dirty="0" smtClean="0">
                <a:solidFill>
                  <a:srgbClr val="660033"/>
                </a:solidFill>
              </a:rPr>
              <a:t>Московская школа живописи</a:t>
            </a:r>
          </a:p>
        </p:txBody>
      </p:sp>
      <p:sp>
        <p:nvSpPr>
          <p:cNvPr id="10" name="Прямоугольник 9"/>
          <p:cNvSpPr/>
          <p:nvPr/>
        </p:nvSpPr>
        <p:spPr>
          <a:xfrm>
            <a:off x="4211960" y="1196752"/>
            <a:ext cx="4340162" cy="1015663"/>
          </a:xfrm>
          <a:prstGeom prst="rect">
            <a:avLst/>
          </a:prstGeom>
        </p:spPr>
        <p:txBody>
          <a:bodyPr wrap="none">
            <a:spAutoFit/>
          </a:bodyPr>
          <a:lstStyle/>
          <a:p>
            <a:pPr algn="ctr"/>
            <a:r>
              <a:rPr lang="ru-RU" sz="3200" b="1" dirty="0" smtClean="0">
                <a:solidFill>
                  <a:schemeClr val="bg1"/>
                </a:solidFill>
              </a:rPr>
              <a:t>Андрей Рублёв </a:t>
            </a:r>
          </a:p>
          <a:p>
            <a:pPr algn="ctr"/>
            <a:r>
              <a:rPr lang="ru-RU" sz="2800" b="1" dirty="0" smtClean="0">
                <a:solidFill>
                  <a:schemeClr val="bg1"/>
                </a:solidFill>
              </a:rPr>
              <a:t>(около 1340/1350 — 1430) </a:t>
            </a:r>
            <a:endParaRPr lang="ru-RU" sz="2800" dirty="0">
              <a:solidFill>
                <a:schemeClr val="bg1"/>
              </a:solidFill>
            </a:endParaRPr>
          </a:p>
        </p:txBody>
      </p:sp>
      <p:sp>
        <p:nvSpPr>
          <p:cNvPr id="12" name="Прямоугольник с двумя скругленными противолежащими углами 11"/>
          <p:cNvSpPr/>
          <p:nvPr/>
        </p:nvSpPr>
        <p:spPr>
          <a:xfrm>
            <a:off x="4211960" y="2636912"/>
            <a:ext cx="4608512" cy="2485787"/>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Основоположник московской художественной школы. Молодость провёл в Троице-Сергиевой лавре, был монахом. Жил В </a:t>
            </a:r>
            <a:r>
              <a:rPr lang="ru-RU" sz="2000" b="1" dirty="0" err="1" smtClean="0">
                <a:solidFill>
                  <a:srgbClr val="460000"/>
                </a:solidFill>
              </a:rPr>
              <a:t>Андрониковом</a:t>
            </a:r>
            <a:r>
              <a:rPr lang="ru-RU" sz="2000" b="1" dirty="0" smtClean="0">
                <a:solidFill>
                  <a:srgbClr val="460000"/>
                </a:solidFill>
              </a:rPr>
              <a:t> монастыре, похоронен там же. В XV веке занимает первое место среди русских иконописцев</a:t>
            </a:r>
          </a:p>
        </p:txBody>
      </p:sp>
      <p:sp>
        <p:nvSpPr>
          <p:cNvPr id="7" name="Управляющая кнопка: возврат 6">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p:cNvSpPr/>
          <p:nvPr/>
        </p:nvSpPr>
        <p:spPr>
          <a:xfrm>
            <a:off x="179512" y="5229200"/>
            <a:ext cx="8784976" cy="1464231"/>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Первое упоминание об </a:t>
            </a:r>
            <a:r>
              <a:rPr lang="ru-RU" sz="2000" b="1" dirty="0" smtClean="0">
                <a:solidFill>
                  <a:srgbClr val="CC0000"/>
                </a:solidFill>
              </a:rPr>
              <a:t>Андрее Рублеве </a:t>
            </a:r>
            <a:r>
              <a:rPr lang="ru-RU" sz="2000" b="1" dirty="0" smtClean="0">
                <a:solidFill>
                  <a:srgbClr val="460000"/>
                </a:solidFill>
              </a:rPr>
              <a:t>в летописи появилось только в 1405 году, свидетельствующее о том что Феофаном Греком, Прохором-старцем и чернецом  Андреем Рублёвым был расписан Благовещенский собор в Московском кремле. </a:t>
            </a:r>
          </a:p>
        </p:txBody>
      </p:sp>
      <p:pic>
        <p:nvPicPr>
          <p:cNvPr id="2050" name="Picture 2" descr="http://historydoc.edu.ru/attach.asp?a_no=2428"/>
          <p:cNvPicPr>
            <a:picLocks noChangeAspect="1" noChangeArrowheads="1"/>
          </p:cNvPicPr>
          <p:nvPr/>
        </p:nvPicPr>
        <p:blipFill>
          <a:blip r:embed="rId3" cstate="print">
            <a:lum contrast="20000"/>
          </a:blip>
          <a:srcRect l="10013"/>
          <a:stretch>
            <a:fillRect/>
          </a:stretch>
        </p:blipFill>
        <p:spPr bwMode="auto">
          <a:xfrm>
            <a:off x="251520" y="332656"/>
            <a:ext cx="3179950" cy="4680520"/>
          </a:xfrm>
          <a:prstGeom prst="rect">
            <a:avLst/>
          </a:prstGeom>
          <a:ln w="38100">
            <a:solidFill>
              <a:schemeClr val="bg1"/>
            </a:solidFill>
          </a:ln>
          <a:effectLst>
            <a:outerShdw blurRad="292100" dist="139700" dir="2700000" algn="tl" rotWithShape="0">
              <a:srgbClr val="333333">
                <a:alpha val="65000"/>
              </a:srgbClr>
            </a:outerShdw>
          </a:effectLst>
        </p:spPr>
      </p:pic>
      <p:sp>
        <p:nvSpPr>
          <p:cNvPr id="2052" name="AutoShape 4" descr="https://upload.wikimedia.org/wikipedia/commons/thumb/1/10/The_Cathedral_of_the_Annunciation.jpg/1280px-The_Cathedral_of_the_Annunciatio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3" name="Picture 5" descr="D:\ШКОЛА\8-11 класс искусство\ФСВ ДЛЯ ПРЕЗЕНТ\1МОЯ ПРЕЗЕНТАШКА\1280px-The_Cathedral_of_the_Annunciation.jpg"/>
          <p:cNvPicPr>
            <a:picLocks noChangeAspect="1" noChangeArrowheads="1"/>
          </p:cNvPicPr>
          <p:nvPr/>
        </p:nvPicPr>
        <p:blipFill>
          <a:blip r:embed="rId4" cstate="print">
            <a:lum contrast="20000"/>
          </a:blip>
          <a:srcRect r="19156"/>
          <a:stretch>
            <a:fillRect/>
          </a:stretch>
        </p:blipFill>
        <p:spPr bwMode="auto">
          <a:xfrm>
            <a:off x="3703852" y="260648"/>
            <a:ext cx="5200460" cy="4824536"/>
          </a:xfrm>
          <a:prstGeom prst="rect">
            <a:avLst/>
          </a:prstGeom>
          <a:ln>
            <a:noFill/>
          </a:ln>
          <a:effectLst>
            <a:outerShdw blurRad="292100" dist="139700" dir="2700000" algn="tl" rotWithShape="0">
              <a:srgbClr val="333333">
                <a:alpha val="65000"/>
              </a:srgbClr>
            </a:outerShdw>
          </a:effectLst>
        </p:spPr>
      </p:pic>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p:cNvSpPr/>
          <p:nvPr/>
        </p:nvSpPr>
        <p:spPr>
          <a:xfrm>
            <a:off x="2843808" y="4509120"/>
            <a:ext cx="6120680" cy="2145268"/>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Произведений Андрея Рублев сохранилось крайне мало: центральная икона иконостаса Успенского собора во Владимире «Спас в силах», три иконы в Звенигороде: «Спас», «Архангел Михаил» и «Апостол Павел»; фрагменты фресок на столбах Успенского собора на Городке. </a:t>
            </a:r>
          </a:p>
        </p:txBody>
      </p:sp>
      <p:pic>
        <p:nvPicPr>
          <p:cNvPr id="1026" name="Picture 2" descr="http://mirikon.org/mimages/spas-v-silah-rublev-big.jpg"/>
          <p:cNvPicPr>
            <a:picLocks noChangeAspect="1" noChangeArrowheads="1"/>
          </p:cNvPicPr>
          <p:nvPr/>
        </p:nvPicPr>
        <p:blipFill>
          <a:blip r:embed="rId3" cstate="print"/>
          <a:srcRect/>
          <a:stretch>
            <a:fillRect/>
          </a:stretch>
        </p:blipFill>
        <p:spPr bwMode="auto">
          <a:xfrm>
            <a:off x="5724127" y="188640"/>
            <a:ext cx="3240361" cy="3960440"/>
          </a:xfrm>
          <a:prstGeom prst="rect">
            <a:avLst/>
          </a:prstGeom>
          <a:ln w="57150">
            <a:solidFill>
              <a:schemeClr val="bg1"/>
            </a:solidFill>
          </a:ln>
          <a:effectLst>
            <a:outerShdw blurRad="292100" dist="139700" dir="2700000" algn="tl" rotWithShape="0">
              <a:srgbClr val="333333">
                <a:alpha val="65000"/>
              </a:srgbClr>
            </a:outerShdw>
          </a:effectLst>
        </p:spPr>
      </p:pic>
      <p:pic>
        <p:nvPicPr>
          <p:cNvPr id="1028" name="Picture 4" descr="http://coollib.com/i/47/299247/i_024.jpg"/>
          <p:cNvPicPr>
            <a:picLocks noChangeAspect="1" noChangeArrowheads="1"/>
          </p:cNvPicPr>
          <p:nvPr/>
        </p:nvPicPr>
        <p:blipFill>
          <a:blip r:embed="rId4" cstate="print"/>
          <a:srcRect l="7182" r="11418"/>
          <a:stretch>
            <a:fillRect/>
          </a:stretch>
        </p:blipFill>
        <p:spPr bwMode="auto">
          <a:xfrm>
            <a:off x="251520" y="3501008"/>
            <a:ext cx="2232248" cy="3168352"/>
          </a:xfrm>
          <a:prstGeom prst="rect">
            <a:avLst/>
          </a:prstGeom>
          <a:ln w="57150">
            <a:solidFill>
              <a:schemeClr val="bg1"/>
            </a:solidFill>
          </a:ln>
          <a:effectLst>
            <a:outerShdw blurRad="292100" dist="139700" dir="2700000" algn="tl" rotWithShape="0">
              <a:srgbClr val="333333">
                <a:alpha val="65000"/>
              </a:srgbClr>
            </a:outerShdw>
          </a:effectLst>
        </p:spPr>
      </p:pic>
      <p:pic>
        <p:nvPicPr>
          <p:cNvPr id="1030" name="Picture 6" descr="http://www.taday.ru/data/2010/06/19/1234260879/apostol_pavel.jpg"/>
          <p:cNvPicPr>
            <a:picLocks noChangeAspect="1" noChangeArrowheads="1"/>
          </p:cNvPicPr>
          <p:nvPr/>
        </p:nvPicPr>
        <p:blipFill>
          <a:blip r:embed="rId5" cstate="print"/>
          <a:srcRect/>
          <a:stretch>
            <a:fillRect/>
          </a:stretch>
        </p:blipFill>
        <p:spPr bwMode="auto">
          <a:xfrm>
            <a:off x="2771800" y="188640"/>
            <a:ext cx="2679486" cy="3995815"/>
          </a:xfrm>
          <a:prstGeom prst="rect">
            <a:avLst/>
          </a:prstGeom>
          <a:ln w="57150">
            <a:solidFill>
              <a:schemeClr val="bg1"/>
            </a:solid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6" cstate="print"/>
          <a:srcRect b="18248"/>
          <a:stretch>
            <a:fillRect/>
          </a:stretch>
        </p:blipFill>
        <p:spPr bwMode="auto">
          <a:xfrm>
            <a:off x="251520" y="188640"/>
            <a:ext cx="2160240" cy="2933573"/>
          </a:xfrm>
          <a:prstGeom prst="rect">
            <a:avLst/>
          </a:prstGeom>
          <a:ln w="57150">
            <a:solidFill>
              <a:srgbClr val="FFFFCC"/>
            </a:solidFill>
          </a:ln>
          <a:effectLst>
            <a:outerShdw blurRad="292100" dist="139700" dir="2700000" algn="tl" rotWithShape="0">
              <a:srgbClr val="333333">
                <a:alpha val="65000"/>
              </a:srgbClr>
            </a:outerShdw>
          </a:effectLst>
        </p:spPr>
      </p:pic>
      <p:sp>
        <p:nvSpPr>
          <p:cNvPr id="8" name="Управляющая кнопка: возврат 7">
            <a:hlinkClick r:id="rId7"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Рублев1"/>
          <p:cNvPicPr>
            <a:picLocks noChangeAspect="1" noChangeArrowheads="1"/>
          </p:cNvPicPr>
          <p:nvPr/>
        </p:nvPicPr>
        <p:blipFill>
          <a:blip r:embed="rId2" cstate="print">
            <a:lum contrast="30000"/>
          </a:blip>
          <a:srcRect l="4888"/>
          <a:stretch>
            <a:fillRect/>
          </a:stretch>
        </p:blipFill>
        <p:spPr bwMode="auto">
          <a:xfrm>
            <a:off x="0" y="0"/>
            <a:ext cx="629475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с двумя скругленными противолежащими углами 2"/>
          <p:cNvSpPr/>
          <p:nvPr/>
        </p:nvSpPr>
        <p:spPr>
          <a:xfrm>
            <a:off x="5076056" y="332656"/>
            <a:ext cx="3816424" cy="6284774"/>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Икона </a:t>
            </a:r>
            <a:r>
              <a:rPr lang="ru-RU" sz="2000" b="1" dirty="0" err="1" smtClean="0">
                <a:solidFill>
                  <a:srgbClr val="460000"/>
                </a:solidFill>
              </a:rPr>
              <a:t>звенигородского</a:t>
            </a:r>
            <a:r>
              <a:rPr lang="ru-RU" sz="2000" b="1" dirty="0" smtClean="0">
                <a:solidFill>
                  <a:srgbClr val="460000"/>
                </a:solidFill>
              </a:rPr>
              <a:t> чина </a:t>
            </a:r>
            <a:r>
              <a:rPr lang="ru-RU" sz="2000" b="1" dirty="0" smtClean="0">
                <a:solidFill>
                  <a:srgbClr val="CC0000"/>
                </a:solidFill>
              </a:rPr>
              <a:t>«Спас Вседержитель» </a:t>
            </a:r>
            <a:r>
              <a:rPr lang="ru-RU" sz="2000" b="1" dirty="0" smtClean="0">
                <a:solidFill>
                  <a:srgbClr val="460000"/>
                </a:solidFill>
              </a:rPr>
              <a:t>от времени и в результате механических повреждений она сильно пострадала, некоторые фрагменты оказались утраченными. Однако сохранилось главное - лик Христа и часть его одежды. У Рублева Спас- именно Спаситель, Утешитель, заступник. Его глубоко человеческий облик овеян добротой и состраданием к людям. Надпись на иконе, взята из Евангелия, гласит: «Придите ко Мне все </a:t>
            </a:r>
            <a:r>
              <a:rPr lang="ru-RU" sz="2000" b="1" dirty="0" err="1" smtClean="0">
                <a:solidFill>
                  <a:srgbClr val="460000"/>
                </a:solidFill>
              </a:rPr>
              <a:t>труждающиеся</a:t>
            </a:r>
            <a:r>
              <a:rPr lang="ru-RU" sz="2000" b="1" dirty="0" smtClean="0">
                <a:solidFill>
                  <a:srgbClr val="460000"/>
                </a:solidFill>
              </a:rPr>
              <a:t> и обремененные».</a:t>
            </a:r>
          </a:p>
        </p:txBody>
      </p:sp>
      <p:sp>
        <p:nvSpPr>
          <p:cNvPr id="4" name="Управляющая кнопка: возврат 3">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10" name="Picture 14" descr="http://www.aria-art.ru/0/A/Angel/8.jpg"/>
          <p:cNvPicPr>
            <a:picLocks noChangeAspect="1" noChangeArrowheads="1"/>
          </p:cNvPicPr>
          <p:nvPr/>
        </p:nvPicPr>
        <p:blipFill>
          <a:blip r:embed="rId2" cstate="print">
            <a:lum bright="-10000" contrast="20000"/>
          </a:blip>
          <a:srcRect/>
          <a:stretch>
            <a:fillRect/>
          </a:stretch>
        </p:blipFill>
        <p:spPr bwMode="auto">
          <a:xfrm>
            <a:off x="323528" y="188640"/>
            <a:ext cx="6867504" cy="4941168"/>
          </a:xfrm>
          <a:prstGeom prst="rect">
            <a:avLst/>
          </a:prstGeom>
          <a:ln w="57150">
            <a:solidFill>
              <a:srgbClr val="FFFFCC"/>
            </a:solidFill>
          </a:ln>
          <a:effectLst>
            <a:outerShdw blurRad="292100" dist="139700" dir="2700000" algn="tl" rotWithShape="0">
              <a:srgbClr val="333333">
                <a:alpha val="65000"/>
              </a:srgbClr>
            </a:outerShdw>
          </a:effectLst>
        </p:spPr>
      </p:pic>
      <p:sp>
        <p:nvSpPr>
          <p:cNvPr id="3" name="Прямоугольник с двумя скругленными противолежащими углами 2"/>
          <p:cNvSpPr/>
          <p:nvPr/>
        </p:nvSpPr>
        <p:spPr>
          <a:xfrm>
            <a:off x="179512" y="4869160"/>
            <a:ext cx="8784976" cy="1804749"/>
          </a:xfrm>
          <a:prstGeom prst="round2DiagRect">
            <a:avLst/>
          </a:prstGeom>
          <a:blipFill>
            <a:blip r:embed="rId3"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Второй раз в летописи </a:t>
            </a:r>
            <a:r>
              <a:rPr lang="ru-RU" sz="2000" b="1" dirty="0" smtClean="0">
                <a:solidFill>
                  <a:srgbClr val="CC0000"/>
                </a:solidFill>
              </a:rPr>
              <a:t>Андрей Рублев </a:t>
            </a:r>
            <a:r>
              <a:rPr lang="ru-RU" sz="2000" b="1" dirty="0" smtClean="0">
                <a:solidFill>
                  <a:srgbClr val="460000"/>
                </a:solidFill>
              </a:rPr>
              <a:t>упоминается в 1408 году, когда он делал росписи с </a:t>
            </a:r>
            <a:r>
              <a:rPr lang="ru-RU" sz="2000" b="1" dirty="0" smtClean="0">
                <a:solidFill>
                  <a:srgbClr val="CC0000"/>
                </a:solidFill>
              </a:rPr>
              <a:t>Даниилом Чёрным </a:t>
            </a:r>
            <a:r>
              <a:rPr lang="ru-RU" sz="2000" b="1" dirty="0" smtClean="0">
                <a:solidFill>
                  <a:srgbClr val="460000"/>
                </a:solidFill>
              </a:rPr>
              <a:t>в Успенском соборе во Владимире. Прошло всего 3 года, а у Андрея уже появились помощники и ученики, к тому времени у Андрея уже полностью сформировался свой индивидуальный, настоящий русский стиль.</a:t>
            </a:r>
          </a:p>
        </p:txBody>
      </p:sp>
      <p:sp>
        <p:nvSpPr>
          <p:cNvPr id="106500" name="AutoShape 4" descr="Апостолы и ангелы 1408 г. Успенский собор, Владимир, Россия Роспись северного склона свода в западной части среднего нефа (фрагмент композиции «Страшный Суд»).: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02" name="AutoShape 6" descr="Апостолы и ангелы 1408 г. Успенский собор, Владимир, Россия Роспись северного склона свода в западной части среднего нефа (фрагмент композиции «Страшный Суд»).: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04" name="AutoShape 8" descr="Апостолы и ангелы 1408 г. Успенский собор, Владимир, Россия Роспись северного склона свода в западной части среднего нефа (фрагмент композиции «Страшный Суд»).: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06" name="AutoShape 10" descr="https://s-media-cache-ak0.pinimg.com/736x/6d/94/3a/6d943a8c475dc9b996894247dd8a915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 name="TextBox 10"/>
          <p:cNvSpPr txBox="1"/>
          <p:nvPr/>
        </p:nvSpPr>
        <p:spPr>
          <a:xfrm>
            <a:off x="7308304" y="476672"/>
            <a:ext cx="1835696" cy="1569660"/>
          </a:xfrm>
          <a:prstGeom prst="rect">
            <a:avLst/>
          </a:prstGeom>
          <a:noFill/>
        </p:spPr>
        <p:txBody>
          <a:bodyPr wrap="square" rtlCol="0">
            <a:spAutoFit/>
          </a:bodyPr>
          <a:lstStyle/>
          <a:p>
            <a:pPr algn="ctr"/>
            <a:r>
              <a:rPr lang="ru-RU" sz="1600" b="1" dirty="0" smtClean="0">
                <a:solidFill>
                  <a:schemeClr val="bg1"/>
                </a:solidFill>
              </a:rPr>
              <a:t>Андрей Рублев </a:t>
            </a:r>
          </a:p>
          <a:p>
            <a:pPr algn="ctr"/>
            <a:r>
              <a:rPr lang="ru-RU" sz="1600" b="1" dirty="0" smtClean="0">
                <a:solidFill>
                  <a:schemeClr val="bg1"/>
                </a:solidFill>
              </a:rPr>
              <a:t>и Даниил Черный</a:t>
            </a:r>
          </a:p>
          <a:p>
            <a:pPr algn="ctr"/>
            <a:r>
              <a:rPr lang="ru-RU" sz="1600" b="1" dirty="0" smtClean="0">
                <a:solidFill>
                  <a:schemeClr val="bg1"/>
                </a:solidFill>
              </a:rPr>
              <a:t>Апостолы и ангелы. Фрагмент фрески «Страшный суд»</a:t>
            </a:r>
            <a:endParaRPr lang="ru-RU" sz="1600" b="1" dirty="0">
              <a:solidFill>
                <a:schemeClr val="bg1"/>
              </a:solidFill>
            </a:endParaRPr>
          </a:p>
        </p:txBody>
      </p:sp>
      <p:pic>
        <p:nvPicPr>
          <p:cNvPr id="106512" name="Picture 16" descr="http://art-con.ru/files/u11/promo2/doom.jpg">
            <a:hlinkClick r:id="rId4" action="ppaction://hlinksldjump"/>
          </p:cNvPr>
          <p:cNvPicPr>
            <a:picLocks noChangeAspect="1" noChangeArrowheads="1"/>
          </p:cNvPicPr>
          <p:nvPr/>
        </p:nvPicPr>
        <p:blipFill>
          <a:blip r:embed="rId5" cstate="print">
            <a:lum contrast="20000"/>
          </a:blip>
          <a:srcRect/>
          <a:stretch>
            <a:fillRect/>
          </a:stretch>
        </p:blipFill>
        <p:spPr bwMode="auto">
          <a:xfrm>
            <a:off x="7668344" y="3645024"/>
            <a:ext cx="1189392" cy="9574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Управляющая кнопка: возврат 9">
            <a:hlinkClick r:id="rId6"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descr="http://bibliotekar.ru/rusFreski/1.files/image001.jpg"/>
          <p:cNvPicPr>
            <a:picLocks noChangeAspect="1" noChangeArrowheads="1"/>
          </p:cNvPicPr>
          <p:nvPr/>
        </p:nvPicPr>
        <p:blipFill>
          <a:blip r:embed="rId2" cstate="print">
            <a:lum contrast="20000"/>
          </a:blip>
          <a:srcRect b="2282"/>
          <a:stretch>
            <a:fillRect/>
          </a:stretch>
        </p:blipFill>
        <p:spPr bwMode="auto">
          <a:xfrm>
            <a:off x="0" y="0"/>
            <a:ext cx="9144000" cy="6165304"/>
          </a:xfrm>
          <a:prstGeom prst="rect">
            <a:avLst/>
          </a:prstGeom>
          <a:ln>
            <a:noFill/>
          </a:ln>
          <a:effectLst>
            <a:outerShdw blurRad="292100" dist="139700" dir="2700000" algn="tl" rotWithShape="0">
              <a:srgbClr val="333333">
                <a:alpha val="65000"/>
              </a:srgbClr>
            </a:outerShdw>
            <a:reflection blurRad="6350" stA="50000" endA="300" endPos="55000" dir="5400000" sy="-100000" algn="bl" rotWithShape="0"/>
          </a:effectLst>
        </p:spPr>
      </p:pic>
      <p:sp>
        <p:nvSpPr>
          <p:cNvPr id="3" name="TextBox 2"/>
          <p:cNvSpPr txBox="1"/>
          <p:nvPr/>
        </p:nvSpPr>
        <p:spPr>
          <a:xfrm>
            <a:off x="251520" y="6150114"/>
            <a:ext cx="8676456" cy="707886"/>
          </a:xfrm>
          <a:prstGeom prst="rect">
            <a:avLst/>
          </a:prstGeom>
          <a:noFill/>
        </p:spPr>
        <p:txBody>
          <a:bodyPr wrap="square" rtlCol="0">
            <a:spAutoFit/>
          </a:bodyPr>
          <a:lstStyle/>
          <a:p>
            <a:pPr algn="ctr"/>
            <a:r>
              <a:rPr lang="ru-RU" sz="2000" b="1" dirty="0" smtClean="0">
                <a:solidFill>
                  <a:schemeClr val="bg1"/>
                </a:solidFill>
              </a:rPr>
              <a:t>Андрей Рублев  и Даниил Черный </a:t>
            </a:r>
          </a:p>
          <a:p>
            <a:pPr algn="ctr"/>
            <a:r>
              <a:rPr lang="ru-RU" sz="2000" b="1" dirty="0" smtClean="0">
                <a:solidFill>
                  <a:schemeClr val="bg1"/>
                </a:solidFill>
              </a:rPr>
              <a:t>Фреска «Страшный суд»  Успенский собор во Владимире</a:t>
            </a:r>
            <a:endParaRPr lang="ru-RU" sz="2000" b="1"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5292080" y="332656"/>
            <a:ext cx="3672408" cy="6284774"/>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460000"/>
                </a:solidFill>
              </a:rPr>
              <a:t>На центральной иконе  </a:t>
            </a:r>
            <a:r>
              <a:rPr lang="ru-RU" sz="2000" b="1" dirty="0" smtClean="0">
                <a:solidFill>
                  <a:srgbClr val="CC0000"/>
                </a:solidFill>
              </a:rPr>
              <a:t>«Спас в Силах» </a:t>
            </a:r>
            <a:r>
              <a:rPr lang="ru-RU" sz="2000" b="1" dirty="0" smtClean="0">
                <a:solidFill>
                  <a:srgbClr val="460000"/>
                </a:solidFill>
              </a:rPr>
              <a:t>изображен Иисус Христос с раскрытым текстом Евангелия, восседающий на престоле. Обрамляющие Христа красный ромб, голубовато-зеленый овал и красный четырехугольник символизируют его славу и «силы», небесные (в овале) и земные (символы четырех евангелистов по углам ромба). Чистые, мягко звучащие тона иконы, ее торжественный и четкий ритм свидетельствуют о высоком мастерстве художника.</a:t>
            </a:r>
          </a:p>
        </p:txBody>
      </p:sp>
      <p:pic>
        <p:nvPicPr>
          <p:cNvPr id="3" name="Picture 5" descr="Рублев5"/>
          <p:cNvPicPr>
            <a:picLocks noChangeAspect="1" noChangeArrowheads="1"/>
          </p:cNvPicPr>
          <p:nvPr/>
        </p:nvPicPr>
        <p:blipFill>
          <a:blip r:embed="rId3" cstate="print">
            <a:clrChange>
              <a:clrFrom>
                <a:srgbClr val="010101"/>
              </a:clrFrom>
              <a:clrTo>
                <a:srgbClr val="010101">
                  <a:alpha val="0"/>
                </a:srgbClr>
              </a:clrTo>
            </a:clrChange>
            <a:lum contrast="20000"/>
          </a:blip>
          <a:srcRect/>
          <a:stretch>
            <a:fillRect/>
          </a:stretch>
        </p:blipFill>
        <p:spPr bwMode="auto">
          <a:xfrm>
            <a:off x="0" y="188640"/>
            <a:ext cx="5436097" cy="6480720"/>
          </a:xfrm>
          <a:prstGeom prst="rect">
            <a:avLst/>
          </a:prstGeom>
          <a:ln>
            <a:noFill/>
          </a:ln>
          <a:effectLst>
            <a:outerShdw blurRad="190500" algn="tl" rotWithShape="0">
              <a:srgbClr val="000000">
                <a:alpha val="70000"/>
              </a:srgbClr>
            </a:outerShdw>
          </a:effectLst>
        </p:spPr>
      </p:pic>
      <p:sp>
        <p:nvSpPr>
          <p:cNvPr id="5" name="Управляющая кнопка: возврат 4">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hram-kursk.ucoz.ru/_pu/1/s23524237.jpg"/>
          <p:cNvPicPr>
            <a:picLocks noChangeAspect="1" noChangeArrowheads="1"/>
          </p:cNvPicPr>
          <p:nvPr/>
        </p:nvPicPr>
        <p:blipFill>
          <a:blip r:embed="rId2" cstate="print"/>
          <a:srcRect t="6048"/>
          <a:stretch>
            <a:fillRect/>
          </a:stretch>
        </p:blipFill>
        <p:spPr bwMode="auto">
          <a:xfrm>
            <a:off x="4788024" y="260648"/>
            <a:ext cx="3959711" cy="4556490"/>
          </a:xfrm>
          <a:prstGeom prst="rect">
            <a:avLst/>
          </a:prstGeom>
          <a:ln>
            <a:noFill/>
          </a:ln>
          <a:effectLst>
            <a:outerShdw blurRad="292100" dist="139700" dir="2700000" algn="tl" rotWithShape="0">
              <a:srgbClr val="333333">
                <a:alpha val="65000"/>
              </a:srgbClr>
            </a:outerShdw>
          </a:effectLst>
        </p:spPr>
      </p:pic>
      <p:pic>
        <p:nvPicPr>
          <p:cNvPr id="11272" name="Picture 8" descr="http://hram-kursk.ucoz.ru/_pu/1/s25667439.jpg"/>
          <p:cNvPicPr>
            <a:picLocks noChangeAspect="1" noChangeArrowheads="1"/>
          </p:cNvPicPr>
          <p:nvPr/>
        </p:nvPicPr>
        <p:blipFill>
          <a:blip r:embed="rId3" cstate="print"/>
          <a:srcRect/>
          <a:stretch>
            <a:fillRect/>
          </a:stretch>
        </p:blipFill>
        <p:spPr bwMode="auto">
          <a:xfrm>
            <a:off x="251520" y="188640"/>
            <a:ext cx="4104456" cy="5184576"/>
          </a:xfrm>
          <a:prstGeom prst="rect">
            <a:avLst/>
          </a:prstGeom>
          <a:ln>
            <a:noFill/>
          </a:ln>
          <a:effectLst>
            <a:outerShdw blurRad="292100" dist="139700" dir="2700000" algn="tl" rotWithShape="0">
              <a:srgbClr val="333333">
                <a:alpha val="65000"/>
              </a:srgbClr>
            </a:outerShdw>
          </a:effectLst>
        </p:spPr>
      </p:pic>
      <p:pic>
        <p:nvPicPr>
          <p:cNvPr id="11266" name="Picture 2" descr="http://rusarch.ru/zagraevsky35.files/image001.jpg"/>
          <p:cNvPicPr>
            <a:picLocks noChangeAspect="1" noChangeArrowheads="1"/>
          </p:cNvPicPr>
          <p:nvPr/>
        </p:nvPicPr>
        <p:blipFill>
          <a:blip r:embed="rId4" cstate="print">
            <a:lum bright="-20000" contrast="40000"/>
          </a:blip>
          <a:srcRect l="20584" t="54416" r="17665" b="1921"/>
          <a:stretch>
            <a:fillRect/>
          </a:stretch>
        </p:blipFill>
        <p:spPr bwMode="auto">
          <a:xfrm rot="16200000">
            <a:off x="7221912" y="4883543"/>
            <a:ext cx="1595891" cy="1711139"/>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5" cstate="print">
            <a:lum contrast="20000"/>
          </a:blip>
          <a:srcRect t="5202"/>
          <a:stretch>
            <a:fillRect/>
          </a:stretch>
        </p:blipFill>
        <p:spPr bwMode="auto">
          <a:xfrm>
            <a:off x="5364088" y="4941168"/>
            <a:ext cx="1622845" cy="1656184"/>
          </a:xfrm>
          <a:prstGeom prst="rect">
            <a:avLst/>
          </a:prstGeom>
          <a:ln>
            <a:noFill/>
          </a:ln>
          <a:effectLst>
            <a:outerShdw blurRad="190500" algn="tl" rotWithShape="0">
              <a:srgbClr val="000000">
                <a:alpha val="70000"/>
              </a:srgbClr>
            </a:outerShdw>
          </a:effectLst>
        </p:spPr>
      </p:pic>
      <p:sp>
        <p:nvSpPr>
          <p:cNvPr id="7" name="TextBox 6"/>
          <p:cNvSpPr txBox="1"/>
          <p:nvPr/>
        </p:nvSpPr>
        <p:spPr>
          <a:xfrm>
            <a:off x="5436096" y="4437112"/>
            <a:ext cx="3096344" cy="307777"/>
          </a:xfrm>
          <a:prstGeom prst="rect">
            <a:avLst/>
          </a:prstGeom>
          <a:noFill/>
        </p:spPr>
        <p:txBody>
          <a:bodyPr wrap="square" rtlCol="0">
            <a:spAutoFit/>
          </a:bodyPr>
          <a:lstStyle/>
          <a:p>
            <a:r>
              <a:rPr lang="ru-RU" sz="1400" b="1" dirty="0" smtClean="0">
                <a:solidFill>
                  <a:schemeClr val="bg1"/>
                </a:solidFill>
              </a:rPr>
              <a:t>Дмитриевский собор во Владимире</a:t>
            </a:r>
            <a:endParaRPr lang="ru-RU" sz="1400" b="1" dirty="0">
              <a:solidFill>
                <a:schemeClr val="bg1"/>
              </a:solidFill>
            </a:endParaRPr>
          </a:p>
        </p:txBody>
      </p:sp>
      <p:sp>
        <p:nvSpPr>
          <p:cNvPr id="2" name="Прямоугольник с двумя скругленными соседними углами 1"/>
          <p:cNvSpPr/>
          <p:nvPr/>
        </p:nvSpPr>
        <p:spPr>
          <a:xfrm>
            <a:off x="251520" y="4869160"/>
            <a:ext cx="4968552" cy="1774627"/>
          </a:xfrm>
          <a:prstGeom prst="round2SameRect">
            <a:avLst/>
          </a:prstGeom>
          <a:blipFill>
            <a:blip r:embed="rId6"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Основу </a:t>
            </a:r>
            <a:r>
              <a:rPr lang="ru-RU" sz="2400" b="1" dirty="0" smtClean="0">
                <a:solidFill>
                  <a:srgbClr val="C00000"/>
                </a:solidFill>
              </a:rPr>
              <a:t>крестово-купольного храма</a:t>
            </a:r>
            <a:r>
              <a:rPr lang="ru-RU" sz="2400" b="1" dirty="0" smtClean="0">
                <a:solidFill>
                  <a:srgbClr val="FF0000"/>
                </a:solidFill>
              </a:rPr>
              <a:t> </a:t>
            </a:r>
            <a:r>
              <a:rPr lang="ru-RU" sz="2000" b="1" dirty="0" smtClean="0">
                <a:solidFill>
                  <a:srgbClr val="460000"/>
                </a:solidFill>
              </a:rPr>
              <a:t>составляет квадрат, расчленённый четырьмя опорами – на три нефа и заканчивающийся на востоке апсидой, на плане образует крест.</a:t>
            </a:r>
          </a:p>
        </p:txBody>
      </p:sp>
      <p:sp>
        <p:nvSpPr>
          <p:cNvPr id="9" name="Прямоугольник 8"/>
          <p:cNvSpPr/>
          <p:nvPr/>
        </p:nvSpPr>
        <p:spPr>
          <a:xfrm>
            <a:off x="755576" y="4509120"/>
            <a:ext cx="3305585" cy="307777"/>
          </a:xfrm>
          <a:prstGeom prst="rect">
            <a:avLst/>
          </a:prstGeom>
        </p:spPr>
        <p:txBody>
          <a:bodyPr wrap="none">
            <a:spAutoFit/>
          </a:bodyPr>
          <a:lstStyle/>
          <a:p>
            <a:r>
              <a:rPr lang="ru-RU" sz="1400" b="1" dirty="0" smtClean="0">
                <a:solidFill>
                  <a:schemeClr val="bg1"/>
                </a:solidFill>
              </a:rPr>
              <a:t>Успенский собор Московского Кремля   </a:t>
            </a:r>
            <a:endParaRPr lang="ru-RU" sz="1400" b="1"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4860032" y="0"/>
            <a:ext cx="4283968" cy="6858000"/>
          </a:xfrm>
          <a:prstGeom prst="round2DiagRect">
            <a:avLst/>
          </a:prstGeom>
          <a:blipFill>
            <a:blip r:embed="rId2"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000" b="1" dirty="0" smtClean="0">
                <a:solidFill>
                  <a:srgbClr val="CC0000"/>
                </a:solidFill>
              </a:rPr>
              <a:t> «Троица» </a:t>
            </a:r>
            <a:r>
              <a:rPr lang="ru-RU" sz="2000" b="1" dirty="0" smtClean="0">
                <a:solidFill>
                  <a:srgbClr val="460000"/>
                </a:solidFill>
              </a:rPr>
              <a:t>– вершина творчества русского художника Андрея Рублева.  В иконе внимание сосредоточено на трех ангелах, их безмолвном общении. Они изображены восседающими вокруг престола, в центре которого помещена чаша с головой жертвенного тельца, символизирующего новозаветного агнца, т. е. Христа. Левый и средний ангелы благословляют чашу. Бог Отец благословляет Бога Сына на смерть на кресте во имя любви к людям. Бог Дух Святой (правый ангел) присутствует здесь как утешитель, утверждая высокий смысл жертвенной, всепрощающей любви. </a:t>
            </a:r>
          </a:p>
        </p:txBody>
      </p:sp>
      <p:pic>
        <p:nvPicPr>
          <p:cNvPr id="108548" name="Picture 4" descr="http://andrey-rublev.ru/icons/rublev_troitsa.jpg"/>
          <p:cNvPicPr>
            <a:picLocks noChangeAspect="1" noChangeArrowheads="1"/>
          </p:cNvPicPr>
          <p:nvPr/>
        </p:nvPicPr>
        <p:blipFill>
          <a:blip r:embed="rId3" cstate="print">
            <a:lum bright="-10000" contrast="20000"/>
          </a:blip>
          <a:srcRect/>
          <a:stretch>
            <a:fillRect/>
          </a:stretch>
        </p:blipFill>
        <p:spPr bwMode="auto">
          <a:xfrm>
            <a:off x="0" y="260648"/>
            <a:ext cx="5119692" cy="6375709"/>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
        <p:nvSpPr>
          <p:cNvPr id="5" name="Управляющая кнопка: возврат 4">
            <a:hlinkClick r:id="rId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8" name="Picture 10" descr="http://img-fotki.yandex.ru/get/5625/90621952.12a/0_83fde_20ebaa8c_XL.jpg"/>
          <p:cNvPicPr>
            <a:picLocks noChangeAspect="1" noChangeArrowheads="1"/>
          </p:cNvPicPr>
          <p:nvPr/>
        </p:nvPicPr>
        <p:blipFill>
          <a:blip r:embed="rId2" cstate="print"/>
          <a:srcRect l="5882" r="7843"/>
          <a:stretch>
            <a:fillRect/>
          </a:stretch>
        </p:blipFill>
        <p:spPr bwMode="auto">
          <a:xfrm>
            <a:off x="3275856" y="188640"/>
            <a:ext cx="5688632" cy="4405450"/>
          </a:xfrm>
          <a:prstGeom prst="rect">
            <a:avLst/>
          </a:prstGeom>
          <a:ln w="38100">
            <a:solidFill>
              <a:srgbClr val="FFFFCC"/>
            </a:solidFill>
          </a:ln>
          <a:effectLst>
            <a:outerShdw blurRad="292100" dist="139700" dir="2700000" algn="tl" rotWithShape="0">
              <a:srgbClr val="333333">
                <a:alpha val="65000"/>
              </a:srgbClr>
            </a:outerShdw>
          </a:effectLst>
        </p:spPr>
      </p:pic>
      <p:pic>
        <p:nvPicPr>
          <p:cNvPr id="109580" name="Picture 12" descr="http://img-fotki.yandex.ru/get/6441/90621952.12a/0_83fda_679872ac_XL.jpg"/>
          <p:cNvPicPr>
            <a:picLocks noChangeAspect="1" noChangeArrowheads="1"/>
          </p:cNvPicPr>
          <p:nvPr/>
        </p:nvPicPr>
        <p:blipFill>
          <a:blip r:embed="rId3" cstate="print">
            <a:lum contrast="10000"/>
          </a:blip>
          <a:srcRect l="12089" t="5084" r="21123" b="27236"/>
          <a:stretch>
            <a:fillRect/>
          </a:stretch>
        </p:blipFill>
        <p:spPr bwMode="auto">
          <a:xfrm>
            <a:off x="179512" y="188640"/>
            <a:ext cx="2843808" cy="4114007"/>
          </a:xfrm>
          <a:prstGeom prst="rect">
            <a:avLst/>
          </a:prstGeom>
          <a:ln w="38100">
            <a:solidFill>
              <a:srgbClr val="FFFFCC"/>
            </a:solidFill>
          </a:ln>
          <a:effectLst>
            <a:outerShdw blurRad="292100" dist="139700" dir="2700000" algn="tl" rotWithShape="0">
              <a:srgbClr val="333333">
                <a:alpha val="65000"/>
              </a:srgbClr>
            </a:outerShdw>
          </a:effectLst>
        </p:spPr>
      </p:pic>
      <p:sp>
        <p:nvSpPr>
          <p:cNvPr id="3" name="Прямоугольник с двумя скругленными противолежащими углами 2"/>
          <p:cNvSpPr/>
          <p:nvPr/>
        </p:nvSpPr>
        <p:spPr>
          <a:xfrm>
            <a:off x="0" y="4372213"/>
            <a:ext cx="9144000" cy="2485787"/>
          </a:xfrm>
          <a:prstGeom prst="round2Diag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Жизненный путь </a:t>
            </a:r>
            <a:r>
              <a:rPr lang="ru-RU" sz="2000" b="1" dirty="0" smtClean="0">
                <a:solidFill>
                  <a:srgbClr val="CC0000"/>
                </a:solidFill>
              </a:rPr>
              <a:t>Андрей Рублев </a:t>
            </a:r>
            <a:r>
              <a:rPr lang="ru-RU" sz="2000" b="1" dirty="0" smtClean="0">
                <a:solidFill>
                  <a:srgbClr val="460000"/>
                </a:solidFill>
              </a:rPr>
              <a:t>и </a:t>
            </a:r>
            <a:r>
              <a:rPr lang="ru-RU" sz="2000" b="1" dirty="0" smtClean="0">
                <a:solidFill>
                  <a:srgbClr val="CC0000"/>
                </a:solidFill>
              </a:rPr>
              <a:t>Даниил Чёрный </a:t>
            </a:r>
            <a:r>
              <a:rPr lang="ru-RU" sz="2000" b="1" dirty="0" smtClean="0">
                <a:solidFill>
                  <a:srgbClr val="460000"/>
                </a:solidFill>
              </a:rPr>
              <a:t>окончили в 1430 г. В подмосковном </a:t>
            </a:r>
            <a:r>
              <a:rPr lang="ru-RU" sz="2000" b="1" dirty="0" err="1" smtClean="0">
                <a:solidFill>
                  <a:srgbClr val="460000"/>
                </a:solidFill>
              </a:rPr>
              <a:t>Спасо</a:t>
            </a:r>
            <a:r>
              <a:rPr lang="ru-RU" sz="2000" b="1" dirty="0" smtClean="0">
                <a:solidFill>
                  <a:srgbClr val="460000"/>
                </a:solidFill>
              </a:rPr>
              <a:t> – </a:t>
            </a:r>
            <a:r>
              <a:rPr lang="ru-RU" sz="2000" b="1" dirty="0" err="1" smtClean="0">
                <a:solidFill>
                  <a:srgbClr val="460000"/>
                </a:solidFill>
              </a:rPr>
              <a:t>Андрониковом</a:t>
            </a:r>
            <a:r>
              <a:rPr lang="ru-RU" sz="2000" b="1" dirty="0" smtClean="0">
                <a:solidFill>
                  <a:srgbClr val="460000"/>
                </a:solidFill>
              </a:rPr>
              <a:t> монастыре. Творчество этих великих художников стало подлинным эталоном «московского стиля» живописи. Живопись этих мастеров на многие десятилетия вперед определила основные черты московской школы живописи, дала мощный духовный и творческий импульс для дальнейшего развития русского изобразительного искусства.</a:t>
            </a:r>
          </a:p>
        </p:txBody>
      </p:sp>
      <p:sp>
        <p:nvSpPr>
          <p:cNvPr id="9" name="Прямоугольник 8"/>
          <p:cNvSpPr/>
          <p:nvPr/>
        </p:nvSpPr>
        <p:spPr>
          <a:xfrm>
            <a:off x="1043608" y="4005064"/>
            <a:ext cx="7363072" cy="338554"/>
          </a:xfrm>
          <a:prstGeom prst="rect">
            <a:avLst/>
          </a:prstGeom>
        </p:spPr>
        <p:txBody>
          <a:bodyPr wrap="square">
            <a:spAutoFit/>
          </a:bodyPr>
          <a:lstStyle/>
          <a:p>
            <a:pPr algn="ctr"/>
            <a:r>
              <a:rPr lang="ru-RU" sz="1600" b="1" dirty="0" smtClean="0">
                <a:solidFill>
                  <a:schemeClr val="bg1"/>
                </a:solidFill>
              </a:rPr>
              <a:t>Коллекция иконописи в Государственной  Третьяковской галерее</a:t>
            </a:r>
            <a:endParaRPr lang="ru-RU" sz="1600" b="1" dirty="0">
              <a:solidFill>
                <a:schemeClr val="bg1"/>
              </a:solidFill>
            </a:endParaRPr>
          </a:p>
        </p:txBody>
      </p:sp>
      <p:sp>
        <p:nvSpPr>
          <p:cNvPr id="6" name="Управляющая кнопка: возврат 5">
            <a:hlinkClick r:id="rId5"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47"/>
          <p:cNvSpPr>
            <a:spLocks noChangeArrowheads="1"/>
          </p:cNvSpPr>
          <p:nvPr/>
        </p:nvSpPr>
        <p:spPr bwMode="auto">
          <a:xfrm>
            <a:off x="251520" y="260648"/>
            <a:ext cx="8640960" cy="3600400"/>
          </a:xfrm>
          <a:prstGeom prst="rect">
            <a:avLst/>
          </a:prstGeom>
          <a:blipFill>
            <a:blip r:embed="rId2" cstate="print"/>
            <a:stretch>
              <a:fillRect/>
            </a:stretch>
          </a:blipFill>
          <a:ln w="57150">
            <a:solidFill>
              <a:schemeClr val="bg1"/>
            </a:solidFill>
            <a:miter lim="800000"/>
            <a:headEnd/>
            <a:tailEnd/>
          </a:ln>
          <a:effectLst>
            <a:outerShdw blurRad="50800" dist="38100" dir="16200000"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smtClean="0">
              <a:solidFill>
                <a:srgbClr val="460000"/>
              </a:solidFill>
            </a:endParaRPr>
          </a:p>
          <a:p>
            <a:pPr algn="ctr"/>
            <a:endParaRPr lang="ru-RU" sz="2800" b="1" cap="all" dirty="0">
              <a:solidFill>
                <a:srgbClr val="460000"/>
              </a:solidFill>
            </a:endParaRPr>
          </a:p>
        </p:txBody>
      </p:sp>
      <p:pic>
        <p:nvPicPr>
          <p:cNvPr id="19" name="Picture 5" descr="D:\ШКОЛА\8-11 класс искусство\ФСВ ДЛЯ ПРЕЗЕНТ\1МОЯ ПРЕЗЕНТАШКА\1280px-The_Cathedral_of_the_Annunciation.jpg"/>
          <p:cNvPicPr>
            <a:picLocks noChangeAspect="1" noChangeArrowheads="1"/>
          </p:cNvPicPr>
          <p:nvPr/>
        </p:nvPicPr>
        <p:blipFill>
          <a:blip r:embed="rId3" cstate="print">
            <a:lum contrast="20000"/>
          </a:blip>
          <a:srcRect r="19156"/>
          <a:stretch>
            <a:fillRect/>
          </a:stretch>
        </p:blipFill>
        <p:spPr bwMode="auto">
          <a:xfrm>
            <a:off x="5076056" y="332656"/>
            <a:ext cx="3748468" cy="3621520"/>
          </a:xfrm>
          <a:prstGeom prst="rect">
            <a:avLst/>
          </a:prstGeom>
          <a:ln>
            <a:noFill/>
          </a:ln>
          <a:effectLst>
            <a:softEdge rad="112500"/>
          </a:effectLst>
        </p:spPr>
      </p:pic>
      <p:pic>
        <p:nvPicPr>
          <p:cNvPr id="2051" name="Picture 3" descr="D:\ШКОЛА\8-11 класс ИСКУССТВО\ФСВ ДЛЯ ПРЕЗЕНТ\1МОЯ ПРЕЗЕНТАШКА\картинки\0_16f2ff_73b59152_XL.jpg"/>
          <p:cNvPicPr>
            <a:picLocks noChangeAspect="1" noChangeArrowheads="1"/>
          </p:cNvPicPr>
          <p:nvPr/>
        </p:nvPicPr>
        <p:blipFill>
          <a:blip r:embed="rId4" cstate="print">
            <a:lum contrast="10000"/>
          </a:blip>
          <a:srcRect/>
          <a:stretch>
            <a:fillRect/>
          </a:stretch>
        </p:blipFill>
        <p:spPr bwMode="auto">
          <a:xfrm>
            <a:off x="323528" y="836712"/>
            <a:ext cx="3600400" cy="3018371"/>
          </a:xfrm>
          <a:prstGeom prst="rect">
            <a:avLst/>
          </a:prstGeom>
          <a:ln>
            <a:noFill/>
          </a:ln>
          <a:effectLst>
            <a:softEdge rad="112500"/>
          </a:effectLst>
        </p:spPr>
      </p:pic>
      <p:pic>
        <p:nvPicPr>
          <p:cNvPr id="20" name="Picture 2" descr="http://aktinoya.ru/index.php?option=com_joomgallery&amp;view=image&amp;format=raw&amp;id=3391&amp;type=img"/>
          <p:cNvPicPr>
            <a:picLocks noChangeAspect="1" noChangeArrowheads="1"/>
          </p:cNvPicPr>
          <p:nvPr/>
        </p:nvPicPr>
        <p:blipFill>
          <a:blip r:embed="rId5" cstate="print">
            <a:lum contrast="20000"/>
          </a:blip>
          <a:srcRect l="28357" r="8709" b="14931"/>
          <a:stretch>
            <a:fillRect/>
          </a:stretch>
        </p:blipFill>
        <p:spPr bwMode="auto">
          <a:xfrm>
            <a:off x="2771800" y="332655"/>
            <a:ext cx="3432291" cy="3911119"/>
          </a:xfrm>
          <a:prstGeom prst="rect">
            <a:avLst/>
          </a:prstGeom>
          <a:ln>
            <a:noFill/>
          </a:ln>
          <a:effectLst>
            <a:softEdge rad="112500"/>
          </a:effectLst>
        </p:spPr>
      </p:pic>
      <p:pic>
        <p:nvPicPr>
          <p:cNvPr id="2050" name="Picture 2" descr="D:\ШКОЛА\8-11 класс ИСКУССТВО\ФСВ ДЛЯ ПРЕЗЕНТ\1МОЯ ПРЕЗЕНТАШКА\картинки\Рисунок1апр.png"/>
          <p:cNvPicPr>
            <a:picLocks noChangeAspect="1" noChangeArrowheads="1"/>
          </p:cNvPicPr>
          <p:nvPr/>
        </p:nvPicPr>
        <p:blipFill>
          <a:blip r:embed="rId6" cstate="print"/>
          <a:srcRect l="11324" r="9409"/>
          <a:stretch>
            <a:fillRect/>
          </a:stretch>
        </p:blipFill>
        <p:spPr bwMode="auto">
          <a:xfrm>
            <a:off x="323528" y="260648"/>
            <a:ext cx="2304256" cy="648072"/>
          </a:xfrm>
          <a:prstGeom prst="rect">
            <a:avLst/>
          </a:prstGeom>
          <a:noFill/>
          <a:ln>
            <a:noFill/>
          </a:ln>
          <a:effectLst>
            <a:outerShdw blurRad="107950" dist="12700" dir="5400000" algn="ctr">
              <a:srgbClr val="000000"/>
            </a:outerShdw>
          </a:effectLst>
          <a:scene3d>
            <a:camera prst="orthographicFront"/>
            <a:lightRig rig="threePt" dir="t"/>
          </a:scene3d>
          <a:sp3d>
            <a:bevelT prst="angle"/>
          </a:sp3d>
        </p:spPr>
      </p:pic>
      <p:sp>
        <p:nvSpPr>
          <p:cNvPr id="15" name="Прямоугольник 14"/>
          <p:cNvSpPr/>
          <p:nvPr/>
        </p:nvSpPr>
        <p:spPr>
          <a:xfrm>
            <a:off x="251520" y="3284984"/>
            <a:ext cx="8640960" cy="2862322"/>
          </a:xfrm>
          <a:prstGeom prst="rect">
            <a:avLst/>
          </a:prstGeom>
          <a:blipFill dpi="0" rotWithShape="1">
            <a:blip r:embed="rId2" cstate="print"/>
            <a:srcRect/>
            <a:stretch>
              <a:fillRect/>
            </a:stretch>
          </a:blipFill>
          <a:ln w="57150">
            <a:solidFill>
              <a:schemeClr val="bg1"/>
            </a:solidFill>
          </a:ln>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Несмотря на феодальную раздробленность, в очертаниях храмов прослеживается единый тип русского храма, лишь в зависимости от политической значимости и  экономической развитости княжеств, храмы различаются  масштабами, количеством  куполов, богатством внутренней и внешней (резной) отделки. </a:t>
            </a:r>
          </a:p>
          <a:p>
            <a:pPr algn="just"/>
            <a:r>
              <a:rPr lang="ru-RU" sz="2000" b="1" dirty="0" smtClean="0">
                <a:solidFill>
                  <a:srgbClr val="460000"/>
                </a:solidFill>
              </a:rPr>
              <a:t>3а века они претерпевали многочисленные перестройки и переделки, которые можно обнаружить зачастую только в результате специального изучения. Веками формировался неповторимый облик древнерусской архитектуры.</a:t>
            </a:r>
          </a:p>
        </p:txBody>
      </p:sp>
      <p:pic>
        <p:nvPicPr>
          <p:cNvPr id="22" name="Picture 19" descr="D:\ШКОЛА\8-11 класс ИСКУССТВО\ФСВ ДЛЯ ПРЕЗЕНТ\1МОЯ ПРЕЗЕНТАШКА\картинки\Рисунок1нгл.png"/>
          <p:cNvPicPr>
            <a:picLocks noChangeAspect="1" noChangeArrowheads="1"/>
          </p:cNvPicPr>
          <p:nvPr/>
        </p:nvPicPr>
        <p:blipFill>
          <a:blip r:embed="rId7" cstate="print"/>
          <a:srcRect l="1176" t="16831" r="20075" b="16831"/>
          <a:stretch>
            <a:fillRect/>
          </a:stretch>
        </p:blipFill>
        <p:spPr bwMode="auto">
          <a:xfrm>
            <a:off x="251520" y="6110536"/>
            <a:ext cx="8640960" cy="747464"/>
          </a:xfrm>
          <a:prstGeom prst="rect">
            <a:avLst/>
          </a:prstGeom>
          <a:noFill/>
          <a:ln w="57150">
            <a:solidFill>
              <a:schemeClr val="bg1"/>
            </a:solidFill>
          </a:ln>
          <a:effectLst>
            <a:reflection blurRad="6350" stA="50000" endA="300" endPos="90000" dir="5400000" sy="-100000" algn="bl" rotWithShape="0"/>
          </a:effectLst>
        </p:spPr>
      </p:pic>
      <p:sp>
        <p:nvSpPr>
          <p:cNvPr id="23" name="Управляющая кнопка: домой 22">
            <a:hlinkClick r:id="rId8"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7"/>
          <p:cNvSpPr>
            <a:spLocks noChangeArrowheads="1"/>
          </p:cNvSpPr>
          <p:nvPr/>
        </p:nvSpPr>
        <p:spPr bwMode="auto">
          <a:xfrm>
            <a:off x="323528" y="188640"/>
            <a:ext cx="8568952" cy="1368152"/>
          </a:xfrm>
          <a:prstGeom prst="roundRect">
            <a:avLst>
              <a:gd name="adj" fmla="val 5561"/>
            </a:avLst>
          </a:prstGeom>
          <a:blipFill>
            <a:blip r:embed="rId2"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3" name="AutoShape 47"/>
          <p:cNvSpPr>
            <a:spLocks noChangeArrowheads="1"/>
          </p:cNvSpPr>
          <p:nvPr/>
        </p:nvSpPr>
        <p:spPr bwMode="auto">
          <a:xfrm>
            <a:off x="323528" y="1340768"/>
            <a:ext cx="8568952" cy="5328592"/>
          </a:xfrm>
          <a:prstGeom prst="roundRect">
            <a:avLst>
              <a:gd name="adj" fmla="val 5180"/>
            </a:avLst>
          </a:prstGeom>
          <a:blipFill dpi="0" rotWithShape="1">
            <a:blip r:embed="rId3" cstate="print">
              <a:lum bright="-10000" contrast="20000"/>
            </a:blip>
            <a:srcRect/>
            <a:stretch>
              <a:fillRect/>
            </a:stretch>
          </a:blipFill>
          <a:ln w="57150">
            <a:solidFill>
              <a:schemeClr val="bg1"/>
            </a:solidFill>
            <a:miter lim="800000"/>
            <a:headEnd/>
            <a:tailEnd/>
          </a:ln>
          <a:effectLst>
            <a:glow rad="139700">
              <a:srgbClr val="800000">
                <a:alpha val="40000"/>
              </a:srgbClr>
            </a:glow>
            <a:outerShdw blurRad="107950" dist="12700" dir="5400000" algn="ctr">
              <a:srgbClr val="000000"/>
            </a:outerShdw>
          </a:effectLst>
          <a:scene3d>
            <a:camera prst="orthographicFront"/>
            <a:lightRig rig="threePt" dir="t"/>
          </a:scene3d>
          <a:sp3d>
            <a:bevelT prst="angle"/>
          </a:sp3d>
        </p:spPr>
        <p:txBody>
          <a:bodyPr wrap="none" anchor="ctr"/>
          <a:lstStyle/>
          <a:p>
            <a:pPr algn="ctr"/>
            <a:endParaRPr lang="ru-RU" sz="2400" b="1" cap="all" dirty="0">
              <a:solidFill>
                <a:srgbClr val="260000"/>
              </a:solidFill>
            </a:endParaRPr>
          </a:p>
        </p:txBody>
      </p:sp>
      <p:sp>
        <p:nvSpPr>
          <p:cNvPr id="4" name="Выноска со стрелкой вниз 3"/>
          <p:cNvSpPr/>
          <p:nvPr/>
        </p:nvSpPr>
        <p:spPr>
          <a:xfrm>
            <a:off x="1619672" y="4149080"/>
            <a:ext cx="5544616" cy="801529"/>
          </a:xfrm>
          <a:prstGeom prst="downArrowCallout">
            <a:avLst>
              <a:gd name="adj1" fmla="val 353084"/>
              <a:gd name="adj2" fmla="val 176542"/>
              <a:gd name="adj3" fmla="val 25000"/>
              <a:gd name="adj4" fmla="val 64977"/>
            </a:avLst>
          </a:prstGeom>
          <a:blipFill dpi="0" rotWithShape="1">
            <a:blip r:embed="rId4" cstate="print"/>
            <a:srcRect/>
            <a:tile tx="0" ty="0" sx="100000" sy="100000" flip="none" algn="tl"/>
          </a:blipFill>
          <a:ln w="57150">
            <a:noFill/>
          </a:ln>
          <a:effectLst>
            <a:glow rad="228600">
              <a:srgbClr val="CC33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800" b="1" dirty="0" smtClean="0">
                <a:solidFill>
                  <a:srgbClr val="460000"/>
                </a:solidFill>
                <a:latin typeface="Arial" pitchFamily="34" charset="0"/>
                <a:cs typeface="Arial" pitchFamily="34" charset="0"/>
              </a:rPr>
              <a:t>ПРОВЕРОЧНАЯ   РАБОТА</a:t>
            </a:r>
          </a:p>
        </p:txBody>
      </p:sp>
      <p:sp>
        <p:nvSpPr>
          <p:cNvPr id="5" name="AutoShape 47"/>
          <p:cNvSpPr>
            <a:spLocks noChangeArrowheads="1"/>
          </p:cNvSpPr>
          <p:nvPr/>
        </p:nvSpPr>
        <p:spPr bwMode="auto">
          <a:xfrm>
            <a:off x="539552" y="260648"/>
            <a:ext cx="8136904" cy="720080"/>
          </a:xfrm>
          <a:prstGeom prst="round2DiagRect">
            <a:avLst/>
          </a:prstGeom>
          <a:blipFill>
            <a:blip r:embed="rId4" cstate="print"/>
            <a:tile tx="0" ty="0" sx="100000" sy="100000" flip="none" algn="tl"/>
          </a:blipFill>
          <a:ln w="57150">
            <a:noFill/>
            <a:miter lim="800000"/>
            <a:headEnd/>
            <a:tailEnd/>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r>
              <a:rPr lang="ru-RU" sz="4400" b="1" dirty="0" smtClean="0">
                <a:solidFill>
                  <a:srgbClr val="660033"/>
                </a:solidFill>
                <a:effectLst>
                  <a:outerShdw blurRad="38100" dist="38100" dir="2700000" algn="tl">
                    <a:schemeClr val="bg1">
                      <a:alpha val="43000"/>
                    </a:schemeClr>
                  </a:outerShdw>
                </a:effectLst>
              </a:rPr>
              <a:t>АРХИТЕКТУРА ДРЕВНЕЙ РУСИ</a:t>
            </a:r>
          </a:p>
        </p:txBody>
      </p:sp>
      <p:sp>
        <p:nvSpPr>
          <p:cNvPr id="6" name="Прямоугольник с двумя скругленными противолежащими углами 5">
            <a:hlinkClick r:id="rId5" action="ppaction://hlinksldjump"/>
          </p:cNvPr>
          <p:cNvSpPr/>
          <p:nvPr/>
        </p:nvSpPr>
        <p:spPr>
          <a:xfrm>
            <a:off x="3275856" y="5157192"/>
            <a:ext cx="2448272" cy="578882"/>
          </a:xfrm>
          <a:prstGeom prst="round2DiagRect">
            <a:avLst/>
          </a:prstGeom>
          <a:blipFill dpi="0" rotWithShape="1">
            <a:blip r:embed="rId4" cstate="print"/>
            <a:srcRect/>
            <a:tile tx="0" ty="0" sx="100000" sy="100000" flip="none" algn="tl"/>
          </a:blipFill>
          <a:ln w="57150">
            <a:noFill/>
          </a:ln>
          <a:effectLst>
            <a:glow rad="228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2800" b="1" dirty="0" smtClean="0">
                <a:solidFill>
                  <a:srgbClr val="CC0000"/>
                </a:solidFill>
                <a:effectLst>
                  <a:outerShdw blurRad="38100" dist="38100" dir="2700000" algn="tl">
                    <a:srgbClr val="000000">
                      <a:alpha val="43137"/>
                    </a:srgbClr>
                  </a:outerShdw>
                </a:effectLst>
                <a:latin typeface="Arial" pitchFamily="34" charset="0"/>
                <a:cs typeface="Arial" pitchFamily="34" charset="0"/>
              </a:rPr>
              <a:t>ПРОЙТИ</a:t>
            </a:r>
          </a:p>
        </p:txBody>
      </p:sp>
      <p:pic>
        <p:nvPicPr>
          <p:cNvPr id="7" name="Picture 19" descr="D:\ШКОЛА\8-11 класс ИСКУССТВО\ФСВ ДЛЯ ПРЕЗЕНТ\1МОЯ ПРЕЗЕНТАШКА\картинки\Рисунок1нгл.png"/>
          <p:cNvPicPr>
            <a:picLocks noChangeAspect="1" noChangeArrowheads="1"/>
          </p:cNvPicPr>
          <p:nvPr/>
        </p:nvPicPr>
        <p:blipFill>
          <a:blip r:embed="rId6" cstate="print"/>
          <a:srcRect l="1176" t="16831" r="20075" b="16831"/>
          <a:stretch>
            <a:fillRect/>
          </a:stretch>
        </p:blipFill>
        <p:spPr bwMode="auto">
          <a:xfrm>
            <a:off x="251520" y="5921896"/>
            <a:ext cx="8640960" cy="747464"/>
          </a:xfrm>
          <a:prstGeom prst="rect">
            <a:avLst/>
          </a:prstGeom>
          <a:noFill/>
          <a:ln w="57150">
            <a:solidFill>
              <a:schemeClr val="bg1"/>
            </a:solidFill>
          </a:ln>
          <a:effectLst/>
        </p:spPr>
      </p:pic>
    </p:spTree>
  </p:cSld>
  <p:clrMapOvr>
    <a:masterClrMapping/>
  </p:clrMapOvr>
  <p:transition spd="med">
    <p:split orient="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2" name="Picture 19" descr="D:\ШКОЛА\8-11 класс ИСКУССТВО\ФСВ ДЛЯ ПРЕЗЕНТ\1МОЯ ПРЕЗЕНТАШКА\картинки\Рисунок1нгл.png"/>
          <p:cNvPicPr>
            <a:picLocks noChangeAspect="1" noChangeArrowheads="1"/>
          </p:cNvPicPr>
          <p:nvPr/>
        </p:nvPicPr>
        <p:blipFill>
          <a:blip r:embed="rId3" cstate="print"/>
          <a:srcRect l="1176" t="16831" r="20075" b="16831"/>
          <a:stretch>
            <a:fillRect/>
          </a:stretch>
        </p:blipFill>
        <p:spPr bwMode="auto">
          <a:xfrm>
            <a:off x="179512" y="188640"/>
            <a:ext cx="8784976" cy="936104"/>
          </a:xfrm>
          <a:prstGeom prst="rect">
            <a:avLst/>
          </a:prstGeom>
          <a:noFill/>
          <a:ln w="57150">
            <a:solidFill>
              <a:schemeClr val="bg1"/>
            </a:solidFill>
          </a:ln>
          <a:effectLst>
            <a:reflection blurRad="6350" stA="50000" endA="300" endPos="90000" dir="5400000" sy="-100000" algn="bl" rotWithShape="0"/>
          </a:effectLst>
        </p:spPr>
      </p:pic>
      <p:sp>
        <p:nvSpPr>
          <p:cNvPr id="7" name="AutoShape 53">
            <a:hlinkClick r:id="rId4" action="ppaction://hlinksldjump"/>
          </p:cNvPr>
          <p:cNvSpPr>
            <a:spLocks noChangeArrowheads="1"/>
          </p:cNvSpPr>
          <p:nvPr/>
        </p:nvSpPr>
        <p:spPr bwMode="auto">
          <a:xfrm>
            <a:off x="3779912" y="1772816"/>
            <a:ext cx="865187"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10</a:t>
            </a:r>
          </a:p>
        </p:txBody>
      </p:sp>
      <p:sp>
        <p:nvSpPr>
          <p:cNvPr id="8" name="AutoShape 54">
            <a:hlinkClick r:id="rId6" action="ppaction://hlinksldjump"/>
          </p:cNvPr>
          <p:cNvSpPr>
            <a:spLocks noChangeArrowheads="1"/>
          </p:cNvSpPr>
          <p:nvPr/>
        </p:nvSpPr>
        <p:spPr bwMode="auto">
          <a:xfrm>
            <a:off x="4788024" y="1772816"/>
            <a:ext cx="865186"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20</a:t>
            </a:r>
          </a:p>
        </p:txBody>
      </p:sp>
      <p:sp>
        <p:nvSpPr>
          <p:cNvPr id="9" name="AutoShape 55">
            <a:hlinkClick r:id="rId7" action="ppaction://hlinksldjump"/>
          </p:cNvPr>
          <p:cNvSpPr>
            <a:spLocks noChangeArrowheads="1"/>
          </p:cNvSpPr>
          <p:nvPr/>
        </p:nvSpPr>
        <p:spPr bwMode="auto">
          <a:xfrm>
            <a:off x="5794824" y="1772815"/>
            <a:ext cx="865186"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30</a:t>
            </a:r>
          </a:p>
        </p:txBody>
      </p:sp>
      <p:sp>
        <p:nvSpPr>
          <p:cNvPr id="10" name="AutoShape 56">
            <a:hlinkClick r:id="rId8" action="ppaction://hlinksldjump"/>
          </p:cNvPr>
          <p:cNvSpPr>
            <a:spLocks noChangeArrowheads="1"/>
          </p:cNvSpPr>
          <p:nvPr/>
        </p:nvSpPr>
        <p:spPr bwMode="auto">
          <a:xfrm>
            <a:off x="6876256" y="1772816"/>
            <a:ext cx="865186"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40</a:t>
            </a:r>
          </a:p>
        </p:txBody>
      </p:sp>
      <p:sp>
        <p:nvSpPr>
          <p:cNvPr id="11" name="AutoShape 57">
            <a:hlinkClick r:id="rId9" action="ppaction://hlinksldjump"/>
          </p:cNvPr>
          <p:cNvSpPr>
            <a:spLocks noChangeArrowheads="1"/>
          </p:cNvSpPr>
          <p:nvPr/>
        </p:nvSpPr>
        <p:spPr bwMode="auto">
          <a:xfrm>
            <a:off x="7956376" y="1772816"/>
            <a:ext cx="865187"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50</a:t>
            </a:r>
          </a:p>
        </p:txBody>
      </p:sp>
      <p:sp>
        <p:nvSpPr>
          <p:cNvPr id="12" name="AutoShape 58">
            <a:hlinkClick r:id="rId10" action="ppaction://hlinksldjump"/>
          </p:cNvPr>
          <p:cNvSpPr>
            <a:spLocks noChangeArrowheads="1"/>
          </p:cNvSpPr>
          <p:nvPr/>
        </p:nvSpPr>
        <p:spPr bwMode="auto">
          <a:xfrm>
            <a:off x="3779912" y="3140968"/>
            <a:ext cx="865187"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10</a:t>
            </a:r>
          </a:p>
        </p:txBody>
      </p:sp>
      <p:sp>
        <p:nvSpPr>
          <p:cNvPr id="13" name="AutoShape 59">
            <a:hlinkClick r:id="rId11" action="ppaction://hlinksldjump"/>
          </p:cNvPr>
          <p:cNvSpPr>
            <a:spLocks noChangeArrowheads="1"/>
          </p:cNvSpPr>
          <p:nvPr/>
        </p:nvSpPr>
        <p:spPr bwMode="auto">
          <a:xfrm>
            <a:off x="4788024" y="3140968"/>
            <a:ext cx="865186"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20</a:t>
            </a:r>
          </a:p>
        </p:txBody>
      </p:sp>
      <p:sp>
        <p:nvSpPr>
          <p:cNvPr id="14" name="AutoShape 60">
            <a:hlinkClick r:id="rId12" action="ppaction://hlinksldjump"/>
          </p:cNvPr>
          <p:cNvSpPr>
            <a:spLocks noChangeArrowheads="1"/>
          </p:cNvSpPr>
          <p:nvPr/>
        </p:nvSpPr>
        <p:spPr bwMode="auto">
          <a:xfrm>
            <a:off x="5795592" y="3140894"/>
            <a:ext cx="865186"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30</a:t>
            </a:r>
          </a:p>
        </p:txBody>
      </p:sp>
      <p:sp>
        <p:nvSpPr>
          <p:cNvPr id="15" name="AutoShape 61">
            <a:hlinkClick r:id="rId13" action="ppaction://hlinksldjump"/>
          </p:cNvPr>
          <p:cNvSpPr>
            <a:spLocks noChangeArrowheads="1"/>
          </p:cNvSpPr>
          <p:nvPr/>
        </p:nvSpPr>
        <p:spPr bwMode="auto">
          <a:xfrm>
            <a:off x="6877024" y="3140895"/>
            <a:ext cx="865186"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40</a:t>
            </a:r>
          </a:p>
        </p:txBody>
      </p:sp>
      <p:sp>
        <p:nvSpPr>
          <p:cNvPr id="16" name="AutoShape 62">
            <a:hlinkClick r:id="rId14" action="ppaction://hlinksldjump"/>
          </p:cNvPr>
          <p:cNvSpPr>
            <a:spLocks noChangeArrowheads="1"/>
          </p:cNvSpPr>
          <p:nvPr/>
        </p:nvSpPr>
        <p:spPr bwMode="auto">
          <a:xfrm>
            <a:off x="7956376" y="3140968"/>
            <a:ext cx="865187"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50</a:t>
            </a:r>
          </a:p>
        </p:txBody>
      </p:sp>
      <p:sp>
        <p:nvSpPr>
          <p:cNvPr id="17" name="AutoShape 63">
            <a:hlinkClick r:id="rId15" action="ppaction://hlinksldjump"/>
          </p:cNvPr>
          <p:cNvSpPr>
            <a:spLocks noChangeArrowheads="1"/>
          </p:cNvSpPr>
          <p:nvPr/>
        </p:nvSpPr>
        <p:spPr bwMode="auto">
          <a:xfrm>
            <a:off x="3779912" y="4581128"/>
            <a:ext cx="865187"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10</a:t>
            </a:r>
          </a:p>
        </p:txBody>
      </p:sp>
      <p:sp>
        <p:nvSpPr>
          <p:cNvPr id="18" name="AutoShape 64">
            <a:hlinkClick r:id="rId16" action="ppaction://hlinksldjump"/>
          </p:cNvPr>
          <p:cNvSpPr>
            <a:spLocks noChangeArrowheads="1"/>
          </p:cNvSpPr>
          <p:nvPr/>
        </p:nvSpPr>
        <p:spPr bwMode="auto">
          <a:xfrm>
            <a:off x="4788024" y="4581128"/>
            <a:ext cx="865186"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20</a:t>
            </a:r>
          </a:p>
        </p:txBody>
      </p:sp>
      <p:sp>
        <p:nvSpPr>
          <p:cNvPr id="19" name="AutoShape 65">
            <a:hlinkClick r:id="rId17" action="ppaction://hlinksldjump"/>
          </p:cNvPr>
          <p:cNvSpPr>
            <a:spLocks noChangeArrowheads="1"/>
          </p:cNvSpPr>
          <p:nvPr/>
        </p:nvSpPr>
        <p:spPr bwMode="auto">
          <a:xfrm>
            <a:off x="5794824" y="4581128"/>
            <a:ext cx="865186"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30</a:t>
            </a:r>
          </a:p>
        </p:txBody>
      </p:sp>
      <p:sp>
        <p:nvSpPr>
          <p:cNvPr id="20" name="AutoShape 66">
            <a:hlinkClick r:id="rId18" action="ppaction://hlinksldjump"/>
          </p:cNvPr>
          <p:cNvSpPr>
            <a:spLocks noChangeArrowheads="1"/>
          </p:cNvSpPr>
          <p:nvPr/>
        </p:nvSpPr>
        <p:spPr bwMode="auto">
          <a:xfrm>
            <a:off x="6876256" y="4581128"/>
            <a:ext cx="865187"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40</a:t>
            </a:r>
          </a:p>
        </p:txBody>
      </p:sp>
      <p:sp>
        <p:nvSpPr>
          <p:cNvPr id="21" name="AutoShape 67">
            <a:hlinkClick r:id="rId19" action="ppaction://hlinksldjump"/>
          </p:cNvPr>
          <p:cNvSpPr>
            <a:spLocks noChangeArrowheads="1"/>
          </p:cNvSpPr>
          <p:nvPr/>
        </p:nvSpPr>
        <p:spPr bwMode="auto">
          <a:xfrm>
            <a:off x="7956376" y="4581128"/>
            <a:ext cx="865187" cy="792088"/>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50</a:t>
            </a:r>
          </a:p>
        </p:txBody>
      </p:sp>
      <p:pic>
        <p:nvPicPr>
          <p:cNvPr id="23" name="Picture 19" descr="D:\ШКОЛА\8-11 класс ИСКУССТВО\ФСВ ДЛЯ ПРЕЗЕНТ\1МОЯ ПРЕЗЕНТАШКА\картинки\Рисунок1нгл.png"/>
          <p:cNvPicPr>
            <a:picLocks noChangeAspect="1" noChangeArrowheads="1"/>
          </p:cNvPicPr>
          <p:nvPr/>
        </p:nvPicPr>
        <p:blipFill>
          <a:blip r:embed="rId3" cstate="print"/>
          <a:srcRect l="16926" t="16831" b="16831"/>
          <a:stretch>
            <a:fillRect/>
          </a:stretch>
        </p:blipFill>
        <p:spPr bwMode="auto">
          <a:xfrm>
            <a:off x="179512" y="5733256"/>
            <a:ext cx="8784976" cy="936104"/>
          </a:xfrm>
          <a:prstGeom prst="rect">
            <a:avLst/>
          </a:prstGeom>
          <a:noFill/>
          <a:ln w="57150">
            <a:solidFill>
              <a:schemeClr val="bg1"/>
            </a:solidFill>
          </a:ln>
          <a:effectLst>
            <a:glow rad="139700">
              <a:schemeClr val="accent6">
                <a:satMod val="175000"/>
                <a:alpha val="40000"/>
              </a:schemeClr>
            </a:glow>
            <a:outerShdw blurRad="50800" dist="38100" dir="16200000" rotWithShape="0">
              <a:prstClr val="black">
                <a:alpha val="40000"/>
              </a:prstClr>
            </a:outerShdw>
          </a:effectLst>
        </p:spPr>
      </p:pic>
      <p:grpSp>
        <p:nvGrpSpPr>
          <p:cNvPr id="27" name="Группа 26"/>
          <p:cNvGrpSpPr/>
          <p:nvPr/>
        </p:nvGrpSpPr>
        <p:grpSpPr>
          <a:xfrm>
            <a:off x="251520" y="1700808"/>
            <a:ext cx="3167583" cy="936104"/>
            <a:chOff x="251520" y="1700808"/>
            <a:chExt cx="3167583" cy="936104"/>
          </a:xfrm>
        </p:grpSpPr>
        <p:sp>
          <p:nvSpPr>
            <p:cNvPr id="30" name="AutoShape 47"/>
            <p:cNvSpPr>
              <a:spLocks noChangeArrowheads="1"/>
            </p:cNvSpPr>
            <p:nvPr/>
          </p:nvSpPr>
          <p:spPr bwMode="auto">
            <a:xfrm>
              <a:off x="539552" y="1700808"/>
              <a:ext cx="2879551" cy="936104"/>
            </a:xfrm>
            <a:prstGeom prst="homePlate">
              <a:avLst/>
            </a:prstGeom>
            <a:blipFill>
              <a:blip r:embed="rId20"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a:t>
              </a:r>
            </a:p>
            <a:p>
              <a:pPr algn="ctr"/>
              <a:r>
                <a:rPr lang="ru-RU" sz="2800" b="1" cap="all" dirty="0" smtClean="0">
                  <a:solidFill>
                    <a:srgbClr val="460000"/>
                  </a:solidFill>
                </a:rPr>
                <a:t>АРХИТЕКТУРА</a:t>
              </a:r>
              <a:endParaRPr lang="ru-RU" sz="2800" b="1" cap="all" dirty="0">
                <a:solidFill>
                  <a:srgbClr val="460000"/>
                </a:solidFill>
              </a:endParaRPr>
            </a:p>
          </p:txBody>
        </p:sp>
        <p:sp>
          <p:nvSpPr>
            <p:cNvPr id="24" name="AutoShape 47"/>
            <p:cNvSpPr>
              <a:spLocks noChangeArrowheads="1"/>
            </p:cNvSpPr>
            <p:nvPr/>
          </p:nvSpPr>
          <p:spPr bwMode="auto">
            <a:xfrm>
              <a:off x="251520" y="1700808"/>
              <a:ext cx="216024" cy="936104"/>
            </a:xfrm>
            <a:prstGeom prst="roundRect">
              <a:avLst>
                <a:gd name="adj" fmla="val 5561"/>
              </a:avLst>
            </a:prstGeom>
            <a:blipFill>
              <a:blip r:embed="rId21"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endParaRPr lang="ru-RU" sz="2800" b="1" cap="all" dirty="0">
                <a:solidFill>
                  <a:srgbClr val="460000"/>
                </a:solidFill>
              </a:endParaRPr>
            </a:p>
          </p:txBody>
        </p:sp>
      </p:grpSp>
      <p:grpSp>
        <p:nvGrpSpPr>
          <p:cNvPr id="28" name="Группа 27"/>
          <p:cNvGrpSpPr/>
          <p:nvPr/>
        </p:nvGrpSpPr>
        <p:grpSpPr>
          <a:xfrm>
            <a:off x="251520" y="3068960"/>
            <a:ext cx="3167583" cy="864170"/>
            <a:chOff x="251520" y="3068960"/>
            <a:chExt cx="3167583" cy="864170"/>
          </a:xfrm>
        </p:grpSpPr>
        <p:sp>
          <p:nvSpPr>
            <p:cNvPr id="31" name="AutoShape 47"/>
            <p:cNvSpPr>
              <a:spLocks noChangeArrowheads="1"/>
            </p:cNvSpPr>
            <p:nvPr/>
          </p:nvSpPr>
          <p:spPr bwMode="auto">
            <a:xfrm>
              <a:off x="539552" y="3068960"/>
              <a:ext cx="2879551" cy="864170"/>
            </a:xfrm>
            <a:prstGeom prst="homePlate">
              <a:avLst/>
            </a:prstGeom>
            <a:blipFill>
              <a:blip r:embed="rId20"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a:t>
              </a:r>
            </a:p>
            <a:p>
              <a:pPr algn="ctr"/>
              <a:r>
                <a:rPr lang="ru-RU" sz="2800" b="1" cap="all" dirty="0" smtClean="0">
                  <a:solidFill>
                    <a:srgbClr val="460000"/>
                  </a:solidFill>
                </a:rPr>
                <a:t>АРХИТЕКТУРЫ</a:t>
              </a:r>
              <a:endParaRPr lang="ru-RU" sz="2800" b="1" cap="all" dirty="0">
                <a:solidFill>
                  <a:srgbClr val="460000"/>
                </a:solidFill>
              </a:endParaRPr>
            </a:p>
          </p:txBody>
        </p:sp>
        <p:sp>
          <p:nvSpPr>
            <p:cNvPr id="25" name="AutoShape 47"/>
            <p:cNvSpPr>
              <a:spLocks noChangeArrowheads="1"/>
            </p:cNvSpPr>
            <p:nvPr/>
          </p:nvSpPr>
          <p:spPr bwMode="auto">
            <a:xfrm>
              <a:off x="251520" y="3068960"/>
              <a:ext cx="216024" cy="864096"/>
            </a:xfrm>
            <a:prstGeom prst="roundRect">
              <a:avLst>
                <a:gd name="adj" fmla="val 5561"/>
              </a:avLst>
            </a:prstGeom>
            <a:blipFill dpi="0" rotWithShape="1">
              <a:blip r:embed="rId22"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endParaRPr lang="ru-RU" sz="2800" b="1" cap="all" dirty="0">
                <a:solidFill>
                  <a:srgbClr val="460000"/>
                </a:solidFill>
              </a:endParaRPr>
            </a:p>
          </p:txBody>
        </p:sp>
      </p:grpSp>
      <p:grpSp>
        <p:nvGrpSpPr>
          <p:cNvPr id="32" name="Группа 31"/>
          <p:cNvGrpSpPr/>
          <p:nvPr/>
        </p:nvGrpSpPr>
        <p:grpSpPr>
          <a:xfrm>
            <a:off x="251520" y="4509120"/>
            <a:ext cx="3167583" cy="792088"/>
            <a:chOff x="251520" y="4509120"/>
            <a:chExt cx="3167583" cy="792088"/>
          </a:xfrm>
        </p:grpSpPr>
        <p:sp>
          <p:nvSpPr>
            <p:cNvPr id="29" name="AutoShape 47"/>
            <p:cNvSpPr>
              <a:spLocks noChangeArrowheads="1"/>
            </p:cNvSpPr>
            <p:nvPr/>
          </p:nvSpPr>
          <p:spPr bwMode="auto">
            <a:xfrm>
              <a:off x="539552" y="4509120"/>
              <a:ext cx="2879551" cy="792088"/>
            </a:xfrm>
            <a:prstGeom prst="homePlate">
              <a:avLst/>
            </a:prstGeom>
            <a:blipFill>
              <a:blip r:embed="rId20"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sp>
          <p:nvSpPr>
            <p:cNvPr id="26" name="AutoShape 47"/>
            <p:cNvSpPr>
              <a:spLocks noChangeArrowheads="1"/>
            </p:cNvSpPr>
            <p:nvPr/>
          </p:nvSpPr>
          <p:spPr bwMode="auto">
            <a:xfrm>
              <a:off x="251520" y="4509120"/>
              <a:ext cx="216024" cy="792088"/>
            </a:xfrm>
            <a:prstGeom prst="roundRect">
              <a:avLst>
                <a:gd name="adj" fmla="val 5561"/>
              </a:avLst>
            </a:prstGeom>
            <a:blipFill dpi="0" rotWithShape="1">
              <a:blip r:embed="rId23"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endParaRPr lang="ru-RU" sz="2800" b="1" cap="all" dirty="0">
                <a:solidFill>
                  <a:srgbClr val="460000"/>
                </a:solidFill>
              </a:endParaRPr>
            </a:p>
          </p:txBody>
        </p:sp>
      </p:grpSp>
      <p:sp>
        <p:nvSpPr>
          <p:cNvPr id="33" name="Управляющая кнопка: возврат 32">
            <a:hlinkClick r:id="rId24" action="ppaction://hlinksldjump" highlightClick="1"/>
          </p:cNvPr>
          <p:cNvSpPr/>
          <p:nvPr/>
        </p:nvSpPr>
        <p:spPr>
          <a:xfrm>
            <a:off x="8748464" y="6453336"/>
            <a:ext cx="395536" cy="404664"/>
          </a:xfrm>
          <a:prstGeom prst="actionButtonReturn">
            <a:avLst/>
          </a:prstGeom>
          <a:ln w="9525"/>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7"/>
          <p:cNvSpPr>
            <a:spLocks noChangeArrowheads="1"/>
          </p:cNvSpPr>
          <p:nvPr/>
        </p:nvSpPr>
        <p:spPr bwMode="auto">
          <a:xfrm>
            <a:off x="251520" y="188640"/>
            <a:ext cx="8640960" cy="1080120"/>
          </a:xfrm>
          <a:prstGeom prst="roundRect">
            <a:avLst>
              <a:gd name="adj" fmla="val 5561"/>
            </a:avLst>
          </a:prstGeom>
          <a:blipFill>
            <a:blip r:embed="rId2"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2" name="Прямоугольник 1"/>
          <p:cNvSpPr/>
          <p:nvPr/>
        </p:nvSpPr>
        <p:spPr>
          <a:xfrm>
            <a:off x="5004048" y="1916832"/>
            <a:ext cx="3923928" cy="2677656"/>
          </a:xfrm>
          <a:prstGeom prst="rect">
            <a:avLst/>
          </a:prstGeom>
          <a:blipFill>
            <a:blip r:embed="rId3"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460000"/>
                </a:solidFill>
              </a:rPr>
              <a:t>Определите название архитектурного элемента:</a:t>
            </a:r>
          </a:p>
          <a:p>
            <a:pPr algn="just"/>
            <a:r>
              <a:rPr lang="ru-RU" sz="2800" b="1" dirty="0" smtClean="0">
                <a:solidFill>
                  <a:srgbClr val="460000"/>
                </a:solidFill>
              </a:rPr>
              <a:t>а) пилястры</a:t>
            </a:r>
          </a:p>
          <a:p>
            <a:pPr algn="just"/>
            <a:r>
              <a:rPr lang="ru-RU" sz="2800" b="1" dirty="0" smtClean="0">
                <a:solidFill>
                  <a:srgbClr val="460000"/>
                </a:solidFill>
              </a:rPr>
              <a:t>б) закомары</a:t>
            </a:r>
          </a:p>
          <a:p>
            <a:pPr algn="just"/>
            <a:r>
              <a:rPr lang="ru-RU" sz="2800" b="1" dirty="0" smtClean="0">
                <a:solidFill>
                  <a:srgbClr val="460000"/>
                </a:solidFill>
              </a:rPr>
              <a:t> в) апсида</a:t>
            </a:r>
          </a:p>
        </p:txBody>
      </p:sp>
      <p:sp>
        <p:nvSpPr>
          <p:cNvPr id="3" name="Rectangle 3"/>
          <p:cNvSpPr>
            <a:spLocks noChangeArrowheads="1"/>
          </p:cNvSpPr>
          <p:nvPr/>
        </p:nvSpPr>
        <p:spPr bwMode="auto">
          <a:xfrm>
            <a:off x="1187624" y="5264333"/>
            <a:ext cx="518457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AutoShape 47"/>
          <p:cNvSpPr>
            <a:spLocks noChangeArrowheads="1"/>
          </p:cNvSpPr>
          <p:nvPr/>
        </p:nvSpPr>
        <p:spPr bwMode="auto">
          <a:xfrm>
            <a:off x="539552" y="404664"/>
            <a:ext cx="5832648" cy="648072"/>
          </a:xfrm>
          <a:prstGeom prst="round2Diag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АРХИТЕКТУРА</a:t>
            </a:r>
            <a:endParaRPr lang="ru-RU" sz="2800" b="1" cap="all" dirty="0">
              <a:solidFill>
                <a:srgbClr val="460000"/>
              </a:solidFill>
            </a:endParaRPr>
          </a:p>
        </p:txBody>
      </p:sp>
      <p:sp>
        <p:nvSpPr>
          <p:cNvPr id="5" name="AutoShape 53"/>
          <p:cNvSpPr>
            <a:spLocks noChangeArrowheads="1"/>
          </p:cNvSpPr>
          <p:nvPr/>
        </p:nvSpPr>
        <p:spPr bwMode="auto">
          <a:xfrm>
            <a:off x="7596336" y="332656"/>
            <a:ext cx="865187" cy="792089"/>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10</a:t>
            </a:r>
          </a:p>
        </p:txBody>
      </p:sp>
      <p:grpSp>
        <p:nvGrpSpPr>
          <p:cNvPr id="13" name="Группа 12"/>
          <p:cNvGrpSpPr/>
          <p:nvPr/>
        </p:nvGrpSpPr>
        <p:grpSpPr>
          <a:xfrm>
            <a:off x="251520" y="1484784"/>
            <a:ext cx="4464496" cy="5184576"/>
            <a:chOff x="251520" y="1484784"/>
            <a:chExt cx="4464496" cy="5184576"/>
          </a:xfrm>
        </p:grpSpPr>
        <p:sp>
          <p:nvSpPr>
            <p:cNvPr id="9" name="AutoShape 53"/>
            <p:cNvSpPr>
              <a:spLocks noChangeArrowheads="1"/>
            </p:cNvSpPr>
            <p:nvPr/>
          </p:nvSpPr>
          <p:spPr bwMode="auto">
            <a:xfrm>
              <a:off x="251520" y="1484784"/>
              <a:ext cx="4464496" cy="5184576"/>
            </a:xfrm>
            <a:prstGeom prst="rect">
              <a:avLst/>
            </a:prstGeom>
            <a:solidFill>
              <a:schemeClr val="accent6">
                <a:alpha val="84000"/>
              </a:schemeClr>
            </a:solidFill>
            <a:ln w="76200" cmpd="thickThin">
              <a:headEnd/>
              <a:tailEnd/>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none" anchor="ctr"/>
            <a:lstStyle/>
            <a:p>
              <a:pPr algn="ctr">
                <a:defRPr/>
              </a:pPr>
              <a:endParaRPr lang="ru-RU" sz="3200" b="1" dirty="0">
                <a:solidFill>
                  <a:srgbClr val="260000"/>
                </a:solidFill>
              </a:endParaRPr>
            </a:p>
          </p:txBody>
        </p:sp>
        <p:pic>
          <p:nvPicPr>
            <p:cNvPr id="7" name="Содержимое 4"/>
            <p:cNvPicPr>
              <a:picLocks/>
            </p:cNvPicPr>
            <p:nvPr/>
          </p:nvPicPr>
          <p:blipFill>
            <a:blip r:embed="rId6" cstate="print">
              <a:lum bright="-10000" contrast="10000"/>
            </a:blip>
            <a:srcRect l="33333" t="19528" r="41141" b="33907"/>
            <a:stretch>
              <a:fillRect/>
            </a:stretch>
          </p:blipFill>
          <p:spPr>
            <a:xfrm>
              <a:off x="467544" y="1700808"/>
              <a:ext cx="4032448" cy="4752528"/>
            </a:xfrm>
            <a:prstGeom prst="rect">
              <a:avLst/>
            </a:prstGeom>
            <a:ln w="38100">
              <a:solidFill>
                <a:srgbClr val="9E0000"/>
              </a:solidFill>
            </a:ln>
            <a:effectLst>
              <a:outerShdw blurRad="50800" dist="38100" dir="18900000" algn="bl" rotWithShape="0">
                <a:prstClr val="black">
                  <a:alpha val="40000"/>
                </a:prstClr>
              </a:outerShdw>
            </a:effectLst>
            <a:scene3d>
              <a:camera prst="orthographicFront"/>
              <a:lightRig rig="threePt" dir="t"/>
            </a:scene3d>
            <a:sp3d>
              <a:bevelT prst="angle"/>
            </a:sp3d>
          </p:spPr>
        </p:pic>
      </p:grpSp>
      <p:sp>
        <p:nvSpPr>
          <p:cNvPr id="17" name="Прямоугольник 16"/>
          <p:cNvSpPr/>
          <p:nvPr/>
        </p:nvSpPr>
        <p:spPr>
          <a:xfrm>
            <a:off x="5796136" y="5229200"/>
            <a:ext cx="2088232" cy="769441"/>
          </a:xfrm>
          <a:prstGeom prst="rect">
            <a:avLst/>
          </a:prstGeom>
          <a:blipFill>
            <a:blip r:embed="rId3"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4400" b="1" dirty="0" smtClean="0">
                <a:solidFill>
                  <a:srgbClr val="A80000"/>
                </a:solidFill>
              </a:rPr>
              <a:t>апсида</a:t>
            </a:r>
          </a:p>
        </p:txBody>
      </p:sp>
      <p:grpSp>
        <p:nvGrpSpPr>
          <p:cNvPr id="20" name="Группа 19"/>
          <p:cNvGrpSpPr/>
          <p:nvPr/>
        </p:nvGrpSpPr>
        <p:grpSpPr>
          <a:xfrm>
            <a:off x="6156176" y="4941168"/>
            <a:ext cx="1296144" cy="1440160"/>
            <a:chOff x="5364088" y="4869160"/>
            <a:chExt cx="1512168" cy="1800200"/>
          </a:xfrm>
        </p:grpSpPr>
        <p:sp>
          <p:nvSpPr>
            <p:cNvPr id="18" name="AutoShape 47"/>
            <p:cNvSpPr>
              <a:spLocks noChangeArrowheads="1"/>
            </p:cNvSpPr>
            <p:nvPr/>
          </p:nvSpPr>
          <p:spPr bwMode="auto">
            <a:xfrm>
              <a:off x="5364088" y="4869160"/>
              <a:ext cx="1512168" cy="1800200"/>
            </a:xfrm>
            <a:prstGeom prst="roundRect">
              <a:avLst>
                <a:gd name="adj" fmla="val 5561"/>
              </a:avLst>
            </a:prstGeom>
            <a:blipFill dpi="0" rotWithShape="1">
              <a:blip r:embed="rId2"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026" name="Picture 2" descr="D:\ШКОЛА\КАРТИНКИ\КАРТИНКИ ДЛЯ ПРОЕКТА\ff962c65118d.png"/>
            <p:cNvPicPr>
              <a:picLocks noChangeAspect="1" noChangeArrowheads="1"/>
            </p:cNvPicPr>
            <p:nvPr/>
          </p:nvPicPr>
          <p:blipFill>
            <a:blip r:embed="rId7" cstate="print"/>
            <a:srcRect/>
            <a:stretch>
              <a:fillRect/>
            </a:stretch>
          </p:blipFill>
          <p:spPr bwMode="auto">
            <a:xfrm>
              <a:off x="5436096" y="5013176"/>
              <a:ext cx="1293551" cy="1642705"/>
            </a:xfrm>
            <a:prstGeom prst="rect">
              <a:avLst/>
            </a:prstGeom>
            <a:noFill/>
          </p:spPr>
        </p:pic>
      </p:grpSp>
      <p:sp>
        <p:nvSpPr>
          <p:cNvPr id="21" name="Стрелка вправо 20">
            <a:hlinkClick r:id="rId8" action="ppaction://hlinksldjump"/>
          </p:cNvPr>
          <p:cNvSpPr/>
          <p:nvPr/>
        </p:nvSpPr>
        <p:spPr>
          <a:xfrm flipH="1">
            <a:off x="8388424" y="630932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5" presetClass="exit" presetSubtype="0" fill="hold" nodeType="withEffect">
                                  <p:stCondLst>
                                    <p:cond delay="0"/>
                                  </p:stCondLst>
                                  <p:childTnLst>
                                    <p:anim calcmode="lin" valueType="num">
                                      <p:cBhvr>
                                        <p:cTn id="11" dur="500"/>
                                        <p:tgtEl>
                                          <p:spTgt spid="20"/>
                                        </p:tgtEl>
                                        <p:attrNameLst>
                                          <p:attrName>ppt_w</p:attrName>
                                        </p:attrNameLst>
                                      </p:cBhvr>
                                      <p:tavLst>
                                        <p:tav tm="0">
                                          <p:val>
                                            <p:strVal val="ppt_w"/>
                                          </p:val>
                                        </p:tav>
                                        <p:tav tm="100000">
                                          <p:val>
                                            <p:strVal val="ppt_w*0.70"/>
                                          </p:val>
                                        </p:tav>
                                      </p:tavLst>
                                    </p:anim>
                                    <p:anim calcmode="lin" valueType="num">
                                      <p:cBhvr>
                                        <p:cTn id="12" dur="500"/>
                                        <p:tgtEl>
                                          <p:spTgt spid="20"/>
                                        </p:tgtEl>
                                        <p:attrNameLst>
                                          <p:attrName>ppt_h</p:attrName>
                                        </p:attrNameLst>
                                      </p:cBhvr>
                                      <p:tavLst>
                                        <p:tav tm="0">
                                          <p:val>
                                            <p:strVal val="ppt_h"/>
                                          </p:val>
                                        </p:tav>
                                        <p:tav tm="100000">
                                          <p:val>
                                            <p:strVal val="ppt_h"/>
                                          </p:val>
                                        </p:tav>
                                      </p:tavLst>
                                    </p:anim>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7"/>
          <p:cNvSpPr>
            <a:spLocks noChangeArrowheads="1"/>
          </p:cNvSpPr>
          <p:nvPr/>
        </p:nvSpPr>
        <p:spPr bwMode="auto">
          <a:xfrm>
            <a:off x="179512" y="188640"/>
            <a:ext cx="8712968" cy="1080120"/>
          </a:xfrm>
          <a:prstGeom prst="roundRect">
            <a:avLst>
              <a:gd name="adj" fmla="val 5561"/>
            </a:avLst>
          </a:prstGeom>
          <a:blipFill>
            <a:blip r:embed="rId2"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4" name="AutoShape 47"/>
          <p:cNvSpPr>
            <a:spLocks noChangeArrowheads="1"/>
          </p:cNvSpPr>
          <p:nvPr/>
        </p:nvSpPr>
        <p:spPr bwMode="auto">
          <a:xfrm>
            <a:off x="539552" y="404664"/>
            <a:ext cx="6336704" cy="648072"/>
          </a:xfrm>
          <a:prstGeom prst="round2Diag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АРХИТЕКТУРА</a:t>
            </a:r>
            <a:endParaRPr lang="ru-RU" sz="2800" b="1" cap="all" dirty="0">
              <a:solidFill>
                <a:srgbClr val="460000"/>
              </a:solidFill>
            </a:endParaRPr>
          </a:p>
        </p:txBody>
      </p:sp>
      <p:sp>
        <p:nvSpPr>
          <p:cNvPr id="5" name="AutoShape 54"/>
          <p:cNvSpPr>
            <a:spLocks noChangeArrowheads="1"/>
          </p:cNvSpPr>
          <p:nvPr/>
        </p:nvSpPr>
        <p:spPr bwMode="auto">
          <a:xfrm>
            <a:off x="7668344" y="332656"/>
            <a:ext cx="865186" cy="792089"/>
          </a:xfrm>
          <a:prstGeom prst="bevel">
            <a:avLst>
              <a:gd name="adj" fmla="val 7727"/>
            </a:avLst>
          </a:prstGeom>
          <a:blipFill>
            <a:blip r:embed="rId4"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20</a:t>
            </a:r>
          </a:p>
        </p:txBody>
      </p:sp>
      <p:grpSp>
        <p:nvGrpSpPr>
          <p:cNvPr id="13" name="Группа 12"/>
          <p:cNvGrpSpPr/>
          <p:nvPr/>
        </p:nvGrpSpPr>
        <p:grpSpPr>
          <a:xfrm>
            <a:off x="4932040" y="1484784"/>
            <a:ext cx="3960440" cy="4752528"/>
            <a:chOff x="4644008" y="1484784"/>
            <a:chExt cx="3960440" cy="4752528"/>
          </a:xfrm>
        </p:grpSpPr>
        <p:sp>
          <p:nvSpPr>
            <p:cNvPr id="9" name="AutoShape 53"/>
            <p:cNvSpPr>
              <a:spLocks noChangeArrowheads="1"/>
            </p:cNvSpPr>
            <p:nvPr/>
          </p:nvSpPr>
          <p:spPr bwMode="auto">
            <a:xfrm>
              <a:off x="4644008" y="1484784"/>
              <a:ext cx="3960440" cy="4752528"/>
            </a:xfrm>
            <a:prstGeom prst="rect">
              <a:avLst/>
            </a:prstGeom>
            <a:solidFill>
              <a:schemeClr val="accent6">
                <a:alpha val="84000"/>
              </a:schemeClr>
            </a:solidFill>
            <a:ln w="76200" cmpd="thickThin">
              <a:headEnd/>
              <a:tailEnd/>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none" anchor="ctr"/>
            <a:lstStyle/>
            <a:p>
              <a:pPr algn="ctr">
                <a:defRPr/>
              </a:pPr>
              <a:endParaRPr lang="ru-RU" sz="3200" b="1" dirty="0">
                <a:solidFill>
                  <a:srgbClr val="260000"/>
                </a:solidFill>
              </a:endParaRPr>
            </a:p>
          </p:txBody>
        </p:sp>
        <p:pic>
          <p:nvPicPr>
            <p:cNvPr id="7" name="Содержимое 4"/>
            <p:cNvPicPr>
              <a:picLocks/>
            </p:cNvPicPr>
            <p:nvPr/>
          </p:nvPicPr>
          <p:blipFill>
            <a:blip r:embed="rId5" cstate="print">
              <a:lum bright="-10000" contrast="20000"/>
            </a:blip>
            <a:srcRect l="32537" t="19911" r="39337" b="33649"/>
            <a:stretch>
              <a:fillRect/>
            </a:stretch>
          </p:blipFill>
          <p:spPr>
            <a:xfrm>
              <a:off x="4860032" y="1628800"/>
              <a:ext cx="3528392" cy="4429125"/>
            </a:xfrm>
            <a:prstGeom prst="rect">
              <a:avLst/>
            </a:prstGeom>
            <a:ln w="38100">
              <a:solidFill>
                <a:srgbClr val="9E0000"/>
              </a:solidFill>
            </a:ln>
            <a:scene3d>
              <a:camera prst="orthographicFront"/>
              <a:lightRig rig="threePt" dir="t"/>
            </a:scene3d>
            <a:sp3d>
              <a:bevelT prst="angle"/>
            </a:sp3d>
          </p:spPr>
        </p:pic>
      </p:grpSp>
      <p:sp>
        <p:nvSpPr>
          <p:cNvPr id="12" name="Стрелка вправо 11">
            <a:hlinkClick r:id="rId6" action="ppaction://hlinksldjump"/>
          </p:cNvPr>
          <p:cNvSpPr/>
          <p:nvPr/>
        </p:nvSpPr>
        <p:spPr>
          <a:xfrm flipH="1">
            <a:off x="8388424"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14" name="Прямоугольник 13"/>
          <p:cNvSpPr/>
          <p:nvPr/>
        </p:nvSpPr>
        <p:spPr>
          <a:xfrm>
            <a:off x="251520" y="1700808"/>
            <a:ext cx="4392488" cy="3108543"/>
          </a:xfrm>
          <a:prstGeom prst="rect">
            <a:avLst/>
          </a:prstGeom>
          <a:blipFill>
            <a:blip r:embed="rId7"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460000"/>
                </a:solidFill>
              </a:rPr>
              <a:t>Цилиндрическая или многогранная венчающая часть здания, перекрытая куполом  или сомкнутым сводом. </a:t>
            </a:r>
          </a:p>
          <a:p>
            <a:pPr algn="just"/>
            <a:r>
              <a:rPr lang="ru-RU" sz="2800" b="1" dirty="0" smtClean="0">
                <a:solidFill>
                  <a:srgbClr val="460000"/>
                </a:solidFill>
              </a:rPr>
              <a:t>   а) купол            в) портал               </a:t>
            </a:r>
          </a:p>
          <a:p>
            <a:pPr algn="just"/>
            <a:r>
              <a:rPr lang="ru-RU" sz="2800" b="1" dirty="0" smtClean="0">
                <a:solidFill>
                  <a:srgbClr val="460000"/>
                </a:solidFill>
              </a:rPr>
              <a:t>   б) свод              г) барабан</a:t>
            </a:r>
          </a:p>
        </p:txBody>
      </p:sp>
      <p:grpSp>
        <p:nvGrpSpPr>
          <p:cNvPr id="16" name="Группа 15"/>
          <p:cNvGrpSpPr/>
          <p:nvPr/>
        </p:nvGrpSpPr>
        <p:grpSpPr>
          <a:xfrm>
            <a:off x="1691680" y="5157192"/>
            <a:ext cx="1224136" cy="1512168"/>
            <a:chOff x="5364088" y="4869160"/>
            <a:chExt cx="1512168" cy="1800200"/>
          </a:xfrm>
        </p:grpSpPr>
        <p:sp>
          <p:nvSpPr>
            <p:cNvPr id="17" name="AutoShape 47"/>
            <p:cNvSpPr>
              <a:spLocks noChangeArrowheads="1"/>
            </p:cNvSpPr>
            <p:nvPr/>
          </p:nvSpPr>
          <p:spPr bwMode="auto">
            <a:xfrm>
              <a:off x="5364088" y="4869160"/>
              <a:ext cx="1512168" cy="1800200"/>
            </a:xfrm>
            <a:prstGeom prst="roundRect">
              <a:avLst>
                <a:gd name="adj" fmla="val 5561"/>
              </a:avLst>
            </a:prstGeom>
            <a:blipFill dpi="0" rotWithShape="1">
              <a:blip r:embed="rId2"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8" name="Picture 2" descr="D:\ШКОЛА\КАРТИНКИ\КАРТИНКИ ДЛЯ ПРОЕКТА\ff962c65118d.png"/>
            <p:cNvPicPr>
              <a:picLocks noChangeAspect="1" noChangeArrowheads="1"/>
            </p:cNvPicPr>
            <p:nvPr/>
          </p:nvPicPr>
          <p:blipFill>
            <a:blip r:embed="rId8" cstate="print"/>
            <a:srcRect/>
            <a:stretch>
              <a:fillRect/>
            </a:stretch>
          </p:blipFill>
          <p:spPr bwMode="auto">
            <a:xfrm>
              <a:off x="5436096" y="5013176"/>
              <a:ext cx="1293551" cy="1642705"/>
            </a:xfrm>
            <a:prstGeom prst="rect">
              <a:avLst/>
            </a:prstGeom>
            <a:noFill/>
          </p:spPr>
        </p:pic>
      </p:grpSp>
      <p:sp>
        <p:nvSpPr>
          <p:cNvPr id="15" name="Прямоугольник 14"/>
          <p:cNvSpPr/>
          <p:nvPr/>
        </p:nvSpPr>
        <p:spPr>
          <a:xfrm>
            <a:off x="1043608" y="5589240"/>
            <a:ext cx="2880320" cy="769441"/>
          </a:xfrm>
          <a:prstGeom prst="rect">
            <a:avLst/>
          </a:prstGeom>
          <a:blipFill>
            <a:blip r:embed="rId7"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4400" b="1" dirty="0" smtClean="0">
                <a:solidFill>
                  <a:srgbClr val="A80000"/>
                </a:solidFill>
              </a:rPr>
              <a:t>барабан</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5" presetClass="exit" presetSubtype="0" fill="hold" nodeType="withEffect">
                                  <p:stCondLst>
                                    <p:cond delay="0"/>
                                  </p:stCondLst>
                                  <p:childTnLst>
                                    <p:anim calcmode="lin" valueType="num">
                                      <p:cBhvr>
                                        <p:cTn id="11" dur="500"/>
                                        <p:tgtEl>
                                          <p:spTgt spid="16"/>
                                        </p:tgtEl>
                                        <p:attrNameLst>
                                          <p:attrName>ppt_w</p:attrName>
                                        </p:attrNameLst>
                                      </p:cBhvr>
                                      <p:tavLst>
                                        <p:tav tm="0">
                                          <p:val>
                                            <p:strVal val="ppt_w"/>
                                          </p:val>
                                        </p:tav>
                                        <p:tav tm="100000">
                                          <p:val>
                                            <p:strVal val="ppt_w*0.70"/>
                                          </p:val>
                                        </p:tav>
                                      </p:tavLst>
                                    </p:anim>
                                    <p:anim calcmode="lin" valueType="num">
                                      <p:cBhvr>
                                        <p:cTn id="12" dur="500"/>
                                        <p:tgtEl>
                                          <p:spTgt spid="16"/>
                                        </p:tgtEl>
                                        <p:attrNameLst>
                                          <p:attrName>ppt_h</p:attrName>
                                        </p:attrNameLst>
                                      </p:cBhvr>
                                      <p:tavLst>
                                        <p:tav tm="0">
                                          <p:val>
                                            <p:strVal val="ppt_h"/>
                                          </p:val>
                                        </p:tav>
                                        <p:tav tm="100000">
                                          <p:val>
                                            <p:strVal val="ppt_h"/>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7"/>
          <p:cNvSpPr>
            <a:spLocks noChangeArrowheads="1"/>
          </p:cNvSpPr>
          <p:nvPr/>
        </p:nvSpPr>
        <p:spPr bwMode="auto">
          <a:xfrm>
            <a:off x="179512" y="188640"/>
            <a:ext cx="8712968" cy="1080120"/>
          </a:xfrm>
          <a:prstGeom prst="roundRect">
            <a:avLst>
              <a:gd name="adj" fmla="val 5561"/>
            </a:avLst>
          </a:prstGeom>
          <a:blipFill>
            <a:blip r:embed="rId2"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3" name="AutoShape 55"/>
          <p:cNvSpPr>
            <a:spLocks noChangeArrowheads="1"/>
          </p:cNvSpPr>
          <p:nvPr/>
        </p:nvSpPr>
        <p:spPr bwMode="auto">
          <a:xfrm>
            <a:off x="7596336" y="332656"/>
            <a:ext cx="865186" cy="792089"/>
          </a:xfrm>
          <a:prstGeom prst="bevel">
            <a:avLst>
              <a:gd name="adj" fmla="val 7727"/>
            </a:avLst>
          </a:prstGeom>
          <a:blipFill>
            <a:blip r:embed="rId3"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smtClean="0">
                <a:solidFill>
                  <a:srgbClr val="260000"/>
                </a:solidFill>
              </a:rPr>
              <a:t>30</a:t>
            </a:r>
            <a:endParaRPr lang="ru-RU" sz="3200" b="1" dirty="0">
              <a:solidFill>
                <a:srgbClr val="260000"/>
              </a:solidFill>
            </a:endParaRPr>
          </a:p>
        </p:txBody>
      </p:sp>
      <p:sp>
        <p:nvSpPr>
          <p:cNvPr id="4" name="AutoShape 47"/>
          <p:cNvSpPr>
            <a:spLocks noChangeArrowheads="1"/>
          </p:cNvSpPr>
          <p:nvPr/>
        </p:nvSpPr>
        <p:spPr bwMode="auto">
          <a:xfrm>
            <a:off x="539552" y="404664"/>
            <a:ext cx="6336704" cy="648072"/>
          </a:xfrm>
          <a:prstGeom prst="round2Diag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АРХИТЕКТУРА</a:t>
            </a:r>
            <a:endParaRPr lang="ru-RU" sz="2800" b="1" cap="all" dirty="0">
              <a:solidFill>
                <a:srgbClr val="460000"/>
              </a:solidFill>
            </a:endParaRPr>
          </a:p>
        </p:txBody>
      </p:sp>
      <p:grpSp>
        <p:nvGrpSpPr>
          <p:cNvPr id="17" name="Группа 16"/>
          <p:cNvGrpSpPr/>
          <p:nvPr/>
        </p:nvGrpSpPr>
        <p:grpSpPr>
          <a:xfrm>
            <a:off x="251520" y="1700808"/>
            <a:ext cx="3816424" cy="4752528"/>
            <a:chOff x="179512" y="1556792"/>
            <a:chExt cx="3816424" cy="4464496"/>
          </a:xfrm>
        </p:grpSpPr>
        <p:sp>
          <p:nvSpPr>
            <p:cNvPr id="15" name="AutoShape 53"/>
            <p:cNvSpPr>
              <a:spLocks noChangeArrowheads="1"/>
            </p:cNvSpPr>
            <p:nvPr/>
          </p:nvSpPr>
          <p:spPr bwMode="auto">
            <a:xfrm>
              <a:off x="179512" y="1556792"/>
              <a:ext cx="3816424" cy="4464496"/>
            </a:xfrm>
            <a:prstGeom prst="rect">
              <a:avLst/>
            </a:prstGeom>
            <a:solidFill>
              <a:schemeClr val="accent6">
                <a:alpha val="84000"/>
              </a:schemeClr>
            </a:solidFill>
            <a:ln w="76200" cmpd="thickThin">
              <a:headEnd/>
              <a:tailEnd/>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none" anchor="ctr"/>
            <a:lstStyle/>
            <a:p>
              <a:pPr algn="ctr">
                <a:defRPr/>
              </a:pPr>
              <a:endParaRPr lang="ru-RU" sz="3200" b="1" dirty="0">
                <a:solidFill>
                  <a:srgbClr val="260000"/>
                </a:solidFill>
              </a:endParaRPr>
            </a:p>
          </p:txBody>
        </p:sp>
        <p:pic>
          <p:nvPicPr>
            <p:cNvPr id="5" name="Picture 2"/>
            <p:cNvPicPr>
              <a:picLocks noChangeAspect="1" noChangeArrowheads="1"/>
            </p:cNvPicPr>
            <p:nvPr/>
          </p:nvPicPr>
          <p:blipFill>
            <a:blip r:embed="rId5" cstate="print">
              <a:lum contrast="10000"/>
              <a:extLst>
                <a:ext uri="{28A0092B-C50C-407E-A947-70E740481C1C}">
                  <a14:useLocalDpi xmlns:a14="http://schemas.microsoft.com/office/drawing/2010/main" xmlns="" val="0"/>
                </a:ext>
              </a:extLst>
            </a:blip>
            <a:srcRect l="9281" t="8065" r="10902"/>
            <a:stretch>
              <a:fillRect/>
            </a:stretch>
          </p:blipFill>
          <p:spPr bwMode="auto">
            <a:xfrm>
              <a:off x="467544" y="1700808"/>
              <a:ext cx="3312368" cy="4104456"/>
            </a:xfrm>
            <a:prstGeom prst="rect">
              <a:avLst/>
            </a:prstGeom>
            <a:noFill/>
            <a:ln w="38100">
              <a:solidFill>
                <a:srgbClr val="9E0000"/>
              </a:solidFill>
            </a:ln>
            <a:effectLst/>
            <a:scene3d>
              <a:camera prst="orthographicFront"/>
              <a:lightRig rig="threePt" dir="t"/>
            </a:scene3d>
            <a:sp3d>
              <a:bevelT prst="angle"/>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7" name="Группа 6"/>
          <p:cNvGrpSpPr/>
          <p:nvPr/>
        </p:nvGrpSpPr>
        <p:grpSpPr>
          <a:xfrm>
            <a:off x="5940152" y="5013176"/>
            <a:ext cx="1368152" cy="1512168"/>
            <a:chOff x="5364088" y="4869160"/>
            <a:chExt cx="1512168" cy="1800200"/>
          </a:xfrm>
        </p:grpSpPr>
        <p:sp>
          <p:nvSpPr>
            <p:cNvPr id="8" name="AutoShape 47"/>
            <p:cNvSpPr>
              <a:spLocks noChangeArrowheads="1"/>
            </p:cNvSpPr>
            <p:nvPr/>
          </p:nvSpPr>
          <p:spPr bwMode="auto">
            <a:xfrm>
              <a:off x="5364088" y="4869160"/>
              <a:ext cx="1512168" cy="1800200"/>
            </a:xfrm>
            <a:prstGeom prst="roundRect">
              <a:avLst>
                <a:gd name="adj" fmla="val 5561"/>
              </a:avLst>
            </a:prstGeom>
            <a:blipFill dpi="0" rotWithShape="1">
              <a:blip r:embed="rId2"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0" name="Picture 2" descr="D:\ШКОЛА\КАРТИНКИ\КАРТИНКИ ДЛЯ ПРОЕКТА\ff962c65118d.png"/>
            <p:cNvPicPr>
              <a:picLocks noChangeAspect="1" noChangeArrowheads="1"/>
            </p:cNvPicPr>
            <p:nvPr/>
          </p:nvPicPr>
          <p:blipFill>
            <a:blip r:embed="rId6" cstate="print"/>
            <a:srcRect/>
            <a:stretch>
              <a:fillRect/>
            </a:stretch>
          </p:blipFill>
          <p:spPr bwMode="auto">
            <a:xfrm>
              <a:off x="5436096" y="5013176"/>
              <a:ext cx="1293551" cy="1642705"/>
            </a:xfrm>
            <a:prstGeom prst="rect">
              <a:avLst/>
            </a:prstGeom>
            <a:noFill/>
          </p:spPr>
        </p:pic>
      </p:grpSp>
      <p:sp>
        <p:nvSpPr>
          <p:cNvPr id="6" name="Прямоугольник 5"/>
          <p:cNvSpPr/>
          <p:nvPr/>
        </p:nvSpPr>
        <p:spPr>
          <a:xfrm>
            <a:off x="5292080" y="5373216"/>
            <a:ext cx="2808312" cy="769441"/>
          </a:xfrm>
          <a:prstGeom prst="rect">
            <a:avLst/>
          </a:prstGeom>
          <a:blipFill>
            <a:blip r:embed="rId7"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4400" b="1" dirty="0" smtClean="0">
                <a:solidFill>
                  <a:srgbClr val="A80000"/>
                </a:solidFill>
              </a:rPr>
              <a:t>минарет</a:t>
            </a:r>
          </a:p>
        </p:txBody>
      </p:sp>
      <p:sp>
        <p:nvSpPr>
          <p:cNvPr id="12" name="Прямоугольник 11"/>
          <p:cNvSpPr/>
          <p:nvPr/>
        </p:nvSpPr>
        <p:spPr>
          <a:xfrm>
            <a:off x="4499992" y="1988840"/>
            <a:ext cx="4392488" cy="2616101"/>
          </a:xfrm>
          <a:prstGeom prst="rect">
            <a:avLst/>
          </a:prstGeom>
          <a:blipFill>
            <a:blip r:embed="rId7"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460000"/>
                </a:solidFill>
              </a:rPr>
              <a:t>Архитектурные элементы </a:t>
            </a:r>
          </a:p>
          <a:p>
            <a:pPr algn="ctr"/>
            <a:r>
              <a:rPr lang="ru-RU" sz="2800" b="1" dirty="0" smtClean="0">
                <a:solidFill>
                  <a:srgbClr val="460000"/>
                </a:solidFill>
              </a:rPr>
              <a:t>христианских храмов. </a:t>
            </a:r>
          </a:p>
          <a:p>
            <a:pPr algn="ctr"/>
            <a:r>
              <a:rPr lang="ru-RU" sz="2800" b="1" dirty="0" smtClean="0">
                <a:solidFill>
                  <a:srgbClr val="460000"/>
                </a:solidFill>
              </a:rPr>
              <a:t>Исключи лишнее:</a:t>
            </a:r>
          </a:p>
          <a:p>
            <a:pPr algn="ctr"/>
            <a:endParaRPr lang="ru-RU" sz="2400" b="1" dirty="0" smtClean="0">
              <a:solidFill>
                <a:srgbClr val="460000"/>
              </a:solidFill>
            </a:endParaRPr>
          </a:p>
          <a:p>
            <a:r>
              <a:rPr lang="ru-RU" sz="2800" b="1" dirty="0" smtClean="0">
                <a:solidFill>
                  <a:srgbClr val="460000"/>
                </a:solidFill>
              </a:rPr>
              <a:t>  а) закомары       в) купол </a:t>
            </a:r>
          </a:p>
          <a:p>
            <a:r>
              <a:rPr lang="ru-RU" sz="2800" b="1" dirty="0" smtClean="0">
                <a:solidFill>
                  <a:srgbClr val="460000"/>
                </a:solidFill>
              </a:rPr>
              <a:t>  б) минарет          г) прясло </a:t>
            </a:r>
          </a:p>
        </p:txBody>
      </p:sp>
      <p:sp>
        <p:nvSpPr>
          <p:cNvPr id="13" name="Стрелка вправо 12">
            <a:hlinkClick r:id="rId8" action="ppaction://hlinksldjump"/>
          </p:cNvPr>
          <p:cNvSpPr/>
          <p:nvPr/>
        </p:nvSpPr>
        <p:spPr>
          <a:xfrm flipH="1">
            <a:off x="8388424" y="630932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5" presetClass="exit" presetSubtype="0"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strVal val="ppt_w*0.70"/>
                                          </p:val>
                                        </p:tav>
                                      </p:tavLst>
                                    </p:anim>
                                    <p:anim calcmode="lin" valueType="num">
                                      <p:cBhvr>
                                        <p:cTn id="12" dur="500"/>
                                        <p:tgtEl>
                                          <p:spTgt spid="7"/>
                                        </p:tgtEl>
                                        <p:attrNameLst>
                                          <p:attrName>ppt_h</p:attrName>
                                        </p:attrNameLst>
                                      </p:cBhvr>
                                      <p:tavLst>
                                        <p:tav tm="0">
                                          <p:val>
                                            <p:strVal val="ppt_h"/>
                                          </p:val>
                                        </p:tav>
                                        <p:tav tm="100000">
                                          <p:val>
                                            <p:strVal val="ppt_h"/>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7000"/>
            <a:lum/>
          </a:blip>
          <a:srcRect/>
          <a:stretch>
            <a:fillRect l="-17000" r="-17000"/>
          </a:stretch>
        </a:blipFill>
        <a:effectLst/>
      </p:bgPr>
    </p:bg>
    <p:spTree>
      <p:nvGrpSpPr>
        <p:cNvPr id="1" name=""/>
        <p:cNvGrpSpPr/>
        <p:nvPr/>
      </p:nvGrpSpPr>
      <p:grpSpPr>
        <a:xfrm>
          <a:off x="0" y="0"/>
          <a:ext cx="0" cy="0"/>
          <a:chOff x="0" y="0"/>
          <a:chExt cx="0" cy="0"/>
        </a:xfrm>
      </p:grpSpPr>
      <p:sp>
        <p:nvSpPr>
          <p:cNvPr id="8" name="AutoShape 47"/>
          <p:cNvSpPr>
            <a:spLocks noChangeArrowheads="1"/>
          </p:cNvSpPr>
          <p:nvPr/>
        </p:nvSpPr>
        <p:spPr bwMode="auto">
          <a:xfrm>
            <a:off x="179512" y="188640"/>
            <a:ext cx="8712968" cy="936104"/>
          </a:xfrm>
          <a:prstGeom prst="roundRect">
            <a:avLst>
              <a:gd name="adj" fmla="val 5561"/>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6" name="AutoShape 47"/>
          <p:cNvSpPr>
            <a:spLocks noChangeArrowheads="1"/>
          </p:cNvSpPr>
          <p:nvPr/>
        </p:nvSpPr>
        <p:spPr bwMode="auto">
          <a:xfrm>
            <a:off x="539552" y="404664"/>
            <a:ext cx="6336704" cy="576064"/>
          </a:xfrm>
          <a:prstGeom prst="round2Diag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АРХИТЕКТУРА</a:t>
            </a:r>
            <a:endParaRPr lang="ru-RU" sz="2800" b="1" cap="all" dirty="0">
              <a:solidFill>
                <a:srgbClr val="460000"/>
              </a:solidFill>
            </a:endParaRPr>
          </a:p>
        </p:txBody>
      </p:sp>
      <p:sp>
        <p:nvSpPr>
          <p:cNvPr id="7" name="AutoShape 57"/>
          <p:cNvSpPr>
            <a:spLocks noChangeArrowheads="1"/>
          </p:cNvSpPr>
          <p:nvPr/>
        </p:nvSpPr>
        <p:spPr bwMode="auto">
          <a:xfrm>
            <a:off x="7596336" y="332656"/>
            <a:ext cx="865187" cy="648072"/>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smtClean="0">
                <a:solidFill>
                  <a:srgbClr val="260000"/>
                </a:solidFill>
              </a:rPr>
              <a:t>40</a:t>
            </a:r>
            <a:endParaRPr lang="ru-RU" sz="3200" b="1" dirty="0">
              <a:solidFill>
                <a:srgbClr val="260000"/>
              </a:solidFill>
            </a:endParaRPr>
          </a:p>
        </p:txBody>
      </p:sp>
      <p:sp>
        <p:nvSpPr>
          <p:cNvPr id="16" name="Прямоугольник 15"/>
          <p:cNvSpPr/>
          <p:nvPr/>
        </p:nvSpPr>
        <p:spPr>
          <a:xfrm>
            <a:off x="251520" y="1412776"/>
            <a:ext cx="4717032" cy="5262979"/>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460000"/>
                </a:solidFill>
              </a:rPr>
              <a:t>Тип христианского храма, возникший в средневековой архитектуре Византии и получивший распространение во всех странах православной культуры, в том числе и на Руси.</a:t>
            </a:r>
          </a:p>
          <a:p>
            <a:pPr algn="just">
              <a:buClr>
                <a:srgbClr val="A80000"/>
              </a:buClr>
              <a:buSzPct val="110000"/>
            </a:pPr>
            <a:r>
              <a:rPr lang="ru-RU" sz="2800" b="1" dirty="0" smtClean="0">
                <a:solidFill>
                  <a:srgbClr val="460000"/>
                </a:solidFill>
              </a:rPr>
              <a:t>а) базилика</a:t>
            </a:r>
          </a:p>
          <a:p>
            <a:pPr algn="just">
              <a:buClr>
                <a:srgbClr val="A80000"/>
              </a:buClr>
              <a:buSzPct val="110000"/>
            </a:pPr>
            <a:r>
              <a:rPr lang="ru-RU" sz="2800" b="1" dirty="0" smtClean="0">
                <a:solidFill>
                  <a:srgbClr val="460000"/>
                </a:solidFill>
              </a:rPr>
              <a:t>б) </a:t>
            </a:r>
            <a:r>
              <a:rPr lang="ru-RU" sz="2800" b="1" dirty="0" err="1" smtClean="0">
                <a:solidFill>
                  <a:srgbClr val="460000"/>
                </a:solidFill>
              </a:rPr>
              <a:t>крестово</a:t>
            </a:r>
            <a:r>
              <a:rPr lang="ru-RU" sz="2800" b="1" dirty="0" smtClean="0">
                <a:solidFill>
                  <a:srgbClr val="460000"/>
                </a:solidFill>
              </a:rPr>
              <a:t> – купольный тип</a:t>
            </a:r>
          </a:p>
          <a:p>
            <a:pPr algn="just">
              <a:buClr>
                <a:srgbClr val="A80000"/>
              </a:buClr>
              <a:buSzPct val="110000"/>
            </a:pPr>
            <a:r>
              <a:rPr lang="ru-RU" sz="2800" b="1" dirty="0" smtClean="0">
                <a:solidFill>
                  <a:srgbClr val="460000"/>
                </a:solidFill>
              </a:rPr>
              <a:t>в) греческий тип</a:t>
            </a:r>
          </a:p>
          <a:p>
            <a:pPr algn="just">
              <a:buClr>
                <a:srgbClr val="A80000"/>
              </a:buClr>
              <a:buSzPct val="110000"/>
            </a:pPr>
            <a:r>
              <a:rPr lang="ru-RU" sz="2800" b="1" dirty="0" smtClean="0">
                <a:solidFill>
                  <a:srgbClr val="460000"/>
                </a:solidFill>
              </a:rPr>
              <a:t>г) романский тип</a:t>
            </a:r>
          </a:p>
        </p:txBody>
      </p:sp>
      <p:sp>
        <p:nvSpPr>
          <p:cNvPr id="17" name="Стрелка вправо 16">
            <a:hlinkClick r:id="rId7"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grpSp>
        <p:nvGrpSpPr>
          <p:cNvPr id="18" name="Группа 17"/>
          <p:cNvGrpSpPr/>
          <p:nvPr/>
        </p:nvGrpSpPr>
        <p:grpSpPr>
          <a:xfrm>
            <a:off x="5436096" y="1484784"/>
            <a:ext cx="3240360" cy="3312368"/>
            <a:chOff x="251520" y="1628800"/>
            <a:chExt cx="3816424" cy="4248472"/>
          </a:xfrm>
        </p:grpSpPr>
        <p:sp>
          <p:nvSpPr>
            <p:cNvPr id="10" name="AutoShape 53"/>
            <p:cNvSpPr>
              <a:spLocks noChangeArrowheads="1"/>
            </p:cNvSpPr>
            <p:nvPr/>
          </p:nvSpPr>
          <p:spPr bwMode="auto">
            <a:xfrm>
              <a:off x="251520" y="1628800"/>
              <a:ext cx="3816424" cy="4248472"/>
            </a:xfrm>
            <a:prstGeom prst="rect">
              <a:avLst/>
            </a:prstGeom>
            <a:solidFill>
              <a:schemeClr val="accent6">
                <a:alpha val="84000"/>
              </a:schemeClr>
            </a:solidFill>
            <a:ln w="76200" cmpd="thickThin">
              <a:headEnd/>
              <a:tailEnd/>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none" anchor="ctr"/>
            <a:lstStyle/>
            <a:p>
              <a:pPr algn="ctr">
                <a:defRPr/>
              </a:pPr>
              <a:endParaRPr lang="ru-RU" sz="3200" b="1" dirty="0">
                <a:solidFill>
                  <a:srgbClr val="260000"/>
                </a:solidFill>
              </a:endParaRPr>
            </a:p>
          </p:txBody>
        </p:sp>
        <p:pic>
          <p:nvPicPr>
            <p:cNvPr id="5" name="Picture 2" descr="http://rusarch.ru/zagraevsky35.files/image001.jpg"/>
            <p:cNvPicPr>
              <a:picLocks noChangeAspect="1" noChangeArrowheads="1"/>
            </p:cNvPicPr>
            <p:nvPr/>
          </p:nvPicPr>
          <p:blipFill>
            <a:blip r:embed="rId8" cstate="print">
              <a:lum bright="-20000" contrast="40000"/>
            </a:blip>
            <a:srcRect l="20584" t="54416" r="17665" b="1921"/>
            <a:stretch>
              <a:fillRect/>
            </a:stretch>
          </p:blipFill>
          <p:spPr bwMode="auto">
            <a:xfrm>
              <a:off x="467544" y="1916832"/>
              <a:ext cx="3425066" cy="3672408"/>
            </a:xfrm>
            <a:prstGeom prst="rect">
              <a:avLst/>
            </a:prstGeom>
            <a:ln w="38100">
              <a:solidFill>
                <a:srgbClr val="9E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grpSp>
        <p:nvGrpSpPr>
          <p:cNvPr id="12" name="Группа 11"/>
          <p:cNvGrpSpPr/>
          <p:nvPr/>
        </p:nvGrpSpPr>
        <p:grpSpPr>
          <a:xfrm>
            <a:off x="6300192" y="5013176"/>
            <a:ext cx="1296144" cy="1556792"/>
            <a:chOff x="5364088" y="4869160"/>
            <a:chExt cx="1512168" cy="1800200"/>
          </a:xfrm>
        </p:grpSpPr>
        <p:sp>
          <p:nvSpPr>
            <p:cNvPr id="13" name="AutoShape 47"/>
            <p:cNvSpPr>
              <a:spLocks noChangeArrowheads="1"/>
            </p:cNvSpPr>
            <p:nvPr/>
          </p:nvSpPr>
          <p:spPr bwMode="auto">
            <a:xfrm>
              <a:off x="5364088" y="4869160"/>
              <a:ext cx="1512168" cy="1800200"/>
            </a:xfrm>
            <a:prstGeom prst="roundRect">
              <a:avLst>
                <a:gd name="adj" fmla="val 5561"/>
              </a:avLst>
            </a:prstGeom>
            <a:blipFill dpi="0" rotWithShape="1">
              <a:blip r:embed="rId3"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4" name="Picture 2" descr="D:\ШКОЛА\КАРТИНКИ\КАРТИНКИ ДЛЯ ПРОЕКТА\ff962c65118d.png"/>
            <p:cNvPicPr>
              <a:picLocks noChangeAspect="1" noChangeArrowheads="1"/>
            </p:cNvPicPr>
            <p:nvPr/>
          </p:nvPicPr>
          <p:blipFill>
            <a:blip r:embed="rId9" cstate="print"/>
            <a:srcRect/>
            <a:stretch>
              <a:fillRect/>
            </a:stretch>
          </p:blipFill>
          <p:spPr bwMode="auto">
            <a:xfrm>
              <a:off x="5436096" y="5013176"/>
              <a:ext cx="1293551" cy="1642705"/>
            </a:xfrm>
            <a:prstGeom prst="rect">
              <a:avLst/>
            </a:prstGeom>
            <a:noFill/>
          </p:spPr>
        </p:pic>
      </p:grpSp>
      <p:sp>
        <p:nvSpPr>
          <p:cNvPr id="15" name="Прямоугольник 14"/>
          <p:cNvSpPr/>
          <p:nvPr/>
        </p:nvSpPr>
        <p:spPr>
          <a:xfrm>
            <a:off x="5436096" y="5157192"/>
            <a:ext cx="3240360" cy="1200329"/>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600" b="1" dirty="0" err="1" smtClean="0">
                <a:solidFill>
                  <a:srgbClr val="A80000"/>
                </a:solidFill>
              </a:rPr>
              <a:t>крестово</a:t>
            </a:r>
            <a:r>
              <a:rPr lang="ru-RU" sz="3600" b="1" dirty="0" smtClean="0">
                <a:solidFill>
                  <a:srgbClr val="A80000"/>
                </a:solidFill>
              </a:rPr>
              <a:t> – купольный тип</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5" presetClass="exit" presetSubtype="0"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strVal val="ppt_w*0.70"/>
                                          </p:val>
                                        </p:tav>
                                      </p:tavLst>
                                    </p:anim>
                                    <p:anim calcmode="lin" valueType="num">
                                      <p:cBhvr>
                                        <p:cTn id="12" dur="500"/>
                                        <p:tgtEl>
                                          <p:spTgt spid="12"/>
                                        </p:tgtEl>
                                        <p:attrNameLst>
                                          <p:attrName>ppt_h</p:attrName>
                                        </p:attrNameLst>
                                      </p:cBhvr>
                                      <p:tavLst>
                                        <p:tav tm="0">
                                          <p:val>
                                            <p:strVal val="ppt_h"/>
                                          </p:val>
                                        </p:tav>
                                        <p:tav tm="100000">
                                          <p:val>
                                            <p:strVal val="ppt_h"/>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6000"/>
            <a:lum/>
          </a:blip>
          <a:srcRect/>
          <a:stretch>
            <a:fillRect/>
          </a:stretch>
        </a:blipFill>
        <a:effectLst/>
      </p:bgPr>
    </p:bg>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95536" y="3722549"/>
            <a:ext cx="35779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47"/>
          <p:cNvSpPr>
            <a:spLocks noChangeArrowheads="1"/>
          </p:cNvSpPr>
          <p:nvPr/>
        </p:nvSpPr>
        <p:spPr bwMode="auto">
          <a:xfrm>
            <a:off x="179512" y="188640"/>
            <a:ext cx="8712968" cy="792088"/>
          </a:xfrm>
          <a:prstGeom prst="roundRect">
            <a:avLst>
              <a:gd name="adj" fmla="val 5561"/>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16" name="AutoShape 47"/>
          <p:cNvSpPr>
            <a:spLocks noChangeArrowheads="1"/>
          </p:cNvSpPr>
          <p:nvPr/>
        </p:nvSpPr>
        <p:spPr bwMode="auto">
          <a:xfrm>
            <a:off x="683568" y="404664"/>
            <a:ext cx="6336704" cy="432048"/>
          </a:xfrm>
          <a:prstGeom prst="round2Diag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ХРАМОВАЯ  АРХИТЕКТУРА</a:t>
            </a:r>
            <a:endParaRPr lang="ru-RU" sz="2800" b="1" cap="all" dirty="0">
              <a:solidFill>
                <a:srgbClr val="460000"/>
              </a:solidFill>
            </a:endParaRPr>
          </a:p>
        </p:txBody>
      </p:sp>
      <p:sp>
        <p:nvSpPr>
          <p:cNvPr id="17" name="AutoShape 55"/>
          <p:cNvSpPr>
            <a:spLocks noChangeArrowheads="1"/>
          </p:cNvSpPr>
          <p:nvPr/>
        </p:nvSpPr>
        <p:spPr bwMode="auto">
          <a:xfrm>
            <a:off x="7812360" y="332657"/>
            <a:ext cx="721170" cy="576063"/>
          </a:xfrm>
          <a:prstGeom prst="bevel">
            <a:avLst>
              <a:gd name="adj" fmla="val 7727"/>
            </a:avLst>
          </a:prstGeom>
          <a:blipFill>
            <a:blip r:embed="rId5"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smtClean="0">
                <a:solidFill>
                  <a:srgbClr val="260000"/>
                </a:solidFill>
              </a:rPr>
              <a:t>50</a:t>
            </a:r>
            <a:endParaRPr lang="ru-RU" sz="3200" b="1" dirty="0">
              <a:solidFill>
                <a:srgbClr val="260000"/>
              </a:solidFill>
            </a:endParaRPr>
          </a:p>
        </p:txBody>
      </p:sp>
      <p:sp>
        <p:nvSpPr>
          <p:cNvPr id="19" name="Прямоугольник 18"/>
          <p:cNvSpPr/>
          <p:nvPr/>
        </p:nvSpPr>
        <p:spPr>
          <a:xfrm>
            <a:off x="611560" y="1196752"/>
            <a:ext cx="3672408" cy="954107"/>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460000"/>
                </a:solidFill>
              </a:rPr>
              <a:t>Определите типы русских храмов:</a:t>
            </a:r>
          </a:p>
        </p:txBody>
      </p:sp>
      <p:grpSp>
        <p:nvGrpSpPr>
          <p:cNvPr id="28" name="Группа 27"/>
          <p:cNvGrpSpPr/>
          <p:nvPr/>
        </p:nvGrpSpPr>
        <p:grpSpPr>
          <a:xfrm>
            <a:off x="2483768" y="4797152"/>
            <a:ext cx="2531584" cy="1900114"/>
            <a:chOff x="4355976" y="1988840"/>
            <a:chExt cx="2531584" cy="1900114"/>
          </a:xfrm>
        </p:grpSpPr>
        <p:pic>
          <p:nvPicPr>
            <p:cNvPr id="15" name="Picture 15" descr="Углич. Церковь Димитрия царевича "/>
            <p:cNvPicPr>
              <a:picLocks noChangeAspect="1" noChangeArrowheads="1"/>
            </p:cNvPicPr>
            <p:nvPr/>
          </p:nvPicPr>
          <p:blipFill>
            <a:blip r:embed="rId7" cstate="print">
              <a:lum bright="-10000"/>
            </a:blip>
            <a:srcRect/>
            <a:stretch>
              <a:fillRect/>
            </a:stretch>
          </p:blipFill>
          <p:spPr bwMode="auto">
            <a:xfrm>
              <a:off x="4355976" y="1988840"/>
              <a:ext cx="2531584" cy="1900114"/>
            </a:xfrm>
            <a:prstGeom prst="rect">
              <a:avLst/>
            </a:prstGeom>
            <a:noFill/>
            <a:ln w="38100">
              <a:solidFill>
                <a:schemeClr val="bg1"/>
              </a:solidFill>
              <a:miter lim="800000"/>
              <a:headEnd/>
              <a:tailEnd/>
            </a:ln>
            <a:effectLst/>
            <a:scene3d>
              <a:camera prst="orthographicFront"/>
              <a:lightRig rig="threePt" dir="t"/>
            </a:scene3d>
            <a:sp3d>
              <a:bevelT prst="angle"/>
            </a:sp3d>
          </p:spPr>
        </p:pic>
        <p:sp>
          <p:nvSpPr>
            <p:cNvPr id="20" name="AutoShape 55"/>
            <p:cNvSpPr>
              <a:spLocks noChangeArrowheads="1"/>
            </p:cNvSpPr>
            <p:nvPr/>
          </p:nvSpPr>
          <p:spPr bwMode="auto">
            <a:xfrm>
              <a:off x="4355976" y="3645024"/>
              <a:ext cx="288032" cy="216024"/>
            </a:xfrm>
            <a:prstGeom prst="bevel">
              <a:avLst>
                <a:gd name="adj" fmla="val 7727"/>
              </a:avLst>
            </a:prstGeom>
            <a:blipFill>
              <a:blip r:embed="rId5" cstate="print"/>
              <a:stretch>
                <a:fillRect/>
              </a:stretch>
            </a:blipFill>
            <a:ln w="9525">
              <a:solidFill>
                <a:schemeClr val="bg1"/>
              </a:solidFill>
              <a:miter lim="800000"/>
              <a:headEnd/>
              <a:tailEnd/>
            </a:ln>
            <a:effectLst/>
          </p:spPr>
          <p:txBody>
            <a:bodyPr wrap="none" anchor="ctr"/>
            <a:lstStyle/>
            <a:p>
              <a:pPr algn="ctr">
                <a:defRPr/>
              </a:pPr>
              <a:r>
                <a:rPr lang="ru-RU" sz="1600" b="1" dirty="0" smtClean="0">
                  <a:solidFill>
                    <a:srgbClr val="990000"/>
                  </a:solidFill>
                </a:rPr>
                <a:t>1</a:t>
              </a:r>
              <a:endParaRPr lang="ru-RU" sz="1600" b="1" dirty="0">
                <a:solidFill>
                  <a:srgbClr val="990000"/>
                </a:solidFill>
              </a:endParaRPr>
            </a:p>
          </p:txBody>
        </p:sp>
      </p:grpSp>
      <p:grpSp>
        <p:nvGrpSpPr>
          <p:cNvPr id="27" name="Группа 26"/>
          <p:cNvGrpSpPr/>
          <p:nvPr/>
        </p:nvGrpSpPr>
        <p:grpSpPr>
          <a:xfrm>
            <a:off x="7236296" y="4077072"/>
            <a:ext cx="1656184" cy="2592288"/>
            <a:chOff x="7236296" y="4077072"/>
            <a:chExt cx="1656184" cy="2592288"/>
          </a:xfrm>
        </p:grpSpPr>
        <p:pic>
          <p:nvPicPr>
            <p:cNvPr id="14" name="Picture 14" descr="Картинка 5 из 27"/>
            <p:cNvPicPr>
              <a:picLocks noChangeAspect="1" noChangeArrowheads="1"/>
            </p:cNvPicPr>
            <p:nvPr/>
          </p:nvPicPr>
          <p:blipFill>
            <a:blip r:embed="rId8" cstate="print">
              <a:lum bright="-10000" contrast="10000"/>
            </a:blip>
            <a:srcRect/>
            <a:stretch>
              <a:fillRect/>
            </a:stretch>
          </p:blipFill>
          <p:spPr bwMode="auto">
            <a:xfrm>
              <a:off x="7236296" y="4077072"/>
              <a:ext cx="1656184" cy="2587366"/>
            </a:xfrm>
            <a:prstGeom prst="rect">
              <a:avLst/>
            </a:prstGeom>
            <a:noFill/>
            <a:ln w="38100">
              <a:solidFill>
                <a:schemeClr val="bg1"/>
              </a:solidFill>
              <a:miter lim="800000"/>
              <a:headEnd/>
              <a:tailEnd/>
            </a:ln>
            <a:effectLst/>
            <a:scene3d>
              <a:camera prst="orthographicFront"/>
              <a:lightRig rig="threePt" dir="t"/>
            </a:scene3d>
            <a:sp3d>
              <a:bevelT prst="angle"/>
            </a:sp3d>
          </p:spPr>
        </p:pic>
        <p:sp>
          <p:nvSpPr>
            <p:cNvPr id="21" name="AutoShape 55"/>
            <p:cNvSpPr>
              <a:spLocks noChangeArrowheads="1"/>
            </p:cNvSpPr>
            <p:nvPr/>
          </p:nvSpPr>
          <p:spPr bwMode="auto">
            <a:xfrm>
              <a:off x="7236296" y="6453336"/>
              <a:ext cx="288032" cy="216024"/>
            </a:xfrm>
            <a:prstGeom prst="bevel">
              <a:avLst>
                <a:gd name="adj" fmla="val 7727"/>
              </a:avLst>
            </a:prstGeom>
            <a:blipFill>
              <a:blip r:embed="rId5" cstate="print"/>
              <a:stretch>
                <a:fillRect/>
              </a:stretch>
            </a:blipFill>
            <a:ln w="9525">
              <a:solidFill>
                <a:schemeClr val="bg1"/>
              </a:solidFill>
              <a:miter lim="800000"/>
              <a:headEnd/>
              <a:tailEnd/>
            </a:ln>
            <a:effectLst/>
          </p:spPr>
          <p:txBody>
            <a:bodyPr wrap="none" anchor="ctr"/>
            <a:lstStyle/>
            <a:p>
              <a:pPr algn="ctr">
                <a:defRPr/>
              </a:pPr>
              <a:r>
                <a:rPr lang="ru-RU" sz="1600" b="1" dirty="0" smtClean="0">
                  <a:solidFill>
                    <a:srgbClr val="990000"/>
                  </a:solidFill>
                </a:rPr>
                <a:t>5</a:t>
              </a:r>
              <a:endParaRPr lang="ru-RU" sz="1600" b="1" dirty="0">
                <a:solidFill>
                  <a:srgbClr val="990000"/>
                </a:solidFill>
              </a:endParaRPr>
            </a:p>
          </p:txBody>
        </p:sp>
      </p:grpSp>
      <p:grpSp>
        <p:nvGrpSpPr>
          <p:cNvPr id="26" name="Группа 25"/>
          <p:cNvGrpSpPr/>
          <p:nvPr/>
        </p:nvGrpSpPr>
        <p:grpSpPr>
          <a:xfrm>
            <a:off x="5292080" y="4077072"/>
            <a:ext cx="1722791" cy="2592288"/>
            <a:chOff x="5292080" y="4077072"/>
            <a:chExt cx="1722791" cy="2592288"/>
          </a:xfrm>
        </p:grpSpPr>
        <p:pic>
          <p:nvPicPr>
            <p:cNvPr id="13" name="Picture 13" descr="Картинка 11 из 93"/>
            <p:cNvPicPr>
              <a:picLocks noChangeAspect="1" noChangeArrowheads="1"/>
            </p:cNvPicPr>
            <p:nvPr/>
          </p:nvPicPr>
          <p:blipFill>
            <a:blip r:embed="rId9" cstate="print">
              <a:lum bright="-10000" contrast="10000"/>
            </a:blip>
            <a:srcRect/>
            <a:stretch>
              <a:fillRect/>
            </a:stretch>
          </p:blipFill>
          <p:spPr bwMode="auto">
            <a:xfrm>
              <a:off x="5292080" y="4077072"/>
              <a:ext cx="1722791" cy="2592288"/>
            </a:xfrm>
            <a:prstGeom prst="rect">
              <a:avLst/>
            </a:prstGeom>
            <a:noFill/>
            <a:ln w="38100">
              <a:solidFill>
                <a:schemeClr val="bg1"/>
              </a:solidFill>
              <a:miter lim="800000"/>
              <a:headEnd/>
              <a:tailEnd/>
            </a:ln>
            <a:effectLst/>
            <a:scene3d>
              <a:camera prst="orthographicFront"/>
              <a:lightRig rig="threePt" dir="t"/>
            </a:scene3d>
            <a:sp3d>
              <a:bevelT prst="angle"/>
            </a:sp3d>
          </p:spPr>
        </p:pic>
        <p:sp>
          <p:nvSpPr>
            <p:cNvPr id="22" name="AutoShape 55"/>
            <p:cNvSpPr>
              <a:spLocks noChangeArrowheads="1"/>
            </p:cNvSpPr>
            <p:nvPr/>
          </p:nvSpPr>
          <p:spPr bwMode="auto">
            <a:xfrm>
              <a:off x="5292080" y="6453336"/>
              <a:ext cx="288032" cy="216024"/>
            </a:xfrm>
            <a:prstGeom prst="bevel">
              <a:avLst>
                <a:gd name="adj" fmla="val 7727"/>
              </a:avLst>
            </a:prstGeom>
            <a:blipFill>
              <a:blip r:embed="rId5" cstate="print"/>
              <a:stretch>
                <a:fillRect/>
              </a:stretch>
            </a:blipFill>
            <a:ln w="9525">
              <a:solidFill>
                <a:schemeClr val="bg1"/>
              </a:solidFill>
              <a:miter lim="800000"/>
              <a:headEnd/>
              <a:tailEnd/>
            </a:ln>
            <a:effectLst/>
          </p:spPr>
          <p:txBody>
            <a:bodyPr wrap="none" anchor="ctr"/>
            <a:lstStyle/>
            <a:p>
              <a:pPr algn="ctr">
                <a:defRPr/>
              </a:pPr>
              <a:r>
                <a:rPr lang="ru-RU" sz="1600" b="1" dirty="0" smtClean="0">
                  <a:solidFill>
                    <a:srgbClr val="990000"/>
                  </a:solidFill>
                </a:rPr>
                <a:t>4</a:t>
              </a:r>
              <a:endParaRPr lang="ru-RU" sz="1600" b="1" dirty="0">
                <a:solidFill>
                  <a:srgbClr val="990000"/>
                </a:solidFill>
              </a:endParaRPr>
            </a:p>
          </p:txBody>
        </p:sp>
      </p:grpSp>
      <p:grpSp>
        <p:nvGrpSpPr>
          <p:cNvPr id="29" name="Группа 28"/>
          <p:cNvGrpSpPr/>
          <p:nvPr/>
        </p:nvGrpSpPr>
        <p:grpSpPr>
          <a:xfrm>
            <a:off x="4860032" y="1268760"/>
            <a:ext cx="1729537" cy="2520280"/>
            <a:chOff x="7164288" y="1340768"/>
            <a:chExt cx="1729537" cy="2520280"/>
          </a:xfrm>
        </p:grpSpPr>
        <p:pic>
          <p:nvPicPr>
            <p:cNvPr id="12" name="Picture 11" descr="novomuch1"/>
            <p:cNvPicPr>
              <a:picLocks noChangeAspect="1" noChangeArrowheads="1"/>
            </p:cNvPicPr>
            <p:nvPr/>
          </p:nvPicPr>
          <p:blipFill>
            <a:blip r:embed="rId10" cstate="print">
              <a:lum bright="-10000" contrast="10000"/>
            </a:blip>
            <a:srcRect b="6360"/>
            <a:stretch>
              <a:fillRect/>
            </a:stretch>
          </p:blipFill>
          <p:spPr bwMode="auto">
            <a:xfrm>
              <a:off x="7164288" y="1340768"/>
              <a:ext cx="1729537" cy="2520280"/>
            </a:xfrm>
            <a:prstGeom prst="rect">
              <a:avLst/>
            </a:prstGeom>
            <a:noFill/>
            <a:ln w="38100">
              <a:solidFill>
                <a:schemeClr val="bg1"/>
              </a:solidFill>
              <a:miter lim="800000"/>
              <a:headEnd/>
              <a:tailEnd/>
            </a:ln>
            <a:effectLst/>
            <a:scene3d>
              <a:camera prst="orthographicFront"/>
              <a:lightRig rig="threePt" dir="t"/>
            </a:scene3d>
            <a:sp3d>
              <a:bevelT prst="angle"/>
            </a:sp3d>
          </p:spPr>
        </p:pic>
        <p:sp>
          <p:nvSpPr>
            <p:cNvPr id="23" name="AutoShape 55"/>
            <p:cNvSpPr>
              <a:spLocks noChangeArrowheads="1"/>
            </p:cNvSpPr>
            <p:nvPr/>
          </p:nvSpPr>
          <p:spPr bwMode="auto">
            <a:xfrm>
              <a:off x="7164288" y="3645024"/>
              <a:ext cx="288032" cy="216024"/>
            </a:xfrm>
            <a:prstGeom prst="bevel">
              <a:avLst>
                <a:gd name="adj" fmla="val 7727"/>
              </a:avLst>
            </a:prstGeom>
            <a:blipFill>
              <a:blip r:embed="rId5" cstate="print"/>
              <a:stretch>
                <a:fillRect/>
              </a:stretch>
            </a:blipFill>
            <a:ln w="9525">
              <a:solidFill>
                <a:schemeClr val="bg1"/>
              </a:solidFill>
              <a:miter lim="800000"/>
              <a:headEnd/>
              <a:tailEnd/>
            </a:ln>
            <a:effectLst/>
          </p:spPr>
          <p:txBody>
            <a:bodyPr wrap="none" anchor="ctr"/>
            <a:lstStyle/>
            <a:p>
              <a:pPr algn="ctr">
                <a:defRPr/>
              </a:pPr>
              <a:r>
                <a:rPr lang="ru-RU" sz="1600" b="1" dirty="0" smtClean="0">
                  <a:solidFill>
                    <a:srgbClr val="990000"/>
                  </a:solidFill>
                </a:rPr>
                <a:t>2</a:t>
              </a:r>
              <a:endParaRPr lang="ru-RU" sz="1600" b="1" dirty="0">
                <a:solidFill>
                  <a:srgbClr val="990000"/>
                </a:solidFill>
              </a:endParaRPr>
            </a:p>
          </p:txBody>
        </p:sp>
      </p:grpSp>
      <p:sp>
        <p:nvSpPr>
          <p:cNvPr id="30" name="Стрелка вправо 29">
            <a:hlinkClick r:id="rId11"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grpSp>
        <p:nvGrpSpPr>
          <p:cNvPr id="31" name="Группа 30"/>
          <p:cNvGrpSpPr/>
          <p:nvPr/>
        </p:nvGrpSpPr>
        <p:grpSpPr>
          <a:xfrm>
            <a:off x="467544" y="4941168"/>
            <a:ext cx="1512168" cy="1728192"/>
            <a:chOff x="5364088" y="4869160"/>
            <a:chExt cx="1512168" cy="1800200"/>
          </a:xfrm>
        </p:grpSpPr>
        <p:sp>
          <p:nvSpPr>
            <p:cNvPr id="32" name="AutoShape 47"/>
            <p:cNvSpPr>
              <a:spLocks noChangeArrowheads="1"/>
            </p:cNvSpPr>
            <p:nvPr/>
          </p:nvSpPr>
          <p:spPr bwMode="auto">
            <a:xfrm>
              <a:off x="5364088" y="4869160"/>
              <a:ext cx="1512168" cy="1800200"/>
            </a:xfrm>
            <a:prstGeom prst="roundRect">
              <a:avLst>
                <a:gd name="adj" fmla="val 5561"/>
              </a:avLst>
            </a:prstGeom>
            <a:blipFill dpi="0" rotWithShape="1">
              <a:blip r:embed="rId3"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33" name="Picture 2" descr="D:\ШКОЛА\КАРТИНКИ\КАРТИНКИ ДЛЯ ПРОЕКТА\ff962c65118d.png"/>
            <p:cNvPicPr>
              <a:picLocks noChangeAspect="1" noChangeArrowheads="1"/>
            </p:cNvPicPr>
            <p:nvPr/>
          </p:nvPicPr>
          <p:blipFill>
            <a:blip r:embed="rId12" cstate="print"/>
            <a:srcRect/>
            <a:stretch>
              <a:fillRect/>
            </a:stretch>
          </p:blipFill>
          <p:spPr bwMode="auto">
            <a:xfrm>
              <a:off x="5436096" y="5013176"/>
              <a:ext cx="1293551" cy="1642705"/>
            </a:xfrm>
            <a:prstGeom prst="rect">
              <a:avLst/>
            </a:prstGeom>
            <a:noFill/>
          </p:spPr>
        </p:pic>
      </p:grpSp>
      <p:sp>
        <p:nvSpPr>
          <p:cNvPr id="34" name="Прямоугольник 33"/>
          <p:cNvSpPr/>
          <p:nvPr/>
        </p:nvSpPr>
        <p:spPr>
          <a:xfrm>
            <a:off x="395536" y="2348880"/>
            <a:ext cx="3960440" cy="2246769"/>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marL="514350" indent="-514350" algn="just"/>
            <a:r>
              <a:rPr lang="ru-RU" sz="2800" b="1" dirty="0" smtClean="0">
                <a:solidFill>
                  <a:srgbClr val="A80000"/>
                </a:solidFill>
              </a:rPr>
              <a:t>1. храм-корабль</a:t>
            </a:r>
          </a:p>
          <a:p>
            <a:pPr marL="514350" indent="-514350" algn="just"/>
            <a:r>
              <a:rPr lang="ru-RU" sz="2800" b="1" dirty="0" smtClean="0">
                <a:solidFill>
                  <a:srgbClr val="A80000"/>
                </a:solidFill>
              </a:rPr>
              <a:t> 2. шатровый</a:t>
            </a:r>
          </a:p>
          <a:p>
            <a:pPr marL="514350" indent="-514350" algn="just"/>
            <a:r>
              <a:rPr lang="ru-RU" sz="2800" b="1" dirty="0" smtClean="0">
                <a:solidFill>
                  <a:srgbClr val="A80000"/>
                </a:solidFill>
              </a:rPr>
              <a:t> 3. ярусный</a:t>
            </a:r>
          </a:p>
          <a:p>
            <a:pPr marL="514350" indent="-514350" algn="just"/>
            <a:r>
              <a:rPr lang="ru-RU" sz="2800" b="1" dirty="0" smtClean="0">
                <a:solidFill>
                  <a:srgbClr val="A80000"/>
                </a:solidFill>
              </a:rPr>
              <a:t> 4. церковь-ротонда</a:t>
            </a:r>
          </a:p>
          <a:p>
            <a:pPr marL="514350" indent="-514350" algn="just"/>
            <a:r>
              <a:rPr lang="ru-RU" sz="2800" b="1" dirty="0" smtClean="0">
                <a:solidFill>
                  <a:srgbClr val="A80000"/>
                </a:solidFill>
              </a:rPr>
              <a:t> 5. крестово-купольный</a:t>
            </a:r>
          </a:p>
        </p:txBody>
      </p:sp>
      <p:grpSp>
        <p:nvGrpSpPr>
          <p:cNvPr id="25" name="Группа 24"/>
          <p:cNvGrpSpPr/>
          <p:nvPr/>
        </p:nvGrpSpPr>
        <p:grpSpPr>
          <a:xfrm>
            <a:off x="7020272" y="1268760"/>
            <a:ext cx="1870117" cy="2520280"/>
            <a:chOff x="3203848" y="4149080"/>
            <a:chExt cx="1870117" cy="2520280"/>
          </a:xfrm>
        </p:grpSpPr>
        <p:pic>
          <p:nvPicPr>
            <p:cNvPr id="11" name="Picture 10" descr="spasubor2"/>
            <p:cNvPicPr>
              <a:picLocks noChangeAspect="1" noChangeArrowheads="1"/>
            </p:cNvPicPr>
            <p:nvPr/>
          </p:nvPicPr>
          <p:blipFill>
            <a:blip r:embed="rId13" cstate="print">
              <a:lum bright="-10000" contrast="10000"/>
            </a:blip>
            <a:srcRect t="6812" b="3414"/>
            <a:stretch>
              <a:fillRect/>
            </a:stretch>
          </p:blipFill>
          <p:spPr bwMode="auto">
            <a:xfrm>
              <a:off x="3203848" y="4149080"/>
              <a:ext cx="1870117" cy="2520280"/>
            </a:xfrm>
            <a:prstGeom prst="rect">
              <a:avLst/>
            </a:prstGeom>
            <a:noFill/>
            <a:ln w="38100">
              <a:solidFill>
                <a:schemeClr val="bg1"/>
              </a:solidFill>
              <a:miter lim="800000"/>
              <a:headEnd/>
              <a:tailEnd/>
            </a:ln>
            <a:effectLst/>
            <a:scene3d>
              <a:camera prst="orthographicFront"/>
              <a:lightRig rig="threePt" dir="t"/>
            </a:scene3d>
            <a:sp3d>
              <a:bevelT prst="angle"/>
            </a:sp3d>
          </p:spPr>
        </p:pic>
        <p:sp>
          <p:nvSpPr>
            <p:cNvPr id="24" name="AutoShape 55"/>
            <p:cNvSpPr>
              <a:spLocks noChangeArrowheads="1"/>
            </p:cNvSpPr>
            <p:nvPr/>
          </p:nvSpPr>
          <p:spPr bwMode="auto">
            <a:xfrm>
              <a:off x="3203848" y="6453336"/>
              <a:ext cx="288032" cy="216024"/>
            </a:xfrm>
            <a:prstGeom prst="bevel">
              <a:avLst>
                <a:gd name="adj" fmla="val 7727"/>
              </a:avLst>
            </a:prstGeom>
            <a:blipFill>
              <a:blip r:embed="rId5" cstate="print"/>
              <a:stretch>
                <a:fillRect/>
              </a:stretch>
            </a:blipFill>
            <a:ln w="9525">
              <a:solidFill>
                <a:schemeClr val="bg1"/>
              </a:solidFill>
              <a:miter lim="800000"/>
              <a:headEnd/>
              <a:tailEnd/>
            </a:ln>
            <a:effectLst/>
          </p:spPr>
          <p:txBody>
            <a:bodyPr wrap="none" anchor="ctr"/>
            <a:lstStyle/>
            <a:p>
              <a:pPr algn="ctr">
                <a:defRPr/>
              </a:pPr>
              <a:r>
                <a:rPr lang="ru-RU" sz="1600" b="1" dirty="0" smtClean="0">
                  <a:solidFill>
                    <a:srgbClr val="990000"/>
                  </a:solidFill>
                </a:rPr>
                <a:t>3</a:t>
              </a:r>
              <a:endParaRPr lang="ru-RU" sz="1600" b="1" dirty="0">
                <a:solidFill>
                  <a:srgbClr val="990000"/>
                </a:solidFill>
              </a:endParaRPr>
            </a:p>
          </p:txBody>
        </p:sp>
      </p:gr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9" presetClass="emph" presetSubtype="0" nodeType="withEffect">
                                  <p:stCondLst>
                                    <p:cond delay="0"/>
                                  </p:stCondLst>
                                  <p:childTnLst>
                                    <p:set>
                                      <p:cBhvr rctx="PPT">
                                        <p:cTn id="11" dur="indefinite"/>
                                        <p:tgtEl>
                                          <p:spTgt spid="31"/>
                                        </p:tgtEl>
                                        <p:attrNameLst>
                                          <p:attrName>style.opacity</p:attrName>
                                        </p:attrNameLst>
                                      </p:cBhvr>
                                      <p:to>
                                        <p:strVal val="0.75"/>
                                      </p:to>
                                    </p:set>
                                    <p:animEffect filter="image" prLst="opacity: 0.75">
                                      <p:cBhvr rctx="IE">
                                        <p:cTn id="12" dur="indefinite"/>
                                        <p:tgtEl>
                                          <p:spTgt spid="31"/>
                                        </p:tgtEl>
                                      </p:cBhvr>
                                    </p:animEffect>
                                  </p:childTnLst>
                                </p:cTn>
                              </p:par>
                            </p:childTnLst>
                          </p:cTn>
                        </p:par>
                      </p:childTnLst>
                    </p:cTn>
                  </p:par>
                </p:childTnLst>
              </p:cTn>
              <p:nextCondLst>
                <p:cond evt="onClick" delay="0">
                  <p:tgtEl>
                    <p:spTgt spid="3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uspalace.ru/body/cerkov/5/1.jpg"/>
          <p:cNvPicPr>
            <a:picLocks noChangeAspect="1" noChangeArrowheads="1"/>
          </p:cNvPicPr>
          <p:nvPr/>
        </p:nvPicPr>
        <p:blipFill>
          <a:blip r:embed="rId2" cstate="print">
            <a:lum contrast="10000"/>
          </a:blip>
          <a:srcRect l="23021" r="3854"/>
          <a:stretch>
            <a:fillRect/>
          </a:stretch>
        </p:blipFill>
        <p:spPr bwMode="auto">
          <a:xfrm>
            <a:off x="4860032" y="980728"/>
            <a:ext cx="4096747" cy="4551942"/>
          </a:xfrm>
          <a:prstGeom prst="rect">
            <a:avLst/>
          </a:prstGeom>
          <a:ln>
            <a:noFill/>
          </a:ln>
          <a:effectLst>
            <a:outerShdw blurRad="292100" dist="139700" dir="2700000" algn="tl" rotWithShape="0">
              <a:srgbClr val="333333">
                <a:alpha val="65000"/>
              </a:srgbClr>
            </a:outerShdw>
          </a:effectLst>
        </p:spPr>
      </p:pic>
      <p:pic>
        <p:nvPicPr>
          <p:cNvPr id="10246" name="Picture 6" descr="http://www.2do2go.ru/uploads/full/e95464fd7a6a20a4af00ebd807935568_w960_h2048.jpg"/>
          <p:cNvPicPr>
            <a:picLocks noChangeAspect="1" noChangeArrowheads="1"/>
          </p:cNvPicPr>
          <p:nvPr/>
        </p:nvPicPr>
        <p:blipFill>
          <a:blip r:embed="rId3" cstate="print">
            <a:lum contrast="10000"/>
          </a:blip>
          <a:srcRect l="17404" r="14793"/>
          <a:stretch>
            <a:fillRect/>
          </a:stretch>
        </p:blipFill>
        <p:spPr bwMode="auto">
          <a:xfrm>
            <a:off x="251520" y="980728"/>
            <a:ext cx="4392488" cy="4842550"/>
          </a:xfrm>
          <a:prstGeom prst="rect">
            <a:avLst/>
          </a:prstGeom>
          <a:ln>
            <a:noFill/>
          </a:ln>
          <a:effectLst>
            <a:outerShdw blurRad="292100" dist="139700" dir="2700000" algn="tl" rotWithShape="0">
              <a:srgbClr val="333333">
                <a:alpha val="65000"/>
              </a:srgbClr>
            </a:outerShdw>
          </a:effectLst>
        </p:spPr>
      </p:pic>
      <p:sp>
        <p:nvSpPr>
          <p:cNvPr id="3" name="Прямоугольник с двумя скругленными соседними углами 2"/>
          <p:cNvSpPr/>
          <p:nvPr/>
        </p:nvSpPr>
        <p:spPr>
          <a:xfrm>
            <a:off x="251520" y="5949280"/>
            <a:ext cx="8712968" cy="742117"/>
          </a:xfrm>
          <a:prstGeom prst="round2Same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Внутреннее пространство едино. Снаружи венчает храм шатёр – вытянутая вверх, высокая четырёх- или восьмигранная крыша.</a:t>
            </a:r>
          </a:p>
        </p:txBody>
      </p:sp>
      <p:sp>
        <p:nvSpPr>
          <p:cNvPr id="5" name="Прямоугольник 4"/>
          <p:cNvSpPr/>
          <p:nvPr/>
        </p:nvSpPr>
        <p:spPr>
          <a:xfrm>
            <a:off x="5364088" y="5517232"/>
            <a:ext cx="3050707" cy="307777"/>
          </a:xfrm>
          <a:prstGeom prst="rect">
            <a:avLst/>
          </a:prstGeom>
        </p:spPr>
        <p:txBody>
          <a:bodyPr wrap="none">
            <a:spAutoFit/>
          </a:bodyPr>
          <a:lstStyle/>
          <a:p>
            <a:r>
              <a:rPr lang="ru-RU" sz="1400" b="1" dirty="0" smtClean="0">
                <a:solidFill>
                  <a:schemeClr val="bg1"/>
                </a:solidFill>
              </a:rPr>
              <a:t>Церковь Вознесения в Коломенском</a:t>
            </a:r>
            <a:endParaRPr lang="ru-RU" sz="1400" dirty="0">
              <a:solidFill>
                <a:schemeClr val="bg1"/>
              </a:solidFill>
            </a:endParaRPr>
          </a:p>
        </p:txBody>
      </p:sp>
      <p:sp>
        <p:nvSpPr>
          <p:cNvPr id="2" name="Прямоугольник с двумя скругленными соседними углами 1"/>
          <p:cNvSpPr/>
          <p:nvPr/>
        </p:nvSpPr>
        <p:spPr>
          <a:xfrm>
            <a:off x="2195736" y="188641"/>
            <a:ext cx="4608512" cy="613053"/>
          </a:xfrm>
          <a:prstGeom prst="round2SameRect">
            <a:avLst/>
          </a:prstGeom>
          <a:blipFill>
            <a:blip r:embed="rId4"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200" b="1" dirty="0" smtClean="0">
                <a:solidFill>
                  <a:srgbClr val="660033"/>
                </a:solidFill>
              </a:rPr>
              <a:t>Шатровые типы храмов</a:t>
            </a:r>
          </a:p>
        </p:txBody>
      </p:sp>
      <p:sp>
        <p:nvSpPr>
          <p:cNvPr id="8" name="Прямоугольник 7"/>
          <p:cNvSpPr/>
          <p:nvPr/>
        </p:nvSpPr>
        <p:spPr>
          <a:xfrm>
            <a:off x="1619672" y="5589240"/>
            <a:ext cx="3034164" cy="307777"/>
          </a:xfrm>
          <a:prstGeom prst="rect">
            <a:avLst/>
          </a:prstGeom>
        </p:spPr>
        <p:txBody>
          <a:bodyPr wrap="none">
            <a:spAutoFit/>
          </a:bodyPr>
          <a:lstStyle/>
          <a:p>
            <a:r>
              <a:rPr lang="ru-RU" sz="1400" b="1" dirty="0" smtClean="0">
                <a:solidFill>
                  <a:schemeClr val="bg1"/>
                </a:solidFill>
              </a:rPr>
              <a:t>Храм Василия Блаженного в Москве</a:t>
            </a:r>
            <a:endParaRPr lang="ru-RU" sz="1400" dirty="0">
              <a:solidFill>
                <a:schemeClr val="bg1"/>
              </a:solidFill>
            </a:endParaRPr>
          </a:p>
        </p:txBody>
      </p:sp>
    </p:spTree>
  </p:cSld>
  <p:clrMapOvr>
    <a:masterClrMapping/>
  </p:clrMapOvr>
  <p:transition spd="med">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7"/>
          <p:cNvSpPr>
            <a:spLocks noChangeArrowheads="1"/>
          </p:cNvSpPr>
          <p:nvPr/>
        </p:nvSpPr>
        <p:spPr bwMode="auto">
          <a:xfrm>
            <a:off x="179512" y="188640"/>
            <a:ext cx="8712968" cy="936104"/>
          </a:xfrm>
          <a:prstGeom prst="roundRect">
            <a:avLst>
              <a:gd name="adj" fmla="val 5561"/>
            </a:avLst>
          </a:prstGeom>
          <a:blipFill dpi="0" rotWithShape="1">
            <a:blip r:embed="rId2"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10" name="AutoShape 47"/>
          <p:cNvSpPr>
            <a:spLocks noChangeArrowheads="1"/>
          </p:cNvSpPr>
          <p:nvPr/>
        </p:nvSpPr>
        <p:spPr bwMode="auto">
          <a:xfrm>
            <a:off x="539552" y="404664"/>
            <a:ext cx="534098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АРХИТЕКТУРЫ</a:t>
            </a:r>
            <a:endParaRPr lang="ru-RU" sz="2800" b="1" cap="all" dirty="0">
              <a:solidFill>
                <a:srgbClr val="460000"/>
              </a:solidFill>
            </a:endParaRPr>
          </a:p>
        </p:txBody>
      </p:sp>
      <p:sp>
        <p:nvSpPr>
          <p:cNvPr id="11" name="Прямоугольник 10"/>
          <p:cNvSpPr/>
          <p:nvPr/>
        </p:nvSpPr>
        <p:spPr>
          <a:xfrm>
            <a:off x="251520" y="1340768"/>
            <a:ext cx="5472608" cy="2554545"/>
          </a:xfrm>
          <a:prstGeom prst="rect">
            <a:avLst/>
          </a:prstGeom>
          <a:blipFill>
            <a:blip r:embed="rId4"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sz="2400" b="1" dirty="0" smtClean="0">
                <a:solidFill>
                  <a:srgbClr val="460000"/>
                </a:solidFill>
              </a:rPr>
              <a:t>В XI веке в Древней Руси строятся одноименные соборы в трех городах: Киеве, Новгороде Великом и Полоцке. Назовите их.</a:t>
            </a:r>
          </a:p>
          <a:p>
            <a:pPr algn="just"/>
            <a:endParaRPr lang="ru-RU" sz="1400" b="1" dirty="0" smtClean="0">
              <a:solidFill>
                <a:srgbClr val="460000"/>
              </a:solidFill>
            </a:endParaRPr>
          </a:p>
          <a:p>
            <a:pPr algn="just"/>
            <a:r>
              <a:rPr lang="ru-RU" sz="2400" b="1" dirty="0" smtClean="0">
                <a:solidFill>
                  <a:srgbClr val="460000"/>
                </a:solidFill>
              </a:rPr>
              <a:t>а) Покровский      в) Воскресенский</a:t>
            </a:r>
          </a:p>
          <a:p>
            <a:pPr algn="just"/>
            <a:r>
              <a:rPr lang="ru-RU" sz="2400" b="1" dirty="0" smtClean="0">
                <a:solidFill>
                  <a:srgbClr val="460000"/>
                </a:solidFill>
              </a:rPr>
              <a:t>б) Софийский        г) Знаменский</a:t>
            </a:r>
          </a:p>
        </p:txBody>
      </p:sp>
      <p:grpSp>
        <p:nvGrpSpPr>
          <p:cNvPr id="18" name="Группа 17"/>
          <p:cNvGrpSpPr/>
          <p:nvPr/>
        </p:nvGrpSpPr>
        <p:grpSpPr>
          <a:xfrm>
            <a:off x="5868144" y="4077072"/>
            <a:ext cx="3035829" cy="2592288"/>
            <a:chOff x="5580112" y="4077072"/>
            <a:chExt cx="3323861" cy="2602696"/>
          </a:xfrm>
        </p:grpSpPr>
        <p:pic>
          <p:nvPicPr>
            <p:cNvPr id="22530" name="Picture 2" descr="http://ic.pics.livejournal.com/ezh0/25077745/15402/15402_original.jpg"/>
            <p:cNvPicPr>
              <a:picLocks noChangeAspect="1" noChangeArrowheads="1"/>
            </p:cNvPicPr>
            <p:nvPr/>
          </p:nvPicPr>
          <p:blipFill>
            <a:blip r:embed="rId5" cstate="print"/>
            <a:srcRect/>
            <a:stretch>
              <a:fillRect/>
            </a:stretch>
          </p:blipFill>
          <p:spPr bwMode="auto">
            <a:xfrm>
              <a:off x="5580112" y="4077072"/>
              <a:ext cx="3323861" cy="2492896"/>
            </a:xfrm>
            <a:prstGeom prst="rect">
              <a:avLst/>
            </a:prstGeom>
            <a:noFill/>
            <a:ln w="57150">
              <a:solidFill>
                <a:schemeClr val="bg1"/>
              </a:solidFill>
            </a:ln>
            <a:scene3d>
              <a:camera prst="orthographicFront"/>
              <a:lightRig rig="threePt" dir="t"/>
            </a:scene3d>
            <a:sp3d>
              <a:bevelT prst="angle"/>
            </a:sp3d>
          </p:spPr>
        </p:pic>
        <p:sp>
          <p:nvSpPr>
            <p:cNvPr id="13" name="TextBox 12"/>
            <p:cNvSpPr txBox="1"/>
            <p:nvPr/>
          </p:nvSpPr>
          <p:spPr>
            <a:xfrm>
              <a:off x="5580112" y="6237312"/>
              <a:ext cx="1697597" cy="442456"/>
            </a:xfrm>
            <a:prstGeom prst="rect">
              <a:avLst/>
            </a:prstGeom>
            <a:noFill/>
          </p:spPr>
          <p:txBody>
            <a:bodyPr wrap="square" rtlCol="0">
              <a:spAutoFit/>
            </a:bodyPr>
            <a:lstStyle/>
            <a:p>
              <a:r>
                <a:rPr lang="ru-RU" b="1" dirty="0" smtClean="0">
                  <a:solidFill>
                    <a:schemeClr val="bg1"/>
                  </a:solidFill>
                </a:rPr>
                <a:t>Новгород</a:t>
              </a:r>
              <a:endParaRPr lang="ru-RU" b="1" dirty="0">
                <a:solidFill>
                  <a:schemeClr val="bg1"/>
                </a:solidFill>
              </a:endParaRPr>
            </a:p>
          </p:txBody>
        </p:sp>
      </p:grpSp>
      <p:grpSp>
        <p:nvGrpSpPr>
          <p:cNvPr id="14" name="Группа 13"/>
          <p:cNvGrpSpPr/>
          <p:nvPr/>
        </p:nvGrpSpPr>
        <p:grpSpPr>
          <a:xfrm>
            <a:off x="3059832" y="4149080"/>
            <a:ext cx="2448272" cy="2420888"/>
            <a:chOff x="5868144" y="4077072"/>
            <a:chExt cx="2520280" cy="2420888"/>
          </a:xfrm>
        </p:grpSpPr>
        <p:pic>
          <p:nvPicPr>
            <p:cNvPr id="22532" name="Picture 4" descr="http://arx.novosibdom.ru/story/ARX_HISTORY/OLD_Russ/Sofia_Polozk/sofia_polozk_02.jpg"/>
            <p:cNvPicPr>
              <a:picLocks noChangeAspect="1" noChangeArrowheads="1"/>
            </p:cNvPicPr>
            <p:nvPr/>
          </p:nvPicPr>
          <p:blipFill>
            <a:blip r:embed="rId6" cstate="print"/>
            <a:srcRect r="18973"/>
            <a:stretch>
              <a:fillRect/>
            </a:stretch>
          </p:blipFill>
          <p:spPr bwMode="auto">
            <a:xfrm>
              <a:off x="5868144" y="4077072"/>
              <a:ext cx="2520280" cy="2420888"/>
            </a:xfrm>
            <a:prstGeom prst="rect">
              <a:avLst/>
            </a:prstGeom>
            <a:noFill/>
            <a:ln w="57150">
              <a:solidFill>
                <a:schemeClr val="bg1"/>
              </a:solidFill>
            </a:ln>
            <a:scene3d>
              <a:camera prst="orthographicFront"/>
              <a:lightRig rig="threePt" dir="t"/>
            </a:scene3d>
            <a:sp3d>
              <a:bevelT prst="angle"/>
            </a:sp3d>
          </p:spPr>
        </p:pic>
        <p:sp>
          <p:nvSpPr>
            <p:cNvPr id="15" name="TextBox 14"/>
            <p:cNvSpPr txBox="1"/>
            <p:nvPr/>
          </p:nvSpPr>
          <p:spPr>
            <a:xfrm>
              <a:off x="5940152" y="6093296"/>
              <a:ext cx="1008431" cy="369332"/>
            </a:xfrm>
            <a:prstGeom prst="rect">
              <a:avLst/>
            </a:prstGeom>
            <a:noFill/>
          </p:spPr>
          <p:txBody>
            <a:bodyPr wrap="square" rtlCol="0">
              <a:spAutoFit/>
            </a:bodyPr>
            <a:lstStyle/>
            <a:p>
              <a:r>
                <a:rPr lang="ru-RU" b="1" dirty="0" smtClean="0">
                  <a:solidFill>
                    <a:schemeClr val="bg1"/>
                  </a:solidFill>
                </a:rPr>
                <a:t>Полоцк</a:t>
              </a:r>
              <a:endParaRPr lang="ru-RU" b="1" dirty="0">
                <a:solidFill>
                  <a:schemeClr val="bg1"/>
                </a:solidFill>
              </a:endParaRPr>
            </a:p>
          </p:txBody>
        </p:sp>
      </p:grpSp>
      <p:grpSp>
        <p:nvGrpSpPr>
          <p:cNvPr id="20" name="Группа 19"/>
          <p:cNvGrpSpPr/>
          <p:nvPr/>
        </p:nvGrpSpPr>
        <p:grpSpPr>
          <a:xfrm>
            <a:off x="5940152" y="1484784"/>
            <a:ext cx="2970027" cy="2232248"/>
            <a:chOff x="5580111" y="1412776"/>
            <a:chExt cx="3186051" cy="2385556"/>
          </a:xfrm>
        </p:grpSpPr>
        <p:pic>
          <p:nvPicPr>
            <p:cNvPr id="22534" name="Picture 6" descr="http://sofiyskiy-sobor.polnaya.info/images/sofiyskiy_sobor1.jpg"/>
            <p:cNvPicPr>
              <a:picLocks noChangeAspect="1" noChangeArrowheads="1"/>
            </p:cNvPicPr>
            <p:nvPr/>
          </p:nvPicPr>
          <p:blipFill>
            <a:blip r:embed="rId7" cstate="print">
              <a:lum contrast="10000"/>
            </a:blip>
            <a:srcRect/>
            <a:stretch>
              <a:fillRect/>
            </a:stretch>
          </p:blipFill>
          <p:spPr bwMode="auto">
            <a:xfrm>
              <a:off x="5580111" y="1412776"/>
              <a:ext cx="3186051" cy="2376264"/>
            </a:xfrm>
            <a:prstGeom prst="rect">
              <a:avLst/>
            </a:prstGeom>
            <a:noFill/>
            <a:ln w="57150">
              <a:solidFill>
                <a:schemeClr val="bg1"/>
              </a:solidFill>
            </a:ln>
            <a:scene3d>
              <a:camera prst="orthographicFront"/>
              <a:lightRig rig="threePt" dir="t"/>
            </a:scene3d>
            <a:sp3d>
              <a:bevelT prst="angle"/>
            </a:sp3d>
          </p:spPr>
        </p:pic>
        <p:sp>
          <p:nvSpPr>
            <p:cNvPr id="19" name="TextBox 18"/>
            <p:cNvSpPr txBox="1"/>
            <p:nvPr/>
          </p:nvSpPr>
          <p:spPr>
            <a:xfrm>
              <a:off x="7956376" y="3429000"/>
              <a:ext cx="792088" cy="369332"/>
            </a:xfrm>
            <a:prstGeom prst="rect">
              <a:avLst/>
            </a:prstGeom>
            <a:noFill/>
          </p:spPr>
          <p:txBody>
            <a:bodyPr wrap="square" rtlCol="0">
              <a:spAutoFit/>
            </a:bodyPr>
            <a:lstStyle/>
            <a:p>
              <a:r>
                <a:rPr lang="ru-RU" b="1" dirty="0" smtClean="0">
                  <a:solidFill>
                    <a:schemeClr val="bg1"/>
                  </a:solidFill>
                </a:rPr>
                <a:t>Киев</a:t>
              </a:r>
              <a:endParaRPr lang="ru-RU" b="1" dirty="0">
                <a:solidFill>
                  <a:schemeClr val="bg1"/>
                </a:solidFill>
              </a:endParaRPr>
            </a:p>
          </p:txBody>
        </p:sp>
      </p:grpSp>
      <p:sp>
        <p:nvSpPr>
          <p:cNvPr id="16" name="Стрелка вправо 15">
            <a:hlinkClick r:id="rId8"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grpSp>
        <p:nvGrpSpPr>
          <p:cNvPr id="21" name="Группа 20"/>
          <p:cNvGrpSpPr/>
          <p:nvPr/>
        </p:nvGrpSpPr>
        <p:grpSpPr>
          <a:xfrm>
            <a:off x="899592" y="4509120"/>
            <a:ext cx="1512168" cy="1872208"/>
            <a:chOff x="5364088" y="4869160"/>
            <a:chExt cx="1512168" cy="1800200"/>
          </a:xfrm>
        </p:grpSpPr>
        <p:sp>
          <p:nvSpPr>
            <p:cNvPr id="22" name="AutoShape 47"/>
            <p:cNvSpPr>
              <a:spLocks noChangeArrowheads="1"/>
            </p:cNvSpPr>
            <p:nvPr/>
          </p:nvSpPr>
          <p:spPr bwMode="auto">
            <a:xfrm>
              <a:off x="5364088" y="4869160"/>
              <a:ext cx="1512168" cy="1800200"/>
            </a:xfrm>
            <a:prstGeom prst="roundRect">
              <a:avLst>
                <a:gd name="adj" fmla="val 5561"/>
              </a:avLst>
            </a:prstGeom>
            <a:blipFill dpi="0" rotWithShape="1">
              <a:blip r:embed="rId9"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23" name="Picture 2" descr="D:\ШКОЛА\КАРТИНКИ\КАРТИНКИ ДЛЯ ПРОЕКТА\ff962c65118d.png"/>
            <p:cNvPicPr>
              <a:picLocks noChangeAspect="1" noChangeArrowheads="1"/>
            </p:cNvPicPr>
            <p:nvPr/>
          </p:nvPicPr>
          <p:blipFill>
            <a:blip r:embed="rId10" cstate="print"/>
            <a:srcRect/>
            <a:stretch>
              <a:fillRect/>
            </a:stretch>
          </p:blipFill>
          <p:spPr bwMode="auto">
            <a:xfrm>
              <a:off x="5436096" y="5013176"/>
              <a:ext cx="1293551" cy="1642705"/>
            </a:xfrm>
            <a:prstGeom prst="rect">
              <a:avLst/>
            </a:prstGeom>
            <a:noFill/>
          </p:spPr>
        </p:pic>
      </p:grpSp>
      <p:sp>
        <p:nvSpPr>
          <p:cNvPr id="24" name="Прямоугольник 23"/>
          <p:cNvSpPr/>
          <p:nvPr/>
        </p:nvSpPr>
        <p:spPr>
          <a:xfrm>
            <a:off x="467544" y="4797152"/>
            <a:ext cx="2304256" cy="1077218"/>
          </a:xfrm>
          <a:prstGeom prst="rect">
            <a:avLst/>
          </a:prstGeom>
          <a:blipFill>
            <a:blip r:embed="rId4"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Софийский собор</a:t>
            </a:r>
          </a:p>
        </p:txBody>
      </p:sp>
      <p:sp>
        <p:nvSpPr>
          <p:cNvPr id="25" name="AutoShape 58"/>
          <p:cNvSpPr>
            <a:spLocks noChangeArrowheads="1"/>
          </p:cNvSpPr>
          <p:nvPr/>
        </p:nvSpPr>
        <p:spPr bwMode="auto">
          <a:xfrm>
            <a:off x="7812360" y="260648"/>
            <a:ext cx="865187" cy="720080"/>
          </a:xfrm>
          <a:prstGeom prst="bevel">
            <a:avLst>
              <a:gd name="adj" fmla="val 7727"/>
            </a:avLst>
          </a:prstGeom>
          <a:blipFill>
            <a:blip r:embed="rId11"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10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5" presetClass="exit" presetSubtype="0" fill="hold" nodeType="withEffect">
                                  <p:stCondLst>
                                    <p:cond delay="0"/>
                                  </p:stCondLst>
                                  <p:childTnLst>
                                    <p:anim calcmode="lin" valueType="num">
                                      <p:cBhvr>
                                        <p:cTn id="11" dur="500"/>
                                        <p:tgtEl>
                                          <p:spTgt spid="21"/>
                                        </p:tgtEl>
                                        <p:attrNameLst>
                                          <p:attrName>ppt_w</p:attrName>
                                        </p:attrNameLst>
                                      </p:cBhvr>
                                      <p:tavLst>
                                        <p:tav tm="0">
                                          <p:val>
                                            <p:strVal val="ppt_w"/>
                                          </p:val>
                                        </p:tav>
                                        <p:tav tm="100000">
                                          <p:val>
                                            <p:strVal val="ppt_w*0.70"/>
                                          </p:val>
                                        </p:tav>
                                      </p:tavLst>
                                    </p:anim>
                                    <p:anim calcmode="lin" valueType="num">
                                      <p:cBhvr>
                                        <p:cTn id="12" dur="500"/>
                                        <p:tgtEl>
                                          <p:spTgt spid="21"/>
                                        </p:tgtEl>
                                        <p:attrNameLst>
                                          <p:attrName>ppt_h</p:attrName>
                                        </p:attrNameLst>
                                      </p:cBhvr>
                                      <p:tavLst>
                                        <p:tav tm="0">
                                          <p:val>
                                            <p:strVal val="ppt_h"/>
                                          </p:val>
                                        </p:tav>
                                        <p:tav tm="100000">
                                          <p:val>
                                            <p:strVal val="ppt_h"/>
                                          </p:val>
                                        </p:tav>
                                      </p:tavLst>
                                    </p:anim>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25"/>
                                        </p:tgtEl>
                                        <p:attrNameLst>
                                          <p:attrName>style.opacity</p:attrName>
                                        </p:attrNameLst>
                                      </p:cBhvr>
                                      <p:to>
                                        <p:strVal val="0"/>
                                      </p:to>
                                    </p:set>
                                    <p:animEffect filter="image" prLst="opacity: 0">
                                      <p:cBhvr rctx="IE">
                                        <p:cTn id="20" dur="indefinite"/>
                                        <p:tgtEl>
                                          <p:spTgt spid="25"/>
                                        </p:tgtEl>
                                      </p:cBhvr>
                                    </p:animEffec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7"/>
          <p:cNvSpPr>
            <a:spLocks noChangeArrowheads="1"/>
          </p:cNvSpPr>
          <p:nvPr/>
        </p:nvSpPr>
        <p:spPr bwMode="auto">
          <a:xfrm>
            <a:off x="179512" y="188640"/>
            <a:ext cx="8712968" cy="936104"/>
          </a:xfrm>
          <a:prstGeom prst="roundRect">
            <a:avLst>
              <a:gd name="adj" fmla="val 5561"/>
            </a:avLst>
          </a:prstGeom>
          <a:blipFill dpi="0" rotWithShape="1">
            <a:blip r:embed="rId2"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7" name="AutoShape 47"/>
          <p:cNvSpPr>
            <a:spLocks noChangeArrowheads="1"/>
          </p:cNvSpPr>
          <p:nvPr/>
        </p:nvSpPr>
        <p:spPr bwMode="auto">
          <a:xfrm>
            <a:off x="539552" y="404664"/>
            <a:ext cx="534098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АРХИТЕКТУРЫ</a:t>
            </a:r>
            <a:endParaRPr lang="ru-RU" sz="2800" b="1" cap="all" dirty="0">
              <a:solidFill>
                <a:srgbClr val="460000"/>
              </a:solidFill>
            </a:endParaRPr>
          </a:p>
        </p:txBody>
      </p:sp>
      <p:pic>
        <p:nvPicPr>
          <p:cNvPr id="8" name="Picture 2" descr="300px-Saint_Dmitry_Cathedral_in_Vladimir"/>
          <p:cNvPicPr>
            <a:picLocks noChangeAspect="1" noChangeArrowheads="1"/>
          </p:cNvPicPr>
          <p:nvPr/>
        </p:nvPicPr>
        <p:blipFill>
          <a:blip r:embed="rId4" cstate="print"/>
          <a:srcRect t="9990"/>
          <a:stretch>
            <a:fillRect/>
          </a:stretch>
        </p:blipFill>
        <p:spPr bwMode="auto">
          <a:xfrm>
            <a:off x="251520" y="1412776"/>
            <a:ext cx="4073437" cy="5184576"/>
          </a:xfrm>
          <a:prstGeom prst="rect">
            <a:avLst/>
          </a:prstGeom>
          <a:ln w="57150">
            <a:solidFill>
              <a:schemeClr val="bg1"/>
            </a:solidFill>
          </a:ln>
          <a:effectLst/>
          <a:scene3d>
            <a:camera prst="orthographicFront"/>
            <a:lightRig rig="threePt" dir="t"/>
          </a:scene3d>
          <a:sp3d>
            <a:bevelT prst="angle"/>
          </a:sp3d>
        </p:spPr>
      </p:pic>
      <p:sp>
        <p:nvSpPr>
          <p:cNvPr id="9" name="Прямоугольник 8"/>
          <p:cNvSpPr/>
          <p:nvPr/>
        </p:nvSpPr>
        <p:spPr>
          <a:xfrm>
            <a:off x="4716016" y="1412776"/>
            <a:ext cx="4248472" cy="3046988"/>
          </a:xfrm>
          <a:prstGeom prst="rect">
            <a:avLst/>
          </a:prstGeom>
          <a:blipFill>
            <a:blip r:embed="rId5"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solidFill>
                  <a:srgbClr val="460000"/>
                </a:solidFill>
              </a:rPr>
              <a:t>Назовите выдающийся памятник русской архитектуры. Построен в 1194 – 1197 гг. князем Всеволодом Большое Гнездо Знаменит своей белокаменной резьбой. Включен в список Всемирного наследия ЮНЕСКО.</a:t>
            </a:r>
          </a:p>
        </p:txBody>
      </p:sp>
      <p:grpSp>
        <p:nvGrpSpPr>
          <p:cNvPr id="10" name="Группа 9"/>
          <p:cNvGrpSpPr/>
          <p:nvPr/>
        </p:nvGrpSpPr>
        <p:grpSpPr>
          <a:xfrm>
            <a:off x="6012160" y="4653136"/>
            <a:ext cx="1656184" cy="2016224"/>
            <a:chOff x="5364088" y="4869160"/>
            <a:chExt cx="1512168" cy="1800200"/>
          </a:xfrm>
        </p:grpSpPr>
        <p:sp>
          <p:nvSpPr>
            <p:cNvPr id="11" name="AutoShape 47"/>
            <p:cNvSpPr>
              <a:spLocks noChangeArrowheads="1"/>
            </p:cNvSpPr>
            <p:nvPr/>
          </p:nvSpPr>
          <p:spPr bwMode="auto">
            <a:xfrm>
              <a:off x="5364088" y="4869160"/>
              <a:ext cx="1512168" cy="1800200"/>
            </a:xfrm>
            <a:prstGeom prst="roundRect">
              <a:avLst>
                <a:gd name="adj" fmla="val 5561"/>
              </a:avLst>
            </a:prstGeom>
            <a:blipFill dpi="0" rotWithShape="1">
              <a:blip r:embed="rId6"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2" name="Picture 2" descr="D:\ШКОЛА\КАРТИНКИ\КАРТИНКИ ДЛЯ ПРОЕКТА\ff962c65118d.png"/>
            <p:cNvPicPr>
              <a:picLocks noChangeAspect="1" noChangeArrowheads="1"/>
            </p:cNvPicPr>
            <p:nvPr/>
          </p:nvPicPr>
          <p:blipFill>
            <a:blip r:embed="rId7" cstate="print"/>
            <a:srcRect/>
            <a:stretch>
              <a:fillRect/>
            </a:stretch>
          </p:blipFill>
          <p:spPr bwMode="auto">
            <a:xfrm>
              <a:off x="5436096" y="5013176"/>
              <a:ext cx="1293551" cy="1642705"/>
            </a:xfrm>
            <a:prstGeom prst="rect">
              <a:avLst/>
            </a:prstGeom>
            <a:noFill/>
          </p:spPr>
        </p:pic>
      </p:grpSp>
      <p:sp>
        <p:nvSpPr>
          <p:cNvPr id="13" name="Прямоугольник 12"/>
          <p:cNvSpPr/>
          <p:nvPr/>
        </p:nvSpPr>
        <p:spPr>
          <a:xfrm>
            <a:off x="5220072" y="5013176"/>
            <a:ext cx="3384376" cy="1077218"/>
          </a:xfrm>
          <a:prstGeom prst="rect">
            <a:avLst/>
          </a:prstGeom>
          <a:blipFill>
            <a:blip r:embed="rId5"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Дмитриевский собор</a:t>
            </a:r>
          </a:p>
        </p:txBody>
      </p:sp>
      <p:sp>
        <p:nvSpPr>
          <p:cNvPr id="14" name="Стрелка вправо 13">
            <a:hlinkClick r:id="rId8"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16" name="AutoShape 59"/>
          <p:cNvSpPr>
            <a:spLocks noChangeArrowheads="1"/>
          </p:cNvSpPr>
          <p:nvPr/>
        </p:nvSpPr>
        <p:spPr bwMode="auto">
          <a:xfrm>
            <a:off x="7596336" y="332656"/>
            <a:ext cx="792088" cy="648072"/>
          </a:xfrm>
          <a:prstGeom prst="bevel">
            <a:avLst>
              <a:gd name="adj" fmla="val 7727"/>
            </a:avLst>
          </a:prstGeom>
          <a:blipFill>
            <a:blip r:embed="rId9"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20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5" presetClass="exit" presetSubtype="0" fill="hold" nodeType="withEffect">
                                  <p:stCondLst>
                                    <p:cond delay="0"/>
                                  </p:stCondLst>
                                  <p:childTnLst>
                                    <p:anim calcmode="lin" valueType="num">
                                      <p:cBhvr>
                                        <p:cTn id="11" dur="500"/>
                                        <p:tgtEl>
                                          <p:spTgt spid="10"/>
                                        </p:tgtEl>
                                        <p:attrNameLst>
                                          <p:attrName>ppt_w</p:attrName>
                                        </p:attrNameLst>
                                      </p:cBhvr>
                                      <p:tavLst>
                                        <p:tav tm="0">
                                          <p:val>
                                            <p:strVal val="ppt_w"/>
                                          </p:val>
                                        </p:tav>
                                        <p:tav tm="100000">
                                          <p:val>
                                            <p:strVal val="ppt_w*0.70"/>
                                          </p:val>
                                        </p:tav>
                                      </p:tavLst>
                                    </p:anim>
                                    <p:anim calcmode="lin" valueType="num">
                                      <p:cBhvr>
                                        <p:cTn id="12" dur="500"/>
                                        <p:tgtEl>
                                          <p:spTgt spid="10"/>
                                        </p:tgtEl>
                                        <p:attrNameLst>
                                          <p:attrName>ppt_h</p:attrName>
                                        </p:attrNameLst>
                                      </p:cBhvr>
                                      <p:tavLst>
                                        <p:tav tm="0">
                                          <p:val>
                                            <p:strVal val="ppt_h"/>
                                          </p:val>
                                        </p:tav>
                                        <p:tav tm="100000">
                                          <p:val>
                                            <p:strVal val="ppt_h"/>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16"/>
                                        </p:tgtEl>
                                        <p:attrNameLst>
                                          <p:attrName>style.opacity</p:attrName>
                                        </p:attrNameLst>
                                      </p:cBhvr>
                                      <p:to>
                                        <p:strVal val="0"/>
                                      </p:to>
                                    </p:set>
                                    <p:animEffect filter="image" prLst="opacity: 0">
                                      <p:cBhvr rctx="IE">
                                        <p:cTn id="20"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4000"/>
            <a:lum/>
          </a:blip>
          <a:srcRect/>
          <a:stretch>
            <a:fillRect l="-17000" r="-17000"/>
          </a:stretch>
        </a:blipFill>
        <a:effectLst/>
      </p:bgPr>
    </p:bg>
    <p:spTree>
      <p:nvGrpSpPr>
        <p:cNvPr id="1" name=""/>
        <p:cNvGrpSpPr/>
        <p:nvPr/>
      </p:nvGrpSpPr>
      <p:grpSpPr>
        <a:xfrm>
          <a:off x="0" y="0"/>
          <a:ext cx="0" cy="0"/>
          <a:chOff x="0" y="0"/>
          <a:chExt cx="0" cy="0"/>
        </a:xfrm>
      </p:grpSpPr>
      <p:sp>
        <p:nvSpPr>
          <p:cNvPr id="13" name="AutoShape 47"/>
          <p:cNvSpPr>
            <a:spLocks noChangeArrowheads="1"/>
          </p:cNvSpPr>
          <p:nvPr/>
        </p:nvSpPr>
        <p:spPr bwMode="auto">
          <a:xfrm>
            <a:off x="179512" y="188640"/>
            <a:ext cx="8712968" cy="936104"/>
          </a:xfrm>
          <a:prstGeom prst="roundRect">
            <a:avLst>
              <a:gd name="adj" fmla="val 5561"/>
            </a:avLst>
          </a:prstGeom>
          <a:blipFill dpi="0" rotWithShape="1">
            <a:blip r:embed="rId3"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6150" name="Rectangle 6"/>
          <p:cNvSpPr>
            <a:spLocks noChangeArrowheads="1"/>
          </p:cNvSpPr>
          <p:nvPr/>
        </p:nvSpPr>
        <p:spPr bwMode="auto">
          <a:xfrm>
            <a:off x="0" y="74295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154" name="Rectangle 10"/>
          <p:cNvSpPr>
            <a:spLocks noChangeArrowheads="1"/>
          </p:cNvSpPr>
          <p:nvPr/>
        </p:nvSpPr>
        <p:spPr bwMode="auto">
          <a:xfrm>
            <a:off x="0" y="1771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1" name="Picture 2" descr="http://aktinoya.ru/index.php?option=com_joomgallery&amp;view=image&amp;format=raw&amp;id=3391&amp;type=img"/>
          <p:cNvPicPr>
            <a:picLocks noChangeAspect="1" noChangeArrowheads="1"/>
          </p:cNvPicPr>
          <p:nvPr/>
        </p:nvPicPr>
        <p:blipFill>
          <a:blip r:embed="rId4" cstate="print">
            <a:lum contrast="20000"/>
          </a:blip>
          <a:srcRect l="16958" r="19835" b="14931"/>
          <a:stretch>
            <a:fillRect/>
          </a:stretch>
        </p:blipFill>
        <p:spPr bwMode="auto">
          <a:xfrm>
            <a:off x="5868144" y="1340768"/>
            <a:ext cx="2736304" cy="3097427"/>
          </a:xfrm>
          <a:prstGeom prst="rect">
            <a:avLst/>
          </a:prstGeom>
          <a:ln w="57150">
            <a:solidFill>
              <a:schemeClr val="bg1"/>
            </a:solidFill>
          </a:ln>
          <a:effectLst>
            <a:outerShdw blurRad="292100" dist="139700" dir="2700000" algn="tl" rotWithShape="0">
              <a:srgbClr val="333333">
                <a:alpha val="65000"/>
              </a:srgbClr>
            </a:outerShdw>
          </a:effectLst>
          <a:scene3d>
            <a:camera prst="orthographicFront"/>
            <a:lightRig rig="threePt" dir="t"/>
          </a:scene3d>
          <a:sp3d>
            <a:bevelT prst="angle"/>
          </a:sp3d>
        </p:spPr>
      </p:pic>
      <p:sp>
        <p:nvSpPr>
          <p:cNvPr id="7" name="AutoShape 47"/>
          <p:cNvSpPr>
            <a:spLocks noChangeArrowheads="1"/>
          </p:cNvSpPr>
          <p:nvPr/>
        </p:nvSpPr>
        <p:spPr bwMode="auto">
          <a:xfrm>
            <a:off x="539552" y="404664"/>
            <a:ext cx="5340986" cy="504056"/>
          </a:xfrm>
          <a:prstGeom prst="round1Rect">
            <a:avLst/>
          </a:prstGeom>
          <a:blipFill>
            <a:blip r:embed="rId5"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АРХИТЕКТУРЫ</a:t>
            </a:r>
            <a:endParaRPr lang="ru-RU" sz="2800" b="1" cap="all" dirty="0">
              <a:solidFill>
                <a:srgbClr val="460000"/>
              </a:solidFill>
            </a:endParaRPr>
          </a:p>
        </p:txBody>
      </p:sp>
      <p:sp>
        <p:nvSpPr>
          <p:cNvPr id="14" name="Прямоугольник 13"/>
          <p:cNvSpPr/>
          <p:nvPr/>
        </p:nvSpPr>
        <p:spPr>
          <a:xfrm>
            <a:off x="251520" y="1340768"/>
            <a:ext cx="5256584" cy="5262979"/>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solidFill>
                  <a:srgbClr val="460000"/>
                </a:solidFill>
              </a:rPr>
              <a:t>В период феодальной раздробленности на Руси, в феодальных центрах появляются значительные архитектурные школы, каждая из которых обладает своими особенностями. К какой архитектурной школе относятся церковь Покрова на Нерли, Успенский собор, комплекс в Боголюбово?</a:t>
            </a:r>
          </a:p>
          <a:p>
            <a:pPr algn="just">
              <a:buClr>
                <a:srgbClr val="A80000"/>
              </a:buClr>
              <a:buSzPct val="110000"/>
            </a:pPr>
            <a:r>
              <a:rPr lang="ru-RU" sz="2400" b="1" dirty="0" smtClean="0">
                <a:solidFill>
                  <a:srgbClr val="460000"/>
                </a:solidFill>
              </a:rPr>
              <a:t>а) Новгородская школа</a:t>
            </a:r>
          </a:p>
          <a:p>
            <a:pPr algn="just">
              <a:buClr>
                <a:srgbClr val="A80000"/>
              </a:buClr>
              <a:buSzPct val="110000"/>
            </a:pPr>
            <a:r>
              <a:rPr lang="ru-RU" sz="2400" b="1" dirty="0" smtClean="0">
                <a:solidFill>
                  <a:srgbClr val="460000"/>
                </a:solidFill>
              </a:rPr>
              <a:t>б) </a:t>
            </a:r>
            <a:r>
              <a:rPr lang="ru-RU" sz="2400" b="1" dirty="0" err="1" smtClean="0">
                <a:solidFill>
                  <a:srgbClr val="460000"/>
                </a:solidFill>
              </a:rPr>
              <a:t>Галицко</a:t>
            </a:r>
            <a:r>
              <a:rPr lang="ru-RU" sz="2400" b="1" dirty="0" smtClean="0">
                <a:solidFill>
                  <a:srgbClr val="460000"/>
                </a:solidFill>
              </a:rPr>
              <a:t> – Волынская школа</a:t>
            </a:r>
          </a:p>
          <a:p>
            <a:pPr algn="just">
              <a:buClr>
                <a:srgbClr val="A80000"/>
              </a:buClr>
              <a:buSzPct val="110000"/>
            </a:pPr>
            <a:r>
              <a:rPr lang="ru-RU" sz="2400" b="1" dirty="0" smtClean="0">
                <a:solidFill>
                  <a:srgbClr val="460000"/>
                </a:solidFill>
              </a:rPr>
              <a:t>в) </a:t>
            </a:r>
            <a:r>
              <a:rPr lang="ru-RU" sz="2400" b="1" dirty="0" err="1" smtClean="0">
                <a:solidFill>
                  <a:srgbClr val="460000"/>
                </a:solidFill>
              </a:rPr>
              <a:t>Владимиро</a:t>
            </a:r>
            <a:r>
              <a:rPr lang="ru-RU" sz="2400" b="1" dirty="0" smtClean="0">
                <a:solidFill>
                  <a:srgbClr val="460000"/>
                </a:solidFill>
              </a:rPr>
              <a:t> – Суздальская школа</a:t>
            </a:r>
          </a:p>
          <a:p>
            <a:pPr algn="just">
              <a:buClr>
                <a:srgbClr val="A80000"/>
              </a:buClr>
              <a:buSzPct val="110000"/>
            </a:pPr>
            <a:r>
              <a:rPr lang="ru-RU" sz="2400" b="1" dirty="0" smtClean="0">
                <a:solidFill>
                  <a:srgbClr val="460000"/>
                </a:solidFill>
              </a:rPr>
              <a:t>г) Киевская школа</a:t>
            </a:r>
          </a:p>
        </p:txBody>
      </p:sp>
      <p:sp>
        <p:nvSpPr>
          <p:cNvPr id="15" name="Стрелка вправо 14">
            <a:hlinkClick r:id="rId7"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grpSp>
        <p:nvGrpSpPr>
          <p:cNvPr id="16" name="Группа 15"/>
          <p:cNvGrpSpPr/>
          <p:nvPr/>
        </p:nvGrpSpPr>
        <p:grpSpPr>
          <a:xfrm>
            <a:off x="6660232" y="4725144"/>
            <a:ext cx="1512168" cy="1872208"/>
            <a:chOff x="5364088" y="4869160"/>
            <a:chExt cx="1512168" cy="1800200"/>
          </a:xfrm>
        </p:grpSpPr>
        <p:sp>
          <p:nvSpPr>
            <p:cNvPr id="17" name="AutoShape 47"/>
            <p:cNvSpPr>
              <a:spLocks noChangeArrowheads="1"/>
            </p:cNvSpPr>
            <p:nvPr/>
          </p:nvSpPr>
          <p:spPr bwMode="auto">
            <a:xfrm>
              <a:off x="5364088" y="4869160"/>
              <a:ext cx="1512168" cy="1800200"/>
            </a:xfrm>
            <a:prstGeom prst="roundRect">
              <a:avLst>
                <a:gd name="adj" fmla="val 5561"/>
              </a:avLst>
            </a:prstGeom>
            <a:blipFill dpi="0" rotWithShape="1">
              <a:blip r:embed="rId8"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8" name="Picture 2" descr="D:\ШКОЛА\КАРТИНКИ\КАРТИНКИ ДЛЯ ПРОЕКТА\ff962c65118d.png"/>
            <p:cNvPicPr>
              <a:picLocks noChangeAspect="1" noChangeArrowheads="1"/>
            </p:cNvPicPr>
            <p:nvPr/>
          </p:nvPicPr>
          <p:blipFill>
            <a:blip r:embed="rId9" cstate="print"/>
            <a:srcRect/>
            <a:stretch>
              <a:fillRect/>
            </a:stretch>
          </p:blipFill>
          <p:spPr bwMode="auto">
            <a:xfrm>
              <a:off x="5436096" y="5013176"/>
              <a:ext cx="1293551" cy="1642705"/>
            </a:xfrm>
            <a:prstGeom prst="rect">
              <a:avLst/>
            </a:prstGeom>
            <a:noFill/>
          </p:spPr>
        </p:pic>
      </p:grpSp>
      <p:sp>
        <p:nvSpPr>
          <p:cNvPr id="19" name="Прямоугольник 18"/>
          <p:cNvSpPr/>
          <p:nvPr/>
        </p:nvSpPr>
        <p:spPr>
          <a:xfrm>
            <a:off x="6012160" y="4869160"/>
            <a:ext cx="2592288" cy="1384995"/>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A80000"/>
                </a:solidFill>
              </a:rPr>
              <a:t>Владимиро-Суздальская школа</a:t>
            </a:r>
          </a:p>
        </p:txBody>
      </p:sp>
      <p:sp>
        <p:nvSpPr>
          <p:cNvPr id="22" name="AutoShape 60"/>
          <p:cNvSpPr>
            <a:spLocks noChangeArrowheads="1"/>
          </p:cNvSpPr>
          <p:nvPr/>
        </p:nvSpPr>
        <p:spPr bwMode="auto">
          <a:xfrm>
            <a:off x="7740352" y="260648"/>
            <a:ext cx="865186" cy="720080"/>
          </a:xfrm>
          <a:prstGeom prst="bevel">
            <a:avLst>
              <a:gd name="adj" fmla="val 7727"/>
            </a:avLst>
          </a:prstGeom>
          <a:blipFill>
            <a:blip r:embed="rId10"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30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5" presetClass="exit" presetSubtype="0" fill="hold" nodeType="withEffect">
                                  <p:stCondLst>
                                    <p:cond delay="0"/>
                                  </p:stCondLst>
                                  <p:childTnLst>
                                    <p:anim calcmode="lin" valueType="num">
                                      <p:cBhvr>
                                        <p:cTn id="11" dur="500"/>
                                        <p:tgtEl>
                                          <p:spTgt spid="16"/>
                                        </p:tgtEl>
                                        <p:attrNameLst>
                                          <p:attrName>ppt_w</p:attrName>
                                        </p:attrNameLst>
                                      </p:cBhvr>
                                      <p:tavLst>
                                        <p:tav tm="0">
                                          <p:val>
                                            <p:strVal val="ppt_w"/>
                                          </p:val>
                                        </p:tav>
                                        <p:tav tm="100000">
                                          <p:val>
                                            <p:strVal val="ppt_w*0.70"/>
                                          </p:val>
                                        </p:tav>
                                      </p:tavLst>
                                    </p:anim>
                                    <p:anim calcmode="lin" valueType="num">
                                      <p:cBhvr>
                                        <p:cTn id="12" dur="500"/>
                                        <p:tgtEl>
                                          <p:spTgt spid="16"/>
                                        </p:tgtEl>
                                        <p:attrNameLst>
                                          <p:attrName>ppt_h</p:attrName>
                                        </p:attrNameLst>
                                      </p:cBhvr>
                                      <p:tavLst>
                                        <p:tav tm="0">
                                          <p:val>
                                            <p:strVal val="ppt_h"/>
                                          </p:val>
                                        </p:tav>
                                        <p:tav tm="100000">
                                          <p:val>
                                            <p:strVal val="ppt_h"/>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22"/>
                                        </p:tgtEl>
                                        <p:attrNameLst>
                                          <p:attrName>style.opacity</p:attrName>
                                        </p:attrNameLst>
                                      </p:cBhvr>
                                      <p:to>
                                        <p:strVal val="0"/>
                                      </p:to>
                                    </p:set>
                                    <p:animEffect filter="image" prLst="opacity: 0">
                                      <p:cBhvr rctx="IE">
                                        <p:cTn id="20" dur="indefinite"/>
                                        <p:tgtEl>
                                          <p:spTgt spid="22"/>
                                        </p:tgtEl>
                                      </p:cBhvr>
                                    </p:animEffec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vladimir.go2all.ru/imgs/14/1/87445.jpg"/>
          <p:cNvPicPr>
            <a:picLocks noChangeAspect="1" noChangeArrowheads="1"/>
          </p:cNvPicPr>
          <p:nvPr/>
        </p:nvPicPr>
        <p:blipFill>
          <a:blip r:embed="rId2" cstate="print"/>
          <a:srcRect b="4757"/>
          <a:stretch>
            <a:fillRect/>
          </a:stretch>
        </p:blipFill>
        <p:spPr bwMode="auto">
          <a:xfrm>
            <a:off x="323528" y="1340768"/>
            <a:ext cx="5629932" cy="3312368"/>
          </a:xfrm>
          <a:prstGeom prst="rect">
            <a:avLst/>
          </a:prstGeom>
          <a:ln w="57150">
            <a:solidFill>
              <a:schemeClr val="bg1"/>
            </a:solidFill>
          </a:ln>
          <a:effectLst/>
          <a:scene3d>
            <a:camera prst="orthographicFront"/>
            <a:lightRig rig="threePt" dir="t"/>
          </a:scene3d>
          <a:sp3d>
            <a:bevelT prst="angle"/>
          </a:sp3d>
        </p:spPr>
      </p:pic>
      <p:sp>
        <p:nvSpPr>
          <p:cNvPr id="5" name="AutoShape 47"/>
          <p:cNvSpPr>
            <a:spLocks noChangeArrowheads="1"/>
          </p:cNvSpPr>
          <p:nvPr/>
        </p:nvSpPr>
        <p:spPr bwMode="auto">
          <a:xfrm>
            <a:off x="179512" y="188640"/>
            <a:ext cx="8712968" cy="936104"/>
          </a:xfrm>
          <a:prstGeom prst="roundRect">
            <a:avLst>
              <a:gd name="adj" fmla="val 5561"/>
            </a:avLst>
          </a:prstGeom>
          <a:blipFill dpi="0" rotWithShape="1">
            <a:blip r:embed="rId3"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6" name="AutoShape 47"/>
          <p:cNvSpPr>
            <a:spLocks noChangeArrowheads="1"/>
          </p:cNvSpPr>
          <p:nvPr/>
        </p:nvSpPr>
        <p:spPr bwMode="auto">
          <a:xfrm>
            <a:off x="539552" y="404664"/>
            <a:ext cx="5340986" cy="504056"/>
          </a:xfrm>
          <a:prstGeom prst="round1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АРХИТЕКТУРЫ</a:t>
            </a:r>
            <a:endParaRPr lang="ru-RU" sz="2800" b="1" cap="all" dirty="0">
              <a:solidFill>
                <a:srgbClr val="460000"/>
              </a:solidFill>
            </a:endParaRPr>
          </a:p>
        </p:txBody>
      </p:sp>
      <p:sp>
        <p:nvSpPr>
          <p:cNvPr id="8" name="Прямоугольник 7"/>
          <p:cNvSpPr/>
          <p:nvPr/>
        </p:nvSpPr>
        <p:spPr>
          <a:xfrm>
            <a:off x="179512" y="4725144"/>
            <a:ext cx="8712968" cy="1938992"/>
          </a:xfrm>
          <a:prstGeom prst="rect">
            <a:avLst/>
          </a:prstGeom>
          <a:blipFill>
            <a:blip r:embed="rId5"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sz="2400" b="1" dirty="0" smtClean="0">
                <a:solidFill>
                  <a:srgbClr val="460000"/>
                </a:solidFill>
              </a:rPr>
              <a:t>Главные, триумфальные ворота Владимира, оформлявшие парадный вход в княжеско-боярскую часть города. Имели также и оборонное значение. Построены в 1164 г. при владимирском князе Андрее </a:t>
            </a:r>
            <a:r>
              <a:rPr lang="ru-RU" sz="2400" b="1" dirty="0" err="1" smtClean="0">
                <a:solidFill>
                  <a:srgbClr val="460000"/>
                </a:solidFill>
              </a:rPr>
              <a:t>Боголюбском</a:t>
            </a:r>
            <a:r>
              <a:rPr lang="ru-RU" sz="2400" b="1" dirty="0" smtClean="0">
                <a:solidFill>
                  <a:srgbClr val="460000"/>
                </a:solidFill>
              </a:rPr>
              <a:t>. Сохранились с сильными перестройками.</a:t>
            </a:r>
          </a:p>
        </p:txBody>
      </p:sp>
      <p:grpSp>
        <p:nvGrpSpPr>
          <p:cNvPr id="9" name="Группа 8"/>
          <p:cNvGrpSpPr/>
          <p:nvPr/>
        </p:nvGrpSpPr>
        <p:grpSpPr>
          <a:xfrm>
            <a:off x="6660232" y="1916832"/>
            <a:ext cx="1872208" cy="2232248"/>
            <a:chOff x="5364088" y="4869160"/>
            <a:chExt cx="1512168" cy="1800200"/>
          </a:xfrm>
        </p:grpSpPr>
        <p:sp>
          <p:nvSpPr>
            <p:cNvPr id="10" name="AutoShape 47"/>
            <p:cNvSpPr>
              <a:spLocks noChangeArrowheads="1"/>
            </p:cNvSpPr>
            <p:nvPr/>
          </p:nvSpPr>
          <p:spPr bwMode="auto">
            <a:xfrm>
              <a:off x="5364088" y="4869160"/>
              <a:ext cx="1512168" cy="1800200"/>
            </a:xfrm>
            <a:prstGeom prst="roundRect">
              <a:avLst>
                <a:gd name="adj" fmla="val 5561"/>
              </a:avLst>
            </a:prstGeom>
            <a:blipFill dpi="0" rotWithShape="1">
              <a:blip r:embed="rId6"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1" name="Picture 2" descr="D:\ШКОЛА\КАРТИНКИ\КАРТИНКИ ДЛЯ ПРОЕКТА\ff962c65118d.png"/>
            <p:cNvPicPr>
              <a:picLocks noChangeAspect="1" noChangeArrowheads="1"/>
            </p:cNvPicPr>
            <p:nvPr/>
          </p:nvPicPr>
          <p:blipFill>
            <a:blip r:embed="rId7" cstate="print"/>
            <a:srcRect/>
            <a:stretch>
              <a:fillRect/>
            </a:stretch>
          </p:blipFill>
          <p:spPr bwMode="auto">
            <a:xfrm>
              <a:off x="5436096" y="5013176"/>
              <a:ext cx="1293551" cy="1642705"/>
            </a:xfrm>
            <a:prstGeom prst="rect">
              <a:avLst/>
            </a:prstGeom>
            <a:noFill/>
          </p:spPr>
        </p:pic>
      </p:grpSp>
      <p:sp>
        <p:nvSpPr>
          <p:cNvPr id="12" name="Прямоугольник 11"/>
          <p:cNvSpPr/>
          <p:nvPr/>
        </p:nvSpPr>
        <p:spPr>
          <a:xfrm>
            <a:off x="6300192" y="2420888"/>
            <a:ext cx="2520280" cy="1077218"/>
          </a:xfrm>
          <a:prstGeom prst="rect">
            <a:avLst/>
          </a:prstGeom>
          <a:blipFill>
            <a:blip r:embed="rId5"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Золотые ворота</a:t>
            </a:r>
          </a:p>
        </p:txBody>
      </p:sp>
      <p:sp>
        <p:nvSpPr>
          <p:cNvPr id="13" name="Стрелка вправо 12">
            <a:hlinkClick r:id="rId8"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17" name="AutoShape 61"/>
          <p:cNvSpPr>
            <a:spLocks noChangeArrowheads="1"/>
          </p:cNvSpPr>
          <p:nvPr/>
        </p:nvSpPr>
        <p:spPr bwMode="auto">
          <a:xfrm>
            <a:off x="7740352" y="260648"/>
            <a:ext cx="793178" cy="720080"/>
          </a:xfrm>
          <a:prstGeom prst="bevel">
            <a:avLst>
              <a:gd name="adj" fmla="val 7727"/>
            </a:avLst>
          </a:prstGeom>
          <a:blipFill>
            <a:blip r:embed="rId9"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40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5" presetClass="exit" presetSubtype="0" fill="hold" nodeType="withEffect">
                                  <p:stCondLst>
                                    <p:cond delay="0"/>
                                  </p:stCondLst>
                                  <p:childTnLst>
                                    <p:anim calcmode="lin" valueType="num">
                                      <p:cBhvr>
                                        <p:cTn id="11" dur="500"/>
                                        <p:tgtEl>
                                          <p:spTgt spid="9"/>
                                        </p:tgtEl>
                                        <p:attrNameLst>
                                          <p:attrName>ppt_w</p:attrName>
                                        </p:attrNameLst>
                                      </p:cBhvr>
                                      <p:tavLst>
                                        <p:tav tm="0">
                                          <p:val>
                                            <p:strVal val="ppt_w"/>
                                          </p:val>
                                        </p:tav>
                                        <p:tav tm="100000">
                                          <p:val>
                                            <p:strVal val="ppt_w*0.70"/>
                                          </p:val>
                                        </p:tav>
                                      </p:tavLst>
                                    </p:anim>
                                    <p:anim calcmode="lin" valueType="num">
                                      <p:cBhvr>
                                        <p:cTn id="12" dur="500"/>
                                        <p:tgtEl>
                                          <p:spTgt spid="9"/>
                                        </p:tgtEl>
                                        <p:attrNameLst>
                                          <p:attrName>ppt_h</p:attrName>
                                        </p:attrNameLst>
                                      </p:cBhvr>
                                      <p:tavLst>
                                        <p:tav tm="0">
                                          <p:val>
                                            <p:strVal val="ppt_h"/>
                                          </p:val>
                                        </p:tav>
                                        <p:tav tm="100000">
                                          <p:val>
                                            <p:strVal val="ppt_h"/>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17"/>
                                        </p:tgtEl>
                                        <p:attrNameLst>
                                          <p:attrName>style.opacity</p:attrName>
                                        </p:attrNameLst>
                                      </p:cBhvr>
                                      <p:to>
                                        <p:strVal val="0"/>
                                      </p:to>
                                    </p:set>
                                    <p:animEffect filter="image" prLst="opacity: 0">
                                      <p:cBhvr rctx="IE">
                                        <p:cTn id="20"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www.privetstrana.ru/images/foto/mon_usv_5.jpg"/>
          <p:cNvPicPr>
            <a:picLocks noChangeAspect="1" noChangeArrowheads="1"/>
          </p:cNvPicPr>
          <p:nvPr/>
        </p:nvPicPr>
        <p:blipFill>
          <a:blip r:embed="rId2" cstate="print"/>
          <a:srcRect t="7098" r="9945" b="4170"/>
          <a:stretch>
            <a:fillRect/>
          </a:stretch>
        </p:blipFill>
        <p:spPr bwMode="auto">
          <a:xfrm>
            <a:off x="251520" y="1268760"/>
            <a:ext cx="5472608" cy="3600400"/>
          </a:xfrm>
          <a:prstGeom prst="rect">
            <a:avLst/>
          </a:prstGeom>
          <a:noFill/>
          <a:ln w="57150">
            <a:solidFill>
              <a:schemeClr val="bg1"/>
            </a:solidFill>
          </a:ln>
          <a:scene3d>
            <a:camera prst="orthographicFront"/>
            <a:lightRig rig="threePt" dir="t"/>
          </a:scene3d>
          <a:sp3d>
            <a:bevelT prst="angle"/>
          </a:sp3d>
        </p:spPr>
      </p:pic>
      <p:sp>
        <p:nvSpPr>
          <p:cNvPr id="5" name="AutoShape 47"/>
          <p:cNvSpPr>
            <a:spLocks noChangeArrowheads="1"/>
          </p:cNvSpPr>
          <p:nvPr/>
        </p:nvSpPr>
        <p:spPr bwMode="auto">
          <a:xfrm>
            <a:off x="179512" y="188640"/>
            <a:ext cx="8712968" cy="936104"/>
          </a:xfrm>
          <a:prstGeom prst="roundRect">
            <a:avLst>
              <a:gd name="adj" fmla="val 5561"/>
            </a:avLst>
          </a:prstGeom>
          <a:blipFill dpi="0" rotWithShape="1">
            <a:blip r:embed="rId3" cstate="print">
              <a:alphaModFix amt="91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6" name="AutoShape 47"/>
          <p:cNvSpPr>
            <a:spLocks noChangeArrowheads="1"/>
          </p:cNvSpPr>
          <p:nvPr/>
        </p:nvSpPr>
        <p:spPr bwMode="auto">
          <a:xfrm>
            <a:off x="539552" y="404664"/>
            <a:ext cx="5340986" cy="504056"/>
          </a:xfrm>
          <a:prstGeom prst="round1Rect">
            <a:avLst/>
          </a:prstGeom>
          <a:blipFill>
            <a:blip r:embed="rId4"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ШЕДЕВРЫ  АРХИТЕКТУРЫ</a:t>
            </a:r>
            <a:endParaRPr lang="ru-RU" sz="2800" b="1" cap="all" dirty="0">
              <a:solidFill>
                <a:srgbClr val="460000"/>
              </a:solidFill>
            </a:endParaRPr>
          </a:p>
        </p:txBody>
      </p:sp>
      <p:sp>
        <p:nvSpPr>
          <p:cNvPr id="9" name="Прямоугольник 8"/>
          <p:cNvSpPr/>
          <p:nvPr/>
        </p:nvSpPr>
        <p:spPr>
          <a:xfrm>
            <a:off x="179512" y="4725144"/>
            <a:ext cx="8712968" cy="1938992"/>
          </a:xfrm>
          <a:prstGeom prst="rect">
            <a:avLst/>
          </a:prstGeom>
          <a:blipFill>
            <a:blip r:embed="rId5"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sz="2400" b="1" dirty="0" smtClean="0">
                <a:solidFill>
                  <a:srgbClr val="460000"/>
                </a:solidFill>
              </a:rPr>
              <a:t>Назовите крупнейший памятник архитектуры владимиро-суздальской школы. Главный храм Владимиро-Суздальского княжества. Построен в 1158 – 1160 гг. при князе Андрее </a:t>
            </a:r>
            <a:r>
              <a:rPr lang="ru-RU" sz="2400" b="1" dirty="0" err="1" smtClean="0">
                <a:solidFill>
                  <a:srgbClr val="460000"/>
                </a:solidFill>
              </a:rPr>
              <a:t>Боголюбском</a:t>
            </a:r>
            <a:r>
              <a:rPr lang="ru-RU" sz="2400" b="1" dirty="0" smtClean="0">
                <a:solidFill>
                  <a:srgbClr val="460000"/>
                </a:solidFill>
              </a:rPr>
              <a:t>. Перестроен в 1185 – 1189 гг. Включен в список Всемирного наследия ЮНЕСКО.</a:t>
            </a:r>
          </a:p>
        </p:txBody>
      </p:sp>
      <p:grpSp>
        <p:nvGrpSpPr>
          <p:cNvPr id="10" name="Группа 9"/>
          <p:cNvGrpSpPr/>
          <p:nvPr/>
        </p:nvGrpSpPr>
        <p:grpSpPr>
          <a:xfrm>
            <a:off x="6660232" y="1916832"/>
            <a:ext cx="1872208" cy="2232248"/>
            <a:chOff x="5364088" y="4869160"/>
            <a:chExt cx="1512168" cy="1800200"/>
          </a:xfrm>
        </p:grpSpPr>
        <p:sp>
          <p:nvSpPr>
            <p:cNvPr id="11" name="AutoShape 47"/>
            <p:cNvSpPr>
              <a:spLocks noChangeArrowheads="1"/>
            </p:cNvSpPr>
            <p:nvPr/>
          </p:nvSpPr>
          <p:spPr bwMode="auto">
            <a:xfrm>
              <a:off x="5364088" y="4869160"/>
              <a:ext cx="1512168" cy="1800200"/>
            </a:xfrm>
            <a:prstGeom prst="roundRect">
              <a:avLst>
                <a:gd name="adj" fmla="val 5561"/>
              </a:avLst>
            </a:prstGeom>
            <a:blipFill dpi="0" rotWithShape="1">
              <a:blip r:embed="rId6"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2" name="Picture 2" descr="D:\ШКОЛА\КАРТИНКИ\КАРТИНКИ ДЛЯ ПРОЕКТА\ff962c65118d.png"/>
            <p:cNvPicPr>
              <a:picLocks noChangeAspect="1" noChangeArrowheads="1"/>
            </p:cNvPicPr>
            <p:nvPr/>
          </p:nvPicPr>
          <p:blipFill>
            <a:blip r:embed="rId7" cstate="print"/>
            <a:srcRect/>
            <a:stretch>
              <a:fillRect/>
            </a:stretch>
          </p:blipFill>
          <p:spPr bwMode="auto">
            <a:xfrm>
              <a:off x="5436096" y="5013176"/>
              <a:ext cx="1293551" cy="1642705"/>
            </a:xfrm>
            <a:prstGeom prst="rect">
              <a:avLst/>
            </a:prstGeom>
            <a:noFill/>
          </p:spPr>
        </p:pic>
      </p:grpSp>
      <p:sp>
        <p:nvSpPr>
          <p:cNvPr id="13" name="Прямоугольник 12"/>
          <p:cNvSpPr/>
          <p:nvPr/>
        </p:nvSpPr>
        <p:spPr>
          <a:xfrm>
            <a:off x="6012160" y="2276872"/>
            <a:ext cx="2880320" cy="1569660"/>
          </a:xfrm>
          <a:prstGeom prst="rect">
            <a:avLst/>
          </a:prstGeom>
          <a:blipFill>
            <a:blip r:embed="rId5"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Успенский </a:t>
            </a:r>
          </a:p>
          <a:p>
            <a:pPr algn="ctr"/>
            <a:r>
              <a:rPr lang="ru-RU" sz="3200" b="1" dirty="0" smtClean="0">
                <a:solidFill>
                  <a:srgbClr val="A80000"/>
                </a:solidFill>
              </a:rPr>
              <a:t>собор</a:t>
            </a:r>
          </a:p>
          <a:p>
            <a:pPr algn="ctr"/>
            <a:r>
              <a:rPr lang="ru-RU" sz="3200" b="1" dirty="0" smtClean="0">
                <a:solidFill>
                  <a:srgbClr val="A80000"/>
                </a:solidFill>
              </a:rPr>
              <a:t> во Владимире</a:t>
            </a:r>
          </a:p>
        </p:txBody>
      </p:sp>
      <p:sp>
        <p:nvSpPr>
          <p:cNvPr id="16" name="Стрелка вправо 15">
            <a:hlinkClick r:id="rId8"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21" name="AutoShape 62"/>
          <p:cNvSpPr>
            <a:spLocks noChangeArrowheads="1"/>
          </p:cNvSpPr>
          <p:nvPr/>
        </p:nvSpPr>
        <p:spPr bwMode="auto">
          <a:xfrm>
            <a:off x="7812360" y="260648"/>
            <a:ext cx="865187" cy="720080"/>
          </a:xfrm>
          <a:prstGeom prst="bevel">
            <a:avLst>
              <a:gd name="adj" fmla="val 7727"/>
            </a:avLst>
          </a:prstGeom>
          <a:blipFill>
            <a:blip r:embed="rId9"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50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5" presetClass="exit" presetSubtype="0" fill="hold" nodeType="withEffect">
                                  <p:stCondLst>
                                    <p:cond delay="0"/>
                                  </p:stCondLst>
                                  <p:childTnLst>
                                    <p:anim calcmode="lin" valueType="num">
                                      <p:cBhvr>
                                        <p:cTn id="11" dur="500"/>
                                        <p:tgtEl>
                                          <p:spTgt spid="10"/>
                                        </p:tgtEl>
                                        <p:attrNameLst>
                                          <p:attrName>ppt_w</p:attrName>
                                        </p:attrNameLst>
                                      </p:cBhvr>
                                      <p:tavLst>
                                        <p:tav tm="0">
                                          <p:val>
                                            <p:strVal val="ppt_w"/>
                                          </p:val>
                                        </p:tav>
                                        <p:tav tm="100000">
                                          <p:val>
                                            <p:strVal val="ppt_w*0.70"/>
                                          </p:val>
                                        </p:tav>
                                      </p:tavLst>
                                    </p:anim>
                                    <p:anim calcmode="lin" valueType="num">
                                      <p:cBhvr>
                                        <p:cTn id="12" dur="500"/>
                                        <p:tgtEl>
                                          <p:spTgt spid="10"/>
                                        </p:tgtEl>
                                        <p:attrNameLst>
                                          <p:attrName>ppt_h</p:attrName>
                                        </p:attrNameLst>
                                      </p:cBhvr>
                                      <p:tavLst>
                                        <p:tav tm="0">
                                          <p:val>
                                            <p:strVal val="ppt_h"/>
                                          </p:val>
                                        </p:tav>
                                        <p:tav tm="100000">
                                          <p:val>
                                            <p:strVal val="ppt_h"/>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21"/>
                                        </p:tgtEl>
                                        <p:attrNameLst>
                                          <p:attrName>style.opacity</p:attrName>
                                        </p:attrNameLst>
                                      </p:cBhvr>
                                      <p:to>
                                        <p:strVal val="0"/>
                                      </p:to>
                                    </p:set>
                                    <p:animEffect filter="image" prLst="opacity: 0">
                                      <p:cBhvr rctx="IE">
                                        <p:cTn id="20"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4572000" cy="646331"/>
          </a:xfrm>
          <a:prstGeom prst="rect">
            <a:avLst/>
          </a:prstGeom>
        </p:spPr>
        <p:txBody>
          <a:bodyPr>
            <a:spAutoFit/>
          </a:bodyPr>
          <a:lstStyle/>
          <a:p>
            <a:endParaRPr lang="ru-RU" dirty="0" smtClean="0"/>
          </a:p>
          <a:p>
            <a:endParaRPr lang="ru-RU" dirty="0"/>
          </a:p>
        </p:txBody>
      </p:sp>
      <p:pic>
        <p:nvPicPr>
          <p:cNvPr id="4" name="Picture 2" descr="http://static.diary.ru/userdir/6/2/1/8/621808/33640391.jpg"/>
          <p:cNvPicPr>
            <a:picLocks noChangeAspect="1" noChangeArrowheads="1"/>
          </p:cNvPicPr>
          <p:nvPr/>
        </p:nvPicPr>
        <p:blipFill>
          <a:blip r:embed="rId2" cstate="print">
            <a:lum contrast="20000"/>
          </a:blip>
          <a:srcRect l="16200" r="13069" b="10435"/>
          <a:stretch>
            <a:fillRect/>
          </a:stretch>
        </p:blipFill>
        <p:spPr bwMode="auto">
          <a:xfrm>
            <a:off x="4716016" y="1340768"/>
            <a:ext cx="4176464" cy="3528392"/>
          </a:xfrm>
          <a:prstGeom prst="rect">
            <a:avLst/>
          </a:prstGeom>
          <a:noFill/>
          <a:ln w="57150">
            <a:solidFill>
              <a:schemeClr val="bg1"/>
            </a:solidFill>
          </a:ln>
          <a:scene3d>
            <a:camera prst="orthographicFront"/>
            <a:lightRig rig="threePt" dir="t"/>
          </a:scene3d>
          <a:sp3d>
            <a:bevelT prst="angle"/>
          </a:sp3d>
        </p:spPr>
      </p:pic>
      <p:sp>
        <p:nvSpPr>
          <p:cNvPr id="6" name="AutoShape 47"/>
          <p:cNvSpPr>
            <a:spLocks noChangeArrowheads="1"/>
          </p:cNvSpPr>
          <p:nvPr/>
        </p:nvSpPr>
        <p:spPr bwMode="auto">
          <a:xfrm>
            <a:off x="395536" y="188640"/>
            <a:ext cx="8352928" cy="792088"/>
          </a:xfrm>
          <a:prstGeom prst="roundRect">
            <a:avLst>
              <a:gd name="adj" fmla="val 5561"/>
            </a:avLst>
          </a:prstGeom>
          <a:blipFill dpi="0" rotWithShape="1">
            <a:blip r:embed="rId3"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7" name="Прямоугольник 6"/>
          <p:cNvSpPr/>
          <p:nvPr/>
        </p:nvSpPr>
        <p:spPr>
          <a:xfrm>
            <a:off x="251520" y="1268760"/>
            <a:ext cx="4248472" cy="5262979"/>
          </a:xfrm>
          <a:prstGeom prst="rect">
            <a:avLst/>
          </a:prstGeom>
          <a:blipFill>
            <a:blip r:embed="rId4"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sz="2400" b="1" dirty="0" smtClean="0">
                <a:solidFill>
                  <a:srgbClr val="460000"/>
                </a:solidFill>
              </a:rPr>
              <a:t>Стены, своды и купола храмов были обычно покрыты росписями. К расписыванию храма приступали лишь через год после его постройки. Это делалось для того, чтобы стены хорошо просохли. Затем их вторично увлажняли и писали красками по сырой штукатурке. Как называется такой вид живописи?</a:t>
            </a:r>
          </a:p>
          <a:p>
            <a:pPr algn="just"/>
            <a:r>
              <a:rPr lang="ru-RU" sz="2400" b="1" dirty="0" smtClean="0">
                <a:solidFill>
                  <a:srgbClr val="460000"/>
                </a:solidFill>
              </a:rPr>
              <a:t>    а) мозаика      б) фреска</a:t>
            </a:r>
          </a:p>
          <a:p>
            <a:pPr algn="just"/>
            <a:r>
              <a:rPr lang="ru-RU" sz="2400" b="1" dirty="0" smtClean="0">
                <a:solidFill>
                  <a:srgbClr val="460000"/>
                </a:solidFill>
              </a:rPr>
              <a:t>    в) панно           г) иконопись</a:t>
            </a:r>
          </a:p>
        </p:txBody>
      </p:sp>
      <p:sp>
        <p:nvSpPr>
          <p:cNvPr id="5" name="AutoShape 47"/>
          <p:cNvSpPr>
            <a:spLocks noChangeArrowheads="1"/>
          </p:cNvSpPr>
          <p:nvPr/>
        </p:nvSpPr>
        <p:spPr bwMode="auto">
          <a:xfrm>
            <a:off x="971600" y="404664"/>
            <a:ext cx="3384376" cy="432048"/>
          </a:xfrm>
          <a:prstGeom prst="round1Rect">
            <a:avLst/>
          </a:prstGeom>
          <a:blipFill>
            <a:blip r:embed="rId5"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grpSp>
        <p:nvGrpSpPr>
          <p:cNvPr id="8" name="Группа 7"/>
          <p:cNvGrpSpPr/>
          <p:nvPr/>
        </p:nvGrpSpPr>
        <p:grpSpPr>
          <a:xfrm>
            <a:off x="6228184" y="5085184"/>
            <a:ext cx="1368152" cy="1556792"/>
            <a:chOff x="5364088" y="4869160"/>
            <a:chExt cx="1512168" cy="1800200"/>
          </a:xfrm>
        </p:grpSpPr>
        <p:sp>
          <p:nvSpPr>
            <p:cNvPr id="9" name="AutoShape 47"/>
            <p:cNvSpPr>
              <a:spLocks noChangeArrowheads="1"/>
            </p:cNvSpPr>
            <p:nvPr/>
          </p:nvSpPr>
          <p:spPr bwMode="auto">
            <a:xfrm>
              <a:off x="5364088" y="4869160"/>
              <a:ext cx="1512168" cy="1800200"/>
            </a:xfrm>
            <a:prstGeom prst="roundRect">
              <a:avLst>
                <a:gd name="adj" fmla="val 5561"/>
              </a:avLst>
            </a:prstGeom>
            <a:blipFill dpi="0" rotWithShape="1">
              <a:blip r:embed="rId6"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0" name="Picture 2" descr="D:\ШКОЛА\КАРТИНКИ\КАРТИНКИ ДЛЯ ПРОЕКТА\ff962c65118d.png"/>
            <p:cNvPicPr>
              <a:picLocks noChangeAspect="1" noChangeArrowheads="1"/>
            </p:cNvPicPr>
            <p:nvPr/>
          </p:nvPicPr>
          <p:blipFill>
            <a:blip r:embed="rId7" cstate="print"/>
            <a:srcRect/>
            <a:stretch>
              <a:fillRect/>
            </a:stretch>
          </p:blipFill>
          <p:spPr bwMode="auto">
            <a:xfrm>
              <a:off x="5436096" y="5013176"/>
              <a:ext cx="1293551" cy="1642705"/>
            </a:xfrm>
            <a:prstGeom prst="rect">
              <a:avLst/>
            </a:prstGeom>
            <a:noFill/>
          </p:spPr>
        </p:pic>
      </p:grpSp>
      <p:sp>
        <p:nvSpPr>
          <p:cNvPr id="11" name="Прямоугольник 10"/>
          <p:cNvSpPr/>
          <p:nvPr/>
        </p:nvSpPr>
        <p:spPr>
          <a:xfrm>
            <a:off x="5580112" y="5517232"/>
            <a:ext cx="2520280" cy="646331"/>
          </a:xfrm>
          <a:prstGeom prst="rect">
            <a:avLst/>
          </a:prstGeom>
          <a:blipFill>
            <a:blip r:embed="rId4"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600" b="1" dirty="0" smtClean="0">
                <a:solidFill>
                  <a:srgbClr val="A80000"/>
                </a:solidFill>
              </a:rPr>
              <a:t>фреска</a:t>
            </a:r>
          </a:p>
        </p:txBody>
      </p:sp>
      <p:sp>
        <p:nvSpPr>
          <p:cNvPr id="12" name="Стрелка вправо 11">
            <a:hlinkClick r:id="rId8"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13" name="AutoShape 58"/>
          <p:cNvSpPr>
            <a:spLocks noChangeArrowheads="1"/>
          </p:cNvSpPr>
          <p:nvPr/>
        </p:nvSpPr>
        <p:spPr bwMode="auto">
          <a:xfrm>
            <a:off x="7524328" y="260648"/>
            <a:ext cx="793179" cy="648072"/>
          </a:xfrm>
          <a:prstGeom prst="bevel">
            <a:avLst>
              <a:gd name="adj" fmla="val 7727"/>
            </a:avLst>
          </a:prstGeom>
          <a:blipFill>
            <a:blip r:embed="rId9"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10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5" presetClass="exit" presetSubtype="0"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strVal val="ppt_w*0.70"/>
                                          </p:val>
                                        </p:tav>
                                      </p:tavLst>
                                    </p:anim>
                                    <p:anim calcmode="lin" valueType="num">
                                      <p:cBhvr>
                                        <p:cTn id="12" dur="500"/>
                                        <p:tgtEl>
                                          <p:spTgt spid="8"/>
                                        </p:tgtEl>
                                        <p:attrNameLst>
                                          <p:attrName>ppt_h</p:attrName>
                                        </p:attrNameLst>
                                      </p:cBhvr>
                                      <p:tavLst>
                                        <p:tav tm="0">
                                          <p:val>
                                            <p:strVal val="ppt_h"/>
                                          </p:val>
                                        </p:tav>
                                        <p:tav tm="100000">
                                          <p:val>
                                            <p:strVal val="ppt_h"/>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1" name="Прямоугольник 10"/>
          <p:cNvSpPr/>
          <p:nvPr/>
        </p:nvSpPr>
        <p:spPr>
          <a:xfrm>
            <a:off x="467544" y="188640"/>
            <a:ext cx="4572000" cy="646331"/>
          </a:xfrm>
          <a:prstGeom prst="rect">
            <a:avLst/>
          </a:prstGeom>
        </p:spPr>
        <p:txBody>
          <a:bodyPr>
            <a:spAutoFit/>
          </a:bodyPr>
          <a:lstStyle/>
          <a:p>
            <a:endParaRPr lang="ru-RU" dirty="0" smtClean="0"/>
          </a:p>
          <a:p>
            <a:endParaRPr lang="ru-RU" dirty="0"/>
          </a:p>
        </p:txBody>
      </p:sp>
      <p:sp>
        <p:nvSpPr>
          <p:cNvPr id="12" name="AutoShape 47"/>
          <p:cNvSpPr>
            <a:spLocks noChangeArrowheads="1"/>
          </p:cNvSpPr>
          <p:nvPr/>
        </p:nvSpPr>
        <p:spPr bwMode="auto">
          <a:xfrm>
            <a:off x="395536" y="188640"/>
            <a:ext cx="8352928" cy="936104"/>
          </a:xfrm>
          <a:prstGeom prst="roundRect">
            <a:avLst>
              <a:gd name="adj" fmla="val 5561"/>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13" name="AutoShape 47"/>
          <p:cNvSpPr>
            <a:spLocks noChangeArrowheads="1"/>
          </p:cNvSpPr>
          <p:nvPr/>
        </p:nvSpPr>
        <p:spPr bwMode="auto">
          <a:xfrm>
            <a:off x="971600" y="404664"/>
            <a:ext cx="338437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grpSp>
        <p:nvGrpSpPr>
          <p:cNvPr id="14" name="Группа 13"/>
          <p:cNvGrpSpPr/>
          <p:nvPr/>
        </p:nvGrpSpPr>
        <p:grpSpPr>
          <a:xfrm>
            <a:off x="6012160" y="1484784"/>
            <a:ext cx="1512168" cy="1728192"/>
            <a:chOff x="5364088" y="4869160"/>
            <a:chExt cx="1512168" cy="1800200"/>
          </a:xfrm>
        </p:grpSpPr>
        <p:sp>
          <p:nvSpPr>
            <p:cNvPr id="15" name="AutoShape 47"/>
            <p:cNvSpPr>
              <a:spLocks noChangeArrowheads="1"/>
            </p:cNvSpPr>
            <p:nvPr/>
          </p:nvSpPr>
          <p:spPr bwMode="auto">
            <a:xfrm>
              <a:off x="5364088" y="4869160"/>
              <a:ext cx="1512168" cy="1800200"/>
            </a:xfrm>
            <a:prstGeom prst="roundRect">
              <a:avLst>
                <a:gd name="adj" fmla="val 5561"/>
              </a:avLst>
            </a:prstGeom>
            <a:blipFill dpi="0" rotWithShape="1">
              <a:blip r:embed="rId4"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6" name="Picture 2" descr="D:\ШКОЛА\КАРТИНКИ\КАРТИНКИ ДЛЯ ПРОЕКТА\ff962c65118d.png"/>
            <p:cNvPicPr>
              <a:picLocks noChangeAspect="1" noChangeArrowheads="1"/>
            </p:cNvPicPr>
            <p:nvPr/>
          </p:nvPicPr>
          <p:blipFill>
            <a:blip r:embed="rId5" cstate="print"/>
            <a:srcRect/>
            <a:stretch>
              <a:fillRect/>
            </a:stretch>
          </p:blipFill>
          <p:spPr bwMode="auto">
            <a:xfrm>
              <a:off x="5436096" y="5013176"/>
              <a:ext cx="1293551" cy="1642705"/>
            </a:xfrm>
            <a:prstGeom prst="rect">
              <a:avLst/>
            </a:prstGeom>
            <a:noFill/>
          </p:spPr>
        </p:pic>
      </p:grpSp>
      <p:sp>
        <p:nvSpPr>
          <p:cNvPr id="17" name="Прямоугольник 16"/>
          <p:cNvSpPr/>
          <p:nvPr/>
        </p:nvSpPr>
        <p:spPr>
          <a:xfrm>
            <a:off x="5220072" y="1916832"/>
            <a:ext cx="2880320" cy="584775"/>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Андрей Рублев</a:t>
            </a:r>
          </a:p>
        </p:txBody>
      </p:sp>
      <p:sp>
        <p:nvSpPr>
          <p:cNvPr id="18" name="Стрелка вправо 17">
            <a:hlinkClick r:id="rId7" action="ppaction://hlinksldjump"/>
          </p:cNvPr>
          <p:cNvSpPr/>
          <p:nvPr/>
        </p:nvSpPr>
        <p:spPr>
          <a:xfrm>
            <a:off x="3527376" y="8874224"/>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5" name="AutoShape 59"/>
          <p:cNvSpPr>
            <a:spLocks noChangeArrowheads="1"/>
          </p:cNvSpPr>
          <p:nvPr/>
        </p:nvSpPr>
        <p:spPr bwMode="auto">
          <a:xfrm>
            <a:off x="7668344" y="260648"/>
            <a:ext cx="865186" cy="792088"/>
          </a:xfrm>
          <a:prstGeom prst="bevel">
            <a:avLst>
              <a:gd name="adj" fmla="val 7727"/>
            </a:avLst>
          </a:prstGeom>
          <a:blipFill>
            <a:blip r:embed="rId8"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a:solidFill>
                  <a:srgbClr val="260000"/>
                </a:solidFill>
              </a:rPr>
              <a:t>20</a:t>
            </a:r>
          </a:p>
        </p:txBody>
      </p:sp>
      <p:sp>
        <p:nvSpPr>
          <p:cNvPr id="20" name="Прямоугольник 19"/>
          <p:cNvSpPr/>
          <p:nvPr/>
        </p:nvSpPr>
        <p:spPr>
          <a:xfrm>
            <a:off x="4860032" y="3501008"/>
            <a:ext cx="4032448" cy="3046988"/>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solidFill>
                  <a:srgbClr val="460000"/>
                </a:solidFill>
              </a:rPr>
              <a:t>Кто является автором иконы «Троица», написанной для иконостаса Троицкого собора?</a:t>
            </a:r>
          </a:p>
          <a:p>
            <a:pPr algn="just"/>
            <a:r>
              <a:rPr lang="ru-RU" sz="2400" b="1" dirty="0" smtClean="0">
                <a:solidFill>
                  <a:srgbClr val="460000"/>
                </a:solidFill>
              </a:rPr>
              <a:t>А) Д.Черный;</a:t>
            </a:r>
          </a:p>
          <a:p>
            <a:pPr algn="just"/>
            <a:r>
              <a:rPr lang="ru-RU" sz="2400" b="1" dirty="0" smtClean="0">
                <a:solidFill>
                  <a:srgbClr val="460000"/>
                </a:solidFill>
              </a:rPr>
              <a:t>Б) А.Рублев;</a:t>
            </a:r>
          </a:p>
          <a:p>
            <a:pPr algn="just"/>
            <a:r>
              <a:rPr lang="ru-RU" sz="2400" b="1" dirty="0" smtClean="0">
                <a:solidFill>
                  <a:srgbClr val="460000"/>
                </a:solidFill>
              </a:rPr>
              <a:t>В) Ф.Грек;</a:t>
            </a:r>
          </a:p>
          <a:p>
            <a:pPr algn="just"/>
            <a:r>
              <a:rPr lang="ru-RU" sz="2400" b="1" dirty="0" smtClean="0">
                <a:solidFill>
                  <a:srgbClr val="460000"/>
                </a:solidFill>
              </a:rPr>
              <a:t>Г) Прохор из Городца.</a:t>
            </a:r>
          </a:p>
        </p:txBody>
      </p:sp>
      <p:sp>
        <p:nvSpPr>
          <p:cNvPr id="17412" name="AutoShape 4" descr="https://upload.wikimedia.org/wikipedia/commons/thumb/0/0b/Angelsatmamre-trinity-rublev-1410.jpg/300px-Angelsatmamre-trinity-rublev-141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4" name="AutoShape 6" descr="https://upload.wikimedia.org/wikipedia/commons/thumb/0/0b/Angelsatmamre-trinity-rublev-1410.jpg/300px-Angelsatmamre-trinity-rublev-141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6" name="AutoShape 8" descr="Angelsatmamre-trinity-rublev-141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8" name="AutoShape 10" descr="https://upload.wikimedia.org/wikipedia/commons/0/0b/Angelsatmamre-trinity-rublev-141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9" name="Picture 11" descr="D:\ШКОЛА\8-11 класс ИСКУССТВО\ФСВ ДЛЯ ПРЕЗЕНТ\1МОЯ ПРЕЗЕНТАШКА\картинки\Angelsatmamre-trinity-rublev-1410.jpg"/>
          <p:cNvPicPr>
            <a:picLocks noChangeAspect="1" noChangeArrowheads="1"/>
          </p:cNvPicPr>
          <p:nvPr/>
        </p:nvPicPr>
        <p:blipFill>
          <a:blip r:embed="rId9" cstate="print">
            <a:lum bright="-10000" contrast="20000"/>
          </a:blip>
          <a:srcRect/>
          <a:stretch>
            <a:fillRect/>
          </a:stretch>
        </p:blipFill>
        <p:spPr bwMode="auto">
          <a:xfrm>
            <a:off x="323528" y="1340768"/>
            <a:ext cx="4256684" cy="5301208"/>
          </a:xfrm>
          <a:prstGeom prst="rect">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Стрелка вправо 27">
            <a:hlinkClick r:id="rId7"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5" presetClass="exit" presetSubtype="0" fill="hold" nodeType="withEffect">
                                  <p:stCondLst>
                                    <p:cond delay="0"/>
                                  </p:stCondLst>
                                  <p:childTnLst>
                                    <p:anim calcmode="lin" valueType="num">
                                      <p:cBhvr>
                                        <p:cTn id="11" dur="500"/>
                                        <p:tgtEl>
                                          <p:spTgt spid="14"/>
                                        </p:tgtEl>
                                        <p:attrNameLst>
                                          <p:attrName>ppt_w</p:attrName>
                                        </p:attrNameLst>
                                      </p:cBhvr>
                                      <p:tavLst>
                                        <p:tav tm="0">
                                          <p:val>
                                            <p:strVal val="ppt_w"/>
                                          </p:val>
                                        </p:tav>
                                        <p:tav tm="100000">
                                          <p:val>
                                            <p:strVal val="ppt_w*0.70"/>
                                          </p:val>
                                        </p:tav>
                                      </p:tavLst>
                                    </p:anim>
                                    <p:anim calcmode="lin" valueType="num">
                                      <p:cBhvr>
                                        <p:cTn id="12" dur="500"/>
                                        <p:tgtEl>
                                          <p:spTgt spid="14"/>
                                        </p:tgtEl>
                                        <p:attrNameLst>
                                          <p:attrName>ppt_h</p:attrName>
                                        </p:attrNameLst>
                                      </p:cBhvr>
                                      <p:tavLst>
                                        <p:tav tm="0">
                                          <p:val>
                                            <p:strVal val="ppt_h"/>
                                          </p:val>
                                        </p:tav>
                                        <p:tav tm="100000">
                                          <p:val>
                                            <p:strVal val="ppt_h"/>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 name="Прямоугольник 6"/>
          <p:cNvSpPr/>
          <p:nvPr/>
        </p:nvSpPr>
        <p:spPr>
          <a:xfrm>
            <a:off x="467544" y="188640"/>
            <a:ext cx="4572000" cy="646331"/>
          </a:xfrm>
          <a:prstGeom prst="rect">
            <a:avLst/>
          </a:prstGeom>
        </p:spPr>
        <p:txBody>
          <a:bodyPr>
            <a:spAutoFit/>
          </a:bodyPr>
          <a:lstStyle/>
          <a:p>
            <a:endParaRPr lang="ru-RU" dirty="0" smtClean="0"/>
          </a:p>
          <a:p>
            <a:endParaRPr lang="ru-RU" dirty="0"/>
          </a:p>
        </p:txBody>
      </p:sp>
      <p:sp>
        <p:nvSpPr>
          <p:cNvPr id="8" name="AutoShape 47"/>
          <p:cNvSpPr>
            <a:spLocks noChangeArrowheads="1"/>
          </p:cNvSpPr>
          <p:nvPr/>
        </p:nvSpPr>
        <p:spPr bwMode="auto">
          <a:xfrm>
            <a:off x="395536" y="188640"/>
            <a:ext cx="8352928" cy="936104"/>
          </a:xfrm>
          <a:prstGeom prst="roundRect">
            <a:avLst>
              <a:gd name="adj" fmla="val 5561"/>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9" name="AutoShape 47"/>
          <p:cNvSpPr>
            <a:spLocks noChangeArrowheads="1"/>
          </p:cNvSpPr>
          <p:nvPr/>
        </p:nvSpPr>
        <p:spPr bwMode="auto">
          <a:xfrm>
            <a:off x="971600" y="404664"/>
            <a:ext cx="338437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grpSp>
        <p:nvGrpSpPr>
          <p:cNvPr id="12" name="Группа 11"/>
          <p:cNvGrpSpPr/>
          <p:nvPr/>
        </p:nvGrpSpPr>
        <p:grpSpPr>
          <a:xfrm>
            <a:off x="5796136" y="1484784"/>
            <a:ext cx="1440160" cy="1512168"/>
            <a:chOff x="5364088" y="4869160"/>
            <a:chExt cx="1512168" cy="1800200"/>
          </a:xfrm>
        </p:grpSpPr>
        <p:sp>
          <p:nvSpPr>
            <p:cNvPr id="13" name="AutoShape 47"/>
            <p:cNvSpPr>
              <a:spLocks noChangeArrowheads="1"/>
            </p:cNvSpPr>
            <p:nvPr/>
          </p:nvSpPr>
          <p:spPr bwMode="auto">
            <a:xfrm>
              <a:off x="5364088" y="4869160"/>
              <a:ext cx="1512168" cy="1800200"/>
            </a:xfrm>
            <a:prstGeom prst="roundRect">
              <a:avLst>
                <a:gd name="adj" fmla="val 5561"/>
              </a:avLst>
            </a:prstGeom>
            <a:blipFill dpi="0" rotWithShape="1">
              <a:blip r:embed="rId4"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4" name="Picture 2" descr="D:\ШКОЛА\КАРТИНКИ\КАРТИНКИ ДЛЯ ПРОЕКТА\ff962c65118d.png"/>
            <p:cNvPicPr>
              <a:picLocks noChangeAspect="1" noChangeArrowheads="1"/>
            </p:cNvPicPr>
            <p:nvPr/>
          </p:nvPicPr>
          <p:blipFill>
            <a:blip r:embed="rId5" cstate="print"/>
            <a:srcRect/>
            <a:stretch>
              <a:fillRect/>
            </a:stretch>
          </p:blipFill>
          <p:spPr bwMode="auto">
            <a:xfrm>
              <a:off x="5436096" y="5013176"/>
              <a:ext cx="1293551" cy="1642705"/>
            </a:xfrm>
            <a:prstGeom prst="rect">
              <a:avLst/>
            </a:prstGeom>
            <a:noFill/>
          </p:spPr>
        </p:pic>
      </p:grpSp>
      <p:sp>
        <p:nvSpPr>
          <p:cNvPr id="15" name="Прямоугольник 14"/>
          <p:cNvSpPr/>
          <p:nvPr/>
        </p:nvSpPr>
        <p:spPr>
          <a:xfrm>
            <a:off x="5076056" y="1700808"/>
            <a:ext cx="2880320" cy="1077218"/>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Владимирская Богоматерь</a:t>
            </a:r>
          </a:p>
        </p:txBody>
      </p:sp>
      <p:sp>
        <p:nvSpPr>
          <p:cNvPr id="16" name="AutoShape 59"/>
          <p:cNvSpPr>
            <a:spLocks noChangeArrowheads="1"/>
          </p:cNvSpPr>
          <p:nvPr/>
        </p:nvSpPr>
        <p:spPr bwMode="auto">
          <a:xfrm>
            <a:off x="7668344" y="260648"/>
            <a:ext cx="865186" cy="792088"/>
          </a:xfrm>
          <a:prstGeom prst="bevel">
            <a:avLst>
              <a:gd name="adj" fmla="val 7727"/>
            </a:avLst>
          </a:prstGeom>
          <a:blipFill>
            <a:blip r:embed="rId7"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smtClean="0">
                <a:solidFill>
                  <a:srgbClr val="260000"/>
                </a:solidFill>
              </a:rPr>
              <a:t>30</a:t>
            </a:r>
            <a:endParaRPr lang="ru-RU" sz="3200" b="1" dirty="0">
              <a:solidFill>
                <a:srgbClr val="260000"/>
              </a:solidFill>
            </a:endParaRPr>
          </a:p>
        </p:txBody>
      </p:sp>
      <p:sp>
        <p:nvSpPr>
          <p:cNvPr id="17" name="Прямоугольник 16"/>
          <p:cNvSpPr/>
          <p:nvPr/>
        </p:nvSpPr>
        <p:spPr>
          <a:xfrm>
            <a:off x="4283968" y="3212976"/>
            <a:ext cx="4608512" cy="3416320"/>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solidFill>
                  <a:srgbClr val="460000"/>
                </a:solidFill>
              </a:rPr>
              <a:t>В христианских храмах обязательными были не только мозаичные и фресковые композиции , но и иконы. Какая  икона считается шедевром византийской иконописи:</a:t>
            </a:r>
          </a:p>
          <a:p>
            <a:pPr algn="just"/>
            <a:r>
              <a:rPr lang="ru-RU" sz="2400" b="1" dirty="0" smtClean="0">
                <a:solidFill>
                  <a:srgbClr val="460000"/>
                </a:solidFill>
              </a:rPr>
              <a:t>а) Сергий и Вакх  б) Троица</a:t>
            </a:r>
          </a:p>
          <a:p>
            <a:pPr algn="just"/>
            <a:r>
              <a:rPr lang="ru-RU" sz="2400" b="1" dirty="0" smtClean="0">
                <a:solidFill>
                  <a:srgbClr val="460000"/>
                </a:solidFill>
              </a:rPr>
              <a:t>в) Владимирская Богоматерь</a:t>
            </a:r>
          </a:p>
          <a:p>
            <a:pPr algn="just"/>
            <a:r>
              <a:rPr lang="ru-RU" sz="2400" b="1" dirty="0" smtClean="0">
                <a:solidFill>
                  <a:srgbClr val="460000"/>
                </a:solidFill>
              </a:rPr>
              <a:t>г) Спас Нерукотворный</a:t>
            </a:r>
          </a:p>
        </p:txBody>
      </p:sp>
      <p:pic>
        <p:nvPicPr>
          <p:cNvPr id="15363" name="Picture 3" descr="http://www.tanais.info/ikon/ikon9.jpg"/>
          <p:cNvPicPr>
            <a:picLocks noChangeAspect="1" noChangeArrowheads="1"/>
          </p:cNvPicPr>
          <p:nvPr/>
        </p:nvPicPr>
        <p:blipFill>
          <a:blip r:embed="rId8" cstate="print">
            <a:lum contrast="10000"/>
          </a:blip>
          <a:srcRect/>
          <a:stretch>
            <a:fillRect/>
          </a:stretch>
        </p:blipFill>
        <p:spPr bwMode="auto">
          <a:xfrm>
            <a:off x="369108" y="1340768"/>
            <a:ext cx="3338795" cy="5274557"/>
          </a:xfrm>
          <a:prstGeom prst="rect">
            <a:avLst/>
          </a:prstGeom>
          <a:noFill/>
          <a:ln w="57150">
            <a:solidFill>
              <a:schemeClr val="bg1"/>
            </a:solidFill>
          </a:ln>
          <a:effectLst>
            <a:outerShdw blurRad="50800" dist="38100" dir="2700000" algn="tl" rotWithShape="0">
              <a:prstClr val="black">
                <a:alpha val="40000"/>
              </a:prstClr>
            </a:outerShdw>
          </a:effectLst>
        </p:spPr>
      </p:pic>
      <p:sp>
        <p:nvSpPr>
          <p:cNvPr id="18" name="Стрелка вправо 17">
            <a:hlinkClick r:id="rId9" action="ppaction://hlinksldjump"/>
          </p:cNvPr>
          <p:cNvSpPr/>
          <p:nvPr/>
        </p:nvSpPr>
        <p:spPr>
          <a:xfrm flipH="1">
            <a:off x="856793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5" presetClass="exit" presetSubtype="0"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strVal val="ppt_w*0.70"/>
                                          </p:val>
                                        </p:tav>
                                      </p:tavLst>
                                    </p:anim>
                                    <p:anim calcmode="lin" valueType="num">
                                      <p:cBhvr>
                                        <p:cTn id="12" dur="500"/>
                                        <p:tgtEl>
                                          <p:spTgt spid="12"/>
                                        </p:tgtEl>
                                        <p:attrNameLst>
                                          <p:attrName>ppt_h</p:attrName>
                                        </p:attrNameLst>
                                      </p:cBhvr>
                                      <p:tavLst>
                                        <p:tav tm="0">
                                          <p:val>
                                            <p:strVal val="ppt_h"/>
                                          </p:val>
                                        </p:tav>
                                        <p:tav tm="100000">
                                          <p:val>
                                            <p:strVal val="ppt_h"/>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188640"/>
            <a:ext cx="4572000" cy="646331"/>
          </a:xfrm>
          <a:prstGeom prst="rect">
            <a:avLst/>
          </a:prstGeom>
        </p:spPr>
        <p:txBody>
          <a:bodyPr>
            <a:spAutoFit/>
          </a:bodyPr>
          <a:lstStyle/>
          <a:p>
            <a:endParaRPr lang="ru-RU" dirty="0" smtClean="0"/>
          </a:p>
          <a:p>
            <a:endParaRPr lang="ru-RU" dirty="0"/>
          </a:p>
        </p:txBody>
      </p:sp>
      <p:sp>
        <p:nvSpPr>
          <p:cNvPr id="6" name="AutoShape 47"/>
          <p:cNvSpPr>
            <a:spLocks noChangeArrowheads="1"/>
          </p:cNvSpPr>
          <p:nvPr/>
        </p:nvSpPr>
        <p:spPr bwMode="auto">
          <a:xfrm>
            <a:off x="395536" y="188640"/>
            <a:ext cx="8352928" cy="936104"/>
          </a:xfrm>
          <a:prstGeom prst="roundRect">
            <a:avLst>
              <a:gd name="adj" fmla="val 5561"/>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7" name="AutoShape 47"/>
          <p:cNvSpPr>
            <a:spLocks noChangeArrowheads="1"/>
          </p:cNvSpPr>
          <p:nvPr/>
        </p:nvSpPr>
        <p:spPr bwMode="auto">
          <a:xfrm>
            <a:off x="971600" y="404664"/>
            <a:ext cx="338437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sp>
        <p:nvSpPr>
          <p:cNvPr id="14" name="Прямоугольник 13"/>
          <p:cNvSpPr/>
          <p:nvPr/>
        </p:nvSpPr>
        <p:spPr>
          <a:xfrm>
            <a:off x="467544" y="1556792"/>
            <a:ext cx="5688632" cy="1569660"/>
          </a:xfrm>
          <a:prstGeom prst="rect">
            <a:avLst/>
          </a:prstGeom>
          <a:blipFill>
            <a:blip r:embed="rId4"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sz="2400" b="1" dirty="0" smtClean="0">
                <a:solidFill>
                  <a:srgbClr val="460000"/>
                </a:solidFill>
              </a:rPr>
              <a:t>Установите соответствие:</a:t>
            </a:r>
          </a:p>
          <a:p>
            <a:pPr algn="just"/>
            <a:r>
              <a:rPr lang="ru-RU" sz="2400" b="1" dirty="0" smtClean="0">
                <a:solidFill>
                  <a:srgbClr val="460000"/>
                </a:solidFill>
              </a:rPr>
              <a:t>а) Спас Вседержитель (</a:t>
            </a:r>
            <a:r>
              <a:rPr lang="ru-RU" sz="2400" b="1" dirty="0" err="1" smtClean="0">
                <a:solidFill>
                  <a:srgbClr val="460000"/>
                </a:solidFill>
              </a:rPr>
              <a:t>Звенигородский</a:t>
            </a:r>
            <a:r>
              <a:rPr lang="ru-RU" sz="2400" b="1" dirty="0" smtClean="0">
                <a:solidFill>
                  <a:srgbClr val="460000"/>
                </a:solidFill>
              </a:rPr>
              <a:t>)</a:t>
            </a:r>
          </a:p>
          <a:p>
            <a:pPr algn="just"/>
            <a:r>
              <a:rPr lang="ru-RU" sz="2400" b="1" dirty="0" smtClean="0">
                <a:solidFill>
                  <a:srgbClr val="460000"/>
                </a:solidFill>
              </a:rPr>
              <a:t>б) Спас в силах</a:t>
            </a:r>
          </a:p>
          <a:p>
            <a:pPr algn="just"/>
            <a:r>
              <a:rPr lang="ru-RU" sz="2400" b="1" dirty="0" smtClean="0">
                <a:solidFill>
                  <a:srgbClr val="460000"/>
                </a:solidFill>
              </a:rPr>
              <a:t>в) Христос </a:t>
            </a:r>
            <a:r>
              <a:rPr lang="ru-RU" sz="2400" b="1" dirty="0" err="1" smtClean="0">
                <a:solidFill>
                  <a:srgbClr val="460000"/>
                </a:solidFill>
              </a:rPr>
              <a:t>Пантократор</a:t>
            </a:r>
            <a:r>
              <a:rPr lang="ru-RU" sz="2400" b="1" dirty="0" smtClean="0">
                <a:solidFill>
                  <a:srgbClr val="460000"/>
                </a:solidFill>
              </a:rPr>
              <a:t> (Вседержитель)</a:t>
            </a:r>
          </a:p>
        </p:txBody>
      </p:sp>
      <p:grpSp>
        <p:nvGrpSpPr>
          <p:cNvPr id="15" name="Группа 14"/>
          <p:cNvGrpSpPr/>
          <p:nvPr/>
        </p:nvGrpSpPr>
        <p:grpSpPr>
          <a:xfrm>
            <a:off x="6804248" y="1556792"/>
            <a:ext cx="1440160" cy="1656184"/>
            <a:chOff x="5364088" y="4869160"/>
            <a:chExt cx="1512168" cy="1800200"/>
          </a:xfrm>
        </p:grpSpPr>
        <p:sp>
          <p:nvSpPr>
            <p:cNvPr id="16" name="AutoShape 47"/>
            <p:cNvSpPr>
              <a:spLocks noChangeArrowheads="1"/>
            </p:cNvSpPr>
            <p:nvPr/>
          </p:nvSpPr>
          <p:spPr bwMode="auto">
            <a:xfrm>
              <a:off x="5364088" y="4869160"/>
              <a:ext cx="1512168" cy="1800200"/>
            </a:xfrm>
            <a:prstGeom prst="roundRect">
              <a:avLst>
                <a:gd name="adj" fmla="val 5561"/>
              </a:avLst>
            </a:prstGeom>
            <a:blipFill dpi="0" rotWithShape="1">
              <a:blip r:embed="rId5"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7" name="Picture 2" descr="D:\ШКОЛА\КАРТИНКИ\КАРТИНКИ ДЛЯ ПРОЕКТА\ff962c65118d.png"/>
            <p:cNvPicPr>
              <a:picLocks noChangeAspect="1" noChangeArrowheads="1"/>
            </p:cNvPicPr>
            <p:nvPr/>
          </p:nvPicPr>
          <p:blipFill>
            <a:blip r:embed="rId6" cstate="print"/>
            <a:srcRect/>
            <a:stretch>
              <a:fillRect/>
            </a:stretch>
          </p:blipFill>
          <p:spPr bwMode="auto">
            <a:xfrm>
              <a:off x="5436096" y="5013176"/>
              <a:ext cx="1293551" cy="1642705"/>
            </a:xfrm>
            <a:prstGeom prst="rect">
              <a:avLst/>
            </a:prstGeom>
            <a:noFill/>
          </p:spPr>
        </p:pic>
      </p:grpSp>
      <p:sp>
        <p:nvSpPr>
          <p:cNvPr id="18" name="Прямоугольник 17"/>
          <p:cNvSpPr/>
          <p:nvPr/>
        </p:nvSpPr>
        <p:spPr>
          <a:xfrm>
            <a:off x="7020272" y="1700808"/>
            <a:ext cx="1008112" cy="1384995"/>
          </a:xfrm>
          <a:prstGeom prst="rect">
            <a:avLst/>
          </a:prstGeom>
          <a:blipFill>
            <a:blip r:embed="rId4"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rgbClr val="A80000"/>
                </a:solidFill>
              </a:rPr>
              <a:t>а - 1</a:t>
            </a:r>
          </a:p>
          <a:p>
            <a:pPr algn="ctr"/>
            <a:r>
              <a:rPr lang="ru-RU" sz="2800" b="1" dirty="0" smtClean="0">
                <a:solidFill>
                  <a:srgbClr val="A80000"/>
                </a:solidFill>
              </a:rPr>
              <a:t>б - 3</a:t>
            </a:r>
          </a:p>
          <a:p>
            <a:pPr algn="ctr"/>
            <a:r>
              <a:rPr lang="ru-RU" sz="2800" b="1" dirty="0" smtClean="0">
                <a:solidFill>
                  <a:srgbClr val="A80000"/>
                </a:solidFill>
              </a:rPr>
              <a:t>в - 2</a:t>
            </a:r>
          </a:p>
        </p:txBody>
      </p:sp>
      <p:sp>
        <p:nvSpPr>
          <p:cNvPr id="23" name="AutoShape 59"/>
          <p:cNvSpPr>
            <a:spLocks noChangeArrowheads="1"/>
          </p:cNvSpPr>
          <p:nvPr/>
        </p:nvSpPr>
        <p:spPr bwMode="auto">
          <a:xfrm>
            <a:off x="7380312" y="260648"/>
            <a:ext cx="865186" cy="779876"/>
          </a:xfrm>
          <a:prstGeom prst="bevel">
            <a:avLst>
              <a:gd name="adj" fmla="val 7727"/>
            </a:avLst>
          </a:prstGeom>
          <a:blipFill>
            <a:blip r:embed="rId7"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dirty="0" smtClean="0">
                <a:solidFill>
                  <a:srgbClr val="260000"/>
                </a:solidFill>
              </a:rPr>
              <a:t>40</a:t>
            </a:r>
            <a:endParaRPr lang="ru-RU" sz="3200" b="1" dirty="0">
              <a:solidFill>
                <a:srgbClr val="260000"/>
              </a:solidFill>
            </a:endParaRPr>
          </a:p>
        </p:txBody>
      </p:sp>
      <p:grpSp>
        <p:nvGrpSpPr>
          <p:cNvPr id="27" name="Группа 26"/>
          <p:cNvGrpSpPr/>
          <p:nvPr/>
        </p:nvGrpSpPr>
        <p:grpSpPr>
          <a:xfrm>
            <a:off x="251520" y="3645024"/>
            <a:ext cx="2160240" cy="2952328"/>
            <a:chOff x="251520" y="3645024"/>
            <a:chExt cx="2160240" cy="2952328"/>
          </a:xfrm>
        </p:grpSpPr>
        <p:pic>
          <p:nvPicPr>
            <p:cNvPr id="21" name="Picture 4"/>
            <p:cNvPicPr>
              <a:picLocks noChangeAspect="1" noChangeArrowheads="1"/>
            </p:cNvPicPr>
            <p:nvPr/>
          </p:nvPicPr>
          <p:blipFill>
            <a:blip r:embed="rId8" cstate="print"/>
            <a:srcRect b="18248"/>
            <a:stretch>
              <a:fillRect/>
            </a:stretch>
          </p:blipFill>
          <p:spPr bwMode="auto">
            <a:xfrm>
              <a:off x="251520" y="3645024"/>
              <a:ext cx="2160240" cy="2933573"/>
            </a:xfrm>
            <a:prstGeom prst="rect">
              <a:avLst/>
            </a:prstGeom>
            <a:ln w="57150">
              <a:solidFill>
                <a:srgbClr val="FFFFCC"/>
              </a:solidFill>
            </a:ln>
            <a:effectLst>
              <a:outerShdw blurRad="292100" dist="139700" dir="2700000" algn="tl" rotWithShape="0">
                <a:srgbClr val="333333">
                  <a:alpha val="65000"/>
                </a:srgbClr>
              </a:outerShdw>
            </a:effectLst>
          </p:spPr>
        </p:pic>
        <p:sp>
          <p:nvSpPr>
            <p:cNvPr id="24" name="AutoShape 55"/>
            <p:cNvSpPr>
              <a:spLocks noChangeArrowheads="1"/>
            </p:cNvSpPr>
            <p:nvPr/>
          </p:nvSpPr>
          <p:spPr bwMode="auto">
            <a:xfrm>
              <a:off x="251520" y="6237312"/>
              <a:ext cx="360040" cy="360040"/>
            </a:xfrm>
            <a:prstGeom prst="bevel">
              <a:avLst>
                <a:gd name="adj" fmla="val 7727"/>
              </a:avLst>
            </a:prstGeom>
            <a:blipFill>
              <a:blip r:embed="rId7" cstate="print"/>
              <a:stretch>
                <a:fillRect/>
              </a:stretch>
            </a:blipFill>
            <a:ln w="9525">
              <a:solidFill>
                <a:schemeClr val="bg1"/>
              </a:solidFill>
              <a:miter lim="800000"/>
              <a:headEnd/>
              <a:tailEnd/>
            </a:ln>
            <a:effectLst/>
          </p:spPr>
          <p:txBody>
            <a:bodyPr wrap="none" anchor="ctr"/>
            <a:lstStyle/>
            <a:p>
              <a:pPr algn="ctr">
                <a:defRPr/>
              </a:pPr>
              <a:r>
                <a:rPr lang="ru-RU" b="1" dirty="0" smtClean="0">
                  <a:solidFill>
                    <a:srgbClr val="460000"/>
                  </a:solidFill>
                </a:rPr>
                <a:t>1</a:t>
              </a:r>
              <a:endParaRPr lang="ru-RU" b="1" dirty="0">
                <a:solidFill>
                  <a:srgbClr val="460000"/>
                </a:solidFill>
              </a:endParaRPr>
            </a:p>
          </p:txBody>
        </p:sp>
      </p:grpSp>
      <p:grpSp>
        <p:nvGrpSpPr>
          <p:cNvPr id="28" name="Группа 27"/>
          <p:cNvGrpSpPr/>
          <p:nvPr/>
        </p:nvGrpSpPr>
        <p:grpSpPr>
          <a:xfrm>
            <a:off x="2915816" y="3645024"/>
            <a:ext cx="2880320" cy="2880320"/>
            <a:chOff x="2915816" y="3645024"/>
            <a:chExt cx="2880320" cy="2880320"/>
          </a:xfrm>
        </p:grpSpPr>
        <p:pic>
          <p:nvPicPr>
            <p:cNvPr id="22" name="Picture 2" descr="http://nesusvet.narod.ru/ico/icons/s_0179.jpg"/>
            <p:cNvPicPr>
              <a:picLocks noChangeAspect="1" noChangeArrowheads="1"/>
            </p:cNvPicPr>
            <p:nvPr/>
          </p:nvPicPr>
          <p:blipFill>
            <a:blip r:embed="rId9" cstate="print"/>
            <a:srcRect/>
            <a:stretch>
              <a:fillRect/>
            </a:stretch>
          </p:blipFill>
          <p:spPr bwMode="auto">
            <a:xfrm>
              <a:off x="2915816" y="3645024"/>
              <a:ext cx="2880320" cy="2880320"/>
            </a:xfrm>
            <a:prstGeom prst="rect">
              <a:avLst/>
            </a:prstGeom>
            <a:ln w="57150">
              <a:solidFill>
                <a:srgbClr val="FFFFCC"/>
              </a:solidFill>
            </a:ln>
            <a:effectLst>
              <a:outerShdw blurRad="292100" dist="139700" dir="2700000" algn="tl" rotWithShape="0">
                <a:srgbClr val="333333">
                  <a:alpha val="65000"/>
                </a:srgbClr>
              </a:outerShdw>
            </a:effectLst>
          </p:spPr>
        </p:pic>
        <p:sp>
          <p:nvSpPr>
            <p:cNvPr id="25" name="AutoShape 55"/>
            <p:cNvSpPr>
              <a:spLocks noChangeArrowheads="1"/>
            </p:cNvSpPr>
            <p:nvPr/>
          </p:nvSpPr>
          <p:spPr bwMode="auto">
            <a:xfrm>
              <a:off x="2915816" y="6165304"/>
              <a:ext cx="360040" cy="360040"/>
            </a:xfrm>
            <a:prstGeom prst="bevel">
              <a:avLst>
                <a:gd name="adj" fmla="val 7727"/>
              </a:avLst>
            </a:prstGeom>
            <a:blipFill>
              <a:blip r:embed="rId7" cstate="print"/>
              <a:stretch>
                <a:fillRect/>
              </a:stretch>
            </a:blipFill>
            <a:ln w="9525">
              <a:solidFill>
                <a:schemeClr val="bg1"/>
              </a:solidFill>
              <a:miter lim="800000"/>
              <a:headEnd/>
              <a:tailEnd/>
            </a:ln>
            <a:effectLst/>
          </p:spPr>
          <p:txBody>
            <a:bodyPr wrap="none" anchor="ctr"/>
            <a:lstStyle/>
            <a:p>
              <a:pPr algn="ctr">
                <a:defRPr/>
              </a:pPr>
              <a:r>
                <a:rPr lang="ru-RU" b="1" dirty="0" smtClean="0">
                  <a:solidFill>
                    <a:srgbClr val="460000"/>
                  </a:solidFill>
                </a:rPr>
                <a:t>2</a:t>
              </a:r>
              <a:endParaRPr lang="ru-RU" b="1" dirty="0">
                <a:solidFill>
                  <a:srgbClr val="460000"/>
                </a:solidFill>
              </a:endParaRPr>
            </a:p>
          </p:txBody>
        </p:sp>
      </p:grpSp>
      <p:grpSp>
        <p:nvGrpSpPr>
          <p:cNvPr id="29" name="Группа 28"/>
          <p:cNvGrpSpPr/>
          <p:nvPr/>
        </p:nvGrpSpPr>
        <p:grpSpPr>
          <a:xfrm>
            <a:off x="6300192" y="3573016"/>
            <a:ext cx="2448273" cy="2952328"/>
            <a:chOff x="6300192" y="3573016"/>
            <a:chExt cx="2448273" cy="2952328"/>
          </a:xfrm>
        </p:grpSpPr>
        <p:pic>
          <p:nvPicPr>
            <p:cNvPr id="20" name="Picture 5" descr="Рублев5"/>
            <p:cNvPicPr>
              <a:picLocks noChangeAspect="1" noChangeArrowheads="1"/>
            </p:cNvPicPr>
            <p:nvPr/>
          </p:nvPicPr>
          <p:blipFill>
            <a:blip r:embed="rId10" cstate="print">
              <a:clrChange>
                <a:clrFrom>
                  <a:srgbClr val="010101"/>
                </a:clrFrom>
                <a:clrTo>
                  <a:srgbClr val="010101">
                    <a:alpha val="0"/>
                  </a:srgbClr>
                </a:clrTo>
              </a:clrChange>
              <a:lum contrast="20000"/>
            </a:blip>
            <a:srcRect/>
            <a:stretch>
              <a:fillRect/>
            </a:stretch>
          </p:blipFill>
          <p:spPr bwMode="auto">
            <a:xfrm>
              <a:off x="6300193" y="3573016"/>
              <a:ext cx="2448272" cy="2918742"/>
            </a:xfrm>
            <a:prstGeom prst="rect">
              <a:avLst/>
            </a:prstGeom>
            <a:ln w="57150">
              <a:solidFill>
                <a:schemeClr val="bg1"/>
              </a:solidFill>
            </a:ln>
            <a:effectLst>
              <a:outerShdw blurRad="190500" algn="tl" rotWithShape="0">
                <a:srgbClr val="000000">
                  <a:alpha val="70000"/>
                </a:srgbClr>
              </a:outerShdw>
            </a:effectLst>
          </p:spPr>
        </p:pic>
        <p:sp>
          <p:nvSpPr>
            <p:cNvPr id="26" name="AutoShape 55"/>
            <p:cNvSpPr>
              <a:spLocks noChangeArrowheads="1"/>
            </p:cNvSpPr>
            <p:nvPr/>
          </p:nvSpPr>
          <p:spPr bwMode="auto">
            <a:xfrm>
              <a:off x="6300192" y="6165304"/>
              <a:ext cx="360040" cy="360040"/>
            </a:xfrm>
            <a:prstGeom prst="bevel">
              <a:avLst>
                <a:gd name="adj" fmla="val 7727"/>
              </a:avLst>
            </a:prstGeom>
            <a:blipFill>
              <a:blip r:embed="rId7" cstate="print"/>
              <a:stretch>
                <a:fillRect/>
              </a:stretch>
            </a:blipFill>
            <a:ln w="9525">
              <a:solidFill>
                <a:schemeClr val="bg1"/>
              </a:solidFill>
              <a:miter lim="800000"/>
              <a:headEnd/>
              <a:tailEnd/>
            </a:ln>
            <a:effectLst/>
          </p:spPr>
          <p:txBody>
            <a:bodyPr wrap="none" anchor="ctr"/>
            <a:lstStyle/>
            <a:p>
              <a:pPr algn="ctr">
                <a:defRPr/>
              </a:pPr>
              <a:r>
                <a:rPr lang="ru-RU" b="1" dirty="0" smtClean="0">
                  <a:solidFill>
                    <a:srgbClr val="460000"/>
                  </a:solidFill>
                </a:rPr>
                <a:t>3</a:t>
              </a:r>
              <a:endParaRPr lang="ru-RU" b="1" dirty="0">
                <a:solidFill>
                  <a:srgbClr val="460000"/>
                </a:solidFill>
              </a:endParaRPr>
            </a:p>
          </p:txBody>
        </p:sp>
      </p:grpSp>
      <p:sp>
        <p:nvSpPr>
          <p:cNvPr id="19" name="Стрелка вправо 18">
            <a:hlinkClick r:id="rId11" action="ppaction://hlinksldjump"/>
          </p:cNvPr>
          <p:cNvSpPr/>
          <p:nvPr/>
        </p:nvSpPr>
        <p:spPr>
          <a:xfrm flipH="1">
            <a:off x="831641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5" presetClass="exit" presetSubtype="0" fill="hold" nodeType="withEffect">
                                  <p:stCondLst>
                                    <p:cond delay="0"/>
                                  </p:stCondLst>
                                  <p:childTnLst>
                                    <p:anim calcmode="lin" valueType="num">
                                      <p:cBhvr>
                                        <p:cTn id="11" dur="500"/>
                                        <p:tgtEl>
                                          <p:spTgt spid="15"/>
                                        </p:tgtEl>
                                        <p:attrNameLst>
                                          <p:attrName>ppt_w</p:attrName>
                                        </p:attrNameLst>
                                      </p:cBhvr>
                                      <p:tavLst>
                                        <p:tav tm="0">
                                          <p:val>
                                            <p:strVal val="ppt_w"/>
                                          </p:val>
                                        </p:tav>
                                        <p:tav tm="100000">
                                          <p:val>
                                            <p:strVal val="ppt_w*0.70"/>
                                          </p:val>
                                        </p:tav>
                                      </p:tavLst>
                                    </p:anim>
                                    <p:anim calcmode="lin" valueType="num">
                                      <p:cBhvr>
                                        <p:cTn id="12" dur="500"/>
                                        <p:tgtEl>
                                          <p:spTgt spid="15"/>
                                        </p:tgtEl>
                                        <p:attrNameLst>
                                          <p:attrName>ppt_h</p:attrName>
                                        </p:attrNameLst>
                                      </p:cBhvr>
                                      <p:tavLst>
                                        <p:tav tm="0">
                                          <p:val>
                                            <p:strVal val="ppt_h"/>
                                          </p:val>
                                        </p:tav>
                                        <p:tav tm="100000">
                                          <p:val>
                                            <p:strVal val="ppt_h"/>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188640"/>
            <a:ext cx="4572000" cy="646331"/>
          </a:xfrm>
          <a:prstGeom prst="rect">
            <a:avLst/>
          </a:prstGeom>
        </p:spPr>
        <p:txBody>
          <a:bodyPr>
            <a:spAutoFit/>
          </a:bodyPr>
          <a:lstStyle/>
          <a:p>
            <a:endParaRPr lang="ru-RU" dirty="0" smtClean="0"/>
          </a:p>
          <a:p>
            <a:endParaRPr lang="ru-RU" dirty="0"/>
          </a:p>
        </p:txBody>
      </p:sp>
      <p:sp>
        <p:nvSpPr>
          <p:cNvPr id="6" name="AutoShape 47"/>
          <p:cNvSpPr>
            <a:spLocks noChangeArrowheads="1"/>
          </p:cNvSpPr>
          <p:nvPr/>
        </p:nvSpPr>
        <p:spPr bwMode="auto">
          <a:xfrm>
            <a:off x="395536" y="188640"/>
            <a:ext cx="8352928" cy="936104"/>
          </a:xfrm>
          <a:prstGeom prst="roundRect">
            <a:avLst>
              <a:gd name="adj" fmla="val 5561"/>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8" name="AutoShape 47"/>
          <p:cNvSpPr>
            <a:spLocks noChangeArrowheads="1"/>
          </p:cNvSpPr>
          <p:nvPr/>
        </p:nvSpPr>
        <p:spPr bwMode="auto">
          <a:xfrm>
            <a:off x="971600" y="404664"/>
            <a:ext cx="3384376" cy="504056"/>
          </a:xfrm>
          <a:prstGeom prst="round1Rect">
            <a:avLst/>
          </a:prstGeom>
          <a:blipFill>
            <a:blip r:embed="rId3" cstate="prin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r>
              <a:rPr lang="ru-RU" sz="2800" b="1" cap="all" dirty="0" smtClean="0">
                <a:solidFill>
                  <a:srgbClr val="460000"/>
                </a:solidFill>
              </a:rPr>
              <a:t>ИКОНОПИСЬ</a:t>
            </a:r>
            <a:endParaRPr lang="ru-RU" sz="2800" b="1" cap="all" dirty="0">
              <a:solidFill>
                <a:srgbClr val="460000"/>
              </a:solidFill>
            </a:endParaRPr>
          </a:p>
        </p:txBody>
      </p:sp>
      <p:grpSp>
        <p:nvGrpSpPr>
          <p:cNvPr id="9" name="Группа 8"/>
          <p:cNvGrpSpPr/>
          <p:nvPr/>
        </p:nvGrpSpPr>
        <p:grpSpPr>
          <a:xfrm>
            <a:off x="1259632" y="1484784"/>
            <a:ext cx="1800200" cy="2060848"/>
            <a:chOff x="5364088" y="4869160"/>
            <a:chExt cx="1512168" cy="1800200"/>
          </a:xfrm>
        </p:grpSpPr>
        <p:sp>
          <p:nvSpPr>
            <p:cNvPr id="10" name="AutoShape 47"/>
            <p:cNvSpPr>
              <a:spLocks noChangeArrowheads="1"/>
            </p:cNvSpPr>
            <p:nvPr/>
          </p:nvSpPr>
          <p:spPr bwMode="auto">
            <a:xfrm>
              <a:off x="5364088" y="4869160"/>
              <a:ext cx="1512168" cy="1800200"/>
            </a:xfrm>
            <a:prstGeom prst="roundRect">
              <a:avLst>
                <a:gd name="adj" fmla="val 5561"/>
              </a:avLst>
            </a:prstGeom>
            <a:blipFill dpi="0" rotWithShape="1">
              <a:blip r:embed="rId4" cstate="print">
                <a:alphaModFix amt="50000"/>
              </a:blip>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pic>
          <p:nvPicPr>
            <p:cNvPr id="11" name="Picture 2" descr="D:\ШКОЛА\КАРТИНКИ\КАРТИНКИ ДЛЯ ПРОЕКТА\ff962c65118d.png"/>
            <p:cNvPicPr>
              <a:picLocks noChangeAspect="1" noChangeArrowheads="1"/>
            </p:cNvPicPr>
            <p:nvPr/>
          </p:nvPicPr>
          <p:blipFill>
            <a:blip r:embed="rId5" cstate="print"/>
            <a:srcRect/>
            <a:stretch>
              <a:fillRect/>
            </a:stretch>
          </p:blipFill>
          <p:spPr bwMode="auto">
            <a:xfrm>
              <a:off x="5436096" y="5013176"/>
              <a:ext cx="1293551" cy="1642705"/>
            </a:xfrm>
            <a:prstGeom prst="rect">
              <a:avLst/>
            </a:prstGeom>
            <a:noFill/>
          </p:spPr>
        </p:pic>
      </p:grpSp>
      <p:sp>
        <p:nvSpPr>
          <p:cNvPr id="12" name="Прямоугольник 11"/>
          <p:cNvSpPr/>
          <p:nvPr/>
        </p:nvSpPr>
        <p:spPr>
          <a:xfrm>
            <a:off x="611560" y="1988840"/>
            <a:ext cx="3096344" cy="1077218"/>
          </a:xfrm>
          <a:prstGeom prst="rect">
            <a:avLst/>
          </a:prstGeom>
          <a:blipFill>
            <a:blip r:embed="rId6" cstate="print"/>
            <a:stretch>
              <a:fillRect/>
            </a:stretch>
          </a:blipFill>
          <a:ln w="76200" cmpd="thickThin">
            <a:solidFill>
              <a:srgbClr val="FF9966"/>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3200" b="1" dirty="0" smtClean="0">
                <a:solidFill>
                  <a:srgbClr val="A80000"/>
                </a:solidFill>
              </a:rPr>
              <a:t>Богоматерь Донская</a:t>
            </a:r>
          </a:p>
        </p:txBody>
      </p:sp>
      <p:sp>
        <p:nvSpPr>
          <p:cNvPr id="13" name="Прямоугольник 12"/>
          <p:cNvSpPr/>
          <p:nvPr/>
        </p:nvSpPr>
        <p:spPr>
          <a:xfrm>
            <a:off x="251520" y="3861048"/>
            <a:ext cx="4320480" cy="2677656"/>
          </a:xfrm>
          <a:prstGeom prst="rect">
            <a:avLst/>
          </a:prstGeom>
          <a:blipFill>
            <a:blip r:embed="rId6" cstate="print"/>
            <a:stretch>
              <a:fillRect/>
            </a:stretch>
          </a:blipFill>
          <a:ln w="76200" cmpd="thickThin">
            <a:solidFill>
              <a:srgbClr val="FF9966"/>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solidFill>
                  <a:srgbClr val="460000"/>
                </a:solidFill>
              </a:rPr>
              <a:t>По представленным фрагментам иконы узнай ее название.</a:t>
            </a:r>
          </a:p>
          <a:p>
            <a:pPr algn="just"/>
            <a:r>
              <a:rPr lang="ru-RU" sz="2400" b="1" dirty="0" smtClean="0">
                <a:solidFill>
                  <a:srgbClr val="460000"/>
                </a:solidFill>
              </a:rPr>
              <a:t>  «Богоматерь Знамение»                                       </a:t>
            </a:r>
          </a:p>
          <a:p>
            <a:pPr algn="just"/>
            <a:r>
              <a:rPr lang="ru-RU" sz="2400" b="1" dirty="0" smtClean="0">
                <a:solidFill>
                  <a:srgbClr val="460000"/>
                </a:solidFill>
              </a:rPr>
              <a:t>  «Богоматерь </a:t>
            </a:r>
            <a:r>
              <a:rPr lang="ru-RU" sz="2400" b="1" dirty="0" err="1" smtClean="0">
                <a:solidFill>
                  <a:srgbClr val="460000"/>
                </a:solidFill>
              </a:rPr>
              <a:t>Одигитрия</a:t>
            </a:r>
            <a:r>
              <a:rPr lang="ru-RU" sz="2400" b="1" dirty="0" smtClean="0">
                <a:solidFill>
                  <a:srgbClr val="460000"/>
                </a:solidFill>
              </a:rPr>
              <a:t>»</a:t>
            </a:r>
          </a:p>
          <a:p>
            <a:pPr algn="just"/>
            <a:r>
              <a:rPr lang="ru-RU" sz="2400" b="1" dirty="0" smtClean="0">
                <a:solidFill>
                  <a:srgbClr val="460000"/>
                </a:solidFill>
              </a:rPr>
              <a:t>  «Богоматерь Донская»                                        </a:t>
            </a:r>
          </a:p>
          <a:p>
            <a:pPr algn="just"/>
            <a:r>
              <a:rPr lang="ru-RU" sz="2400" b="1" dirty="0" smtClean="0">
                <a:solidFill>
                  <a:srgbClr val="460000"/>
                </a:solidFill>
              </a:rPr>
              <a:t>  «Богоматерь Владимирская»</a:t>
            </a:r>
          </a:p>
        </p:txBody>
      </p:sp>
      <p:pic>
        <p:nvPicPr>
          <p:cNvPr id="4" name="Рисунок 3"/>
          <p:cNvPicPr/>
          <p:nvPr/>
        </p:nvPicPr>
        <p:blipFill>
          <a:blip r:embed="rId7" cstate="print">
            <a:lum contrast="10000"/>
          </a:blip>
          <a:srcRect/>
          <a:stretch>
            <a:fillRect/>
          </a:stretch>
        </p:blipFill>
        <p:spPr bwMode="auto">
          <a:xfrm>
            <a:off x="4932040" y="1484784"/>
            <a:ext cx="3960440" cy="4320480"/>
          </a:xfrm>
          <a:prstGeom prst="rect">
            <a:avLst/>
          </a:prstGeom>
          <a:noFill/>
          <a:ln w="571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90" name="Picture 6" descr="Донская икона Божией Матери"/>
          <p:cNvPicPr>
            <a:picLocks noChangeAspect="1" noChangeArrowheads="1"/>
          </p:cNvPicPr>
          <p:nvPr/>
        </p:nvPicPr>
        <p:blipFill>
          <a:blip r:embed="rId8" cstate="print">
            <a:lum contrast="20000"/>
          </a:blip>
          <a:srcRect/>
          <a:stretch>
            <a:fillRect/>
          </a:stretch>
        </p:blipFill>
        <p:spPr bwMode="auto">
          <a:xfrm>
            <a:off x="4860032" y="1484784"/>
            <a:ext cx="4032448" cy="5040560"/>
          </a:xfrm>
          <a:prstGeom prst="rect">
            <a:avLst/>
          </a:prstGeom>
          <a:noFill/>
          <a:ln w="57150">
            <a:solidFill>
              <a:schemeClr val="bg1"/>
            </a:solidFill>
          </a:ln>
          <a:scene3d>
            <a:camera prst="orthographicFront"/>
            <a:lightRig rig="threePt" dir="t"/>
          </a:scene3d>
          <a:sp3d>
            <a:bevelT prst="angle"/>
          </a:sp3d>
        </p:spPr>
      </p:pic>
      <p:sp>
        <p:nvSpPr>
          <p:cNvPr id="16" name="Стрелка вправо 15">
            <a:hlinkClick r:id="rId9" action="ppaction://hlinksldjump"/>
          </p:cNvPr>
          <p:cNvSpPr/>
          <p:nvPr/>
        </p:nvSpPr>
        <p:spPr>
          <a:xfrm flipH="1">
            <a:off x="8316416" y="6497960"/>
            <a:ext cx="576064" cy="360040"/>
          </a:xfrm>
          <a:prstGeom prst="rightArrow">
            <a:avLst/>
          </a:prstGeom>
          <a:scene3d>
            <a:camera prst="orthographicFront"/>
            <a:lightRig rig="threePt" dir="t"/>
          </a:scene3d>
          <a:sp3d>
            <a:bevelT prst="relaxedInset"/>
          </a:sp3d>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17" name="AutoShape 62"/>
          <p:cNvSpPr>
            <a:spLocks noChangeArrowheads="1"/>
          </p:cNvSpPr>
          <p:nvPr/>
        </p:nvSpPr>
        <p:spPr bwMode="auto">
          <a:xfrm>
            <a:off x="7524328" y="260648"/>
            <a:ext cx="865187" cy="792088"/>
          </a:xfrm>
          <a:prstGeom prst="bevel">
            <a:avLst>
              <a:gd name="adj" fmla="val 7727"/>
            </a:avLst>
          </a:prstGeom>
          <a:blipFill>
            <a:blip r:embed="rId10" cstate="print"/>
            <a:stretch>
              <a:fillRect/>
            </a:stretch>
          </a:blipFill>
          <a:ln w="9525">
            <a:solidFill>
              <a:schemeClr val="bg1"/>
            </a:solidFill>
            <a:miter lim="800000"/>
            <a:headEnd/>
            <a:tailEnd/>
          </a:ln>
          <a:effectLst>
            <a:outerShdw blurRad="50800" dist="38100" dir="13500000" algn="br" rotWithShape="0">
              <a:prstClr val="black">
                <a:alpha val="40000"/>
              </a:prstClr>
            </a:outerShdw>
          </a:effectLst>
        </p:spPr>
        <p:txBody>
          <a:bodyPr wrap="none" anchor="ctr"/>
          <a:lstStyle/>
          <a:p>
            <a:pPr algn="ctr">
              <a:defRPr/>
            </a:pPr>
            <a:r>
              <a:rPr lang="ru-RU" sz="3200" b="1">
                <a:solidFill>
                  <a:srgbClr val="260000"/>
                </a:solidFill>
              </a:rPr>
              <a:t>50</a:t>
            </a:r>
          </a:p>
        </p:txBody>
      </p:sp>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5" presetClass="exit" presetSubtype="0" fill="hold" nodeType="withEffect">
                                  <p:stCondLst>
                                    <p:cond delay="0"/>
                                  </p:stCondLst>
                                  <p:childTnLst>
                                    <p:anim calcmode="lin" valueType="num">
                                      <p:cBhvr>
                                        <p:cTn id="11" dur="500"/>
                                        <p:tgtEl>
                                          <p:spTgt spid="9"/>
                                        </p:tgtEl>
                                        <p:attrNameLst>
                                          <p:attrName>ppt_w</p:attrName>
                                        </p:attrNameLst>
                                      </p:cBhvr>
                                      <p:tavLst>
                                        <p:tav tm="0">
                                          <p:val>
                                            <p:strVal val="ppt_w"/>
                                          </p:val>
                                        </p:tav>
                                        <p:tav tm="100000">
                                          <p:val>
                                            <p:strVal val="ppt_w*0.70"/>
                                          </p:val>
                                        </p:tav>
                                      </p:tavLst>
                                    </p:anim>
                                    <p:anim calcmode="lin" valueType="num">
                                      <p:cBhvr>
                                        <p:cTn id="12" dur="500"/>
                                        <p:tgtEl>
                                          <p:spTgt spid="9"/>
                                        </p:tgtEl>
                                        <p:attrNameLst>
                                          <p:attrName>ppt_h</p:attrName>
                                        </p:attrNameLst>
                                      </p:cBhvr>
                                      <p:tavLst>
                                        <p:tav tm="0">
                                          <p:val>
                                            <p:strVal val="ppt_h"/>
                                          </p:val>
                                        </p:tav>
                                        <p:tav tm="100000">
                                          <p:val>
                                            <p:strVal val="ppt_h"/>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55" presetClass="exit" presetSubtype="0" fill="hold" nodeType="afterEffect">
                                  <p:stCondLst>
                                    <p:cond delay="0"/>
                                  </p:stCondLst>
                                  <p:childTnLst>
                                    <p:anim calcmode="lin" valueType="num">
                                      <p:cBhvr>
                                        <p:cTn id="17" dur="2000"/>
                                        <p:tgtEl>
                                          <p:spTgt spid="4"/>
                                        </p:tgtEl>
                                        <p:attrNameLst>
                                          <p:attrName>ppt_w</p:attrName>
                                        </p:attrNameLst>
                                      </p:cBhvr>
                                      <p:tavLst>
                                        <p:tav tm="0">
                                          <p:val>
                                            <p:strVal val="ppt_w"/>
                                          </p:val>
                                        </p:tav>
                                        <p:tav tm="100000">
                                          <p:val>
                                            <p:strVal val="ppt_w*0.70"/>
                                          </p:val>
                                        </p:tav>
                                      </p:tavLst>
                                    </p:anim>
                                    <p:anim calcmode="lin" valueType="num">
                                      <p:cBhvr>
                                        <p:cTn id="18" dur="2000"/>
                                        <p:tgtEl>
                                          <p:spTgt spid="4"/>
                                        </p:tgtEl>
                                        <p:attrNameLst>
                                          <p:attrName>ppt_h</p:attrName>
                                        </p:attrNameLst>
                                      </p:cBhvr>
                                      <p:tavLst>
                                        <p:tav tm="0">
                                          <p:val>
                                            <p:strVal val="ppt_h"/>
                                          </p:val>
                                        </p:tav>
                                        <p:tav tm="100000">
                                          <p:val>
                                            <p:strVal val="ppt_h"/>
                                          </p:val>
                                        </p:tav>
                                      </p:tavLst>
                                    </p:anim>
                                    <p:animEffect transition="out" filter="fade">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childTnLst>
                          </p:cTn>
                        </p:par>
                        <p:par>
                          <p:cTn id="21" fill="hold">
                            <p:stCondLst>
                              <p:cond delay="2500"/>
                            </p:stCondLst>
                            <p:childTnLst>
                              <p:par>
                                <p:cTn id="22" presetID="53" presetClass="entr" presetSubtype="0" fill="hold" nodeType="afterEffect">
                                  <p:stCondLst>
                                    <p:cond delay="0"/>
                                  </p:stCondLst>
                                  <p:childTnLst>
                                    <p:set>
                                      <p:cBhvr>
                                        <p:cTn id="23" dur="1" fill="hold">
                                          <p:stCondLst>
                                            <p:cond delay="0"/>
                                          </p:stCondLst>
                                        </p:cTn>
                                        <p:tgtEl>
                                          <p:spTgt spid="16390"/>
                                        </p:tgtEl>
                                        <p:attrNameLst>
                                          <p:attrName>style.visibility</p:attrName>
                                        </p:attrNameLst>
                                      </p:cBhvr>
                                      <p:to>
                                        <p:strVal val="visible"/>
                                      </p:to>
                                    </p:set>
                                    <p:anim calcmode="lin" valueType="num">
                                      <p:cBhvr>
                                        <p:cTn id="24" dur="2000" fill="hold"/>
                                        <p:tgtEl>
                                          <p:spTgt spid="16390"/>
                                        </p:tgtEl>
                                        <p:attrNameLst>
                                          <p:attrName>ppt_w</p:attrName>
                                        </p:attrNameLst>
                                      </p:cBhvr>
                                      <p:tavLst>
                                        <p:tav tm="0">
                                          <p:val>
                                            <p:fltVal val="0"/>
                                          </p:val>
                                        </p:tav>
                                        <p:tav tm="100000">
                                          <p:val>
                                            <p:strVal val="#ppt_w"/>
                                          </p:val>
                                        </p:tav>
                                      </p:tavLst>
                                    </p:anim>
                                    <p:anim calcmode="lin" valueType="num">
                                      <p:cBhvr>
                                        <p:cTn id="25" dur="2000" fill="hold"/>
                                        <p:tgtEl>
                                          <p:spTgt spid="16390"/>
                                        </p:tgtEl>
                                        <p:attrNameLst>
                                          <p:attrName>ppt_h</p:attrName>
                                        </p:attrNameLst>
                                      </p:cBhvr>
                                      <p:tavLst>
                                        <p:tav tm="0">
                                          <p:val>
                                            <p:fltVal val="0"/>
                                          </p:val>
                                        </p:tav>
                                        <p:tav tm="100000">
                                          <p:val>
                                            <p:strVal val="#ppt_h"/>
                                          </p:val>
                                        </p:tav>
                                      </p:tavLst>
                                    </p:anim>
                                    <p:animEffect transition="in" filter="fade">
                                      <p:cBhvr>
                                        <p:cTn id="26" dur="2000"/>
                                        <p:tgtEl>
                                          <p:spTgt spid="16390"/>
                                        </p:tgtEl>
                                      </p:cBhvr>
                                    </p:animEffect>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Церковь Спаса Нерукотворного Образа, Уборы"/>
          <p:cNvPicPr>
            <a:picLocks noChangeAspect="1" noChangeArrowheads="1"/>
          </p:cNvPicPr>
          <p:nvPr/>
        </p:nvPicPr>
        <p:blipFill>
          <a:blip r:embed="rId2" cstate="print">
            <a:lum contrast="10000"/>
          </a:blip>
          <a:srcRect/>
          <a:stretch>
            <a:fillRect/>
          </a:stretch>
        </p:blipFill>
        <p:spPr bwMode="auto">
          <a:xfrm>
            <a:off x="4788024" y="620688"/>
            <a:ext cx="3983310" cy="5353911"/>
          </a:xfrm>
          <a:prstGeom prst="rect">
            <a:avLst/>
          </a:prstGeom>
          <a:ln>
            <a:noFill/>
          </a:ln>
          <a:effectLst>
            <a:outerShdw blurRad="292100" dist="139700" dir="2700000" algn="tl" rotWithShape="0">
              <a:srgbClr val="333333">
                <a:alpha val="65000"/>
              </a:srgbClr>
            </a:outerShdw>
          </a:effectLst>
        </p:spPr>
      </p:pic>
      <p:pic>
        <p:nvPicPr>
          <p:cNvPr id="34818" name="Picture 2" descr="http://hram-kursk.ucoz.ru/_pu/1/s79158466.jpg"/>
          <p:cNvPicPr>
            <a:picLocks noChangeAspect="1" noChangeArrowheads="1"/>
          </p:cNvPicPr>
          <p:nvPr/>
        </p:nvPicPr>
        <p:blipFill>
          <a:blip r:embed="rId3" cstate="print"/>
          <a:srcRect/>
          <a:stretch>
            <a:fillRect/>
          </a:stretch>
        </p:blipFill>
        <p:spPr bwMode="auto">
          <a:xfrm>
            <a:off x="251520" y="548680"/>
            <a:ext cx="4367697" cy="5328592"/>
          </a:xfrm>
          <a:prstGeom prst="rect">
            <a:avLst/>
          </a:prstGeom>
          <a:ln>
            <a:noFill/>
          </a:ln>
          <a:effectLst>
            <a:outerShdw blurRad="292100" dist="139700" dir="2700000" algn="tl" rotWithShape="0">
              <a:srgbClr val="333333">
                <a:alpha val="65000"/>
              </a:srgbClr>
            </a:outerShdw>
          </a:effectLst>
        </p:spPr>
      </p:pic>
      <p:sp>
        <p:nvSpPr>
          <p:cNvPr id="2" name="Прямоугольник с двумя скругленными соседними углами 1"/>
          <p:cNvSpPr/>
          <p:nvPr/>
        </p:nvSpPr>
        <p:spPr>
          <a:xfrm>
            <a:off x="2195736" y="188641"/>
            <a:ext cx="4608512" cy="613053"/>
          </a:xfrm>
          <a:prstGeom prst="round2SameRect">
            <a:avLst/>
          </a:prstGeom>
          <a:blipFill>
            <a:blip r:embed="rId4"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3200" b="1" dirty="0" smtClean="0">
                <a:solidFill>
                  <a:srgbClr val="660033"/>
                </a:solidFill>
              </a:rPr>
              <a:t>Ярусные типы храмов</a:t>
            </a:r>
          </a:p>
        </p:txBody>
      </p:sp>
      <p:sp>
        <p:nvSpPr>
          <p:cNvPr id="5" name="Прямоугольник 4"/>
          <p:cNvSpPr/>
          <p:nvPr/>
        </p:nvSpPr>
        <p:spPr>
          <a:xfrm>
            <a:off x="755576" y="5517232"/>
            <a:ext cx="3231269" cy="307777"/>
          </a:xfrm>
          <a:prstGeom prst="rect">
            <a:avLst/>
          </a:prstGeom>
        </p:spPr>
        <p:txBody>
          <a:bodyPr wrap="none">
            <a:spAutoFit/>
          </a:bodyPr>
          <a:lstStyle/>
          <a:p>
            <a:r>
              <a:rPr lang="ru-RU" sz="1400" b="1" dirty="0" smtClean="0">
                <a:solidFill>
                  <a:schemeClr val="bg1"/>
                </a:solidFill>
              </a:rPr>
              <a:t>Церковь Покрова Богородицы в Филях</a:t>
            </a:r>
            <a:endParaRPr lang="ru-RU" sz="1400" dirty="0">
              <a:solidFill>
                <a:schemeClr val="bg1"/>
              </a:solidFill>
            </a:endParaRPr>
          </a:p>
        </p:txBody>
      </p:sp>
      <p:sp>
        <p:nvSpPr>
          <p:cNvPr id="7" name="Прямоугольник 6"/>
          <p:cNvSpPr/>
          <p:nvPr/>
        </p:nvSpPr>
        <p:spPr>
          <a:xfrm>
            <a:off x="5004048" y="5517232"/>
            <a:ext cx="3744416" cy="307777"/>
          </a:xfrm>
          <a:prstGeom prst="rect">
            <a:avLst/>
          </a:prstGeom>
        </p:spPr>
        <p:txBody>
          <a:bodyPr wrap="square">
            <a:spAutoFit/>
          </a:bodyPr>
          <a:lstStyle/>
          <a:p>
            <a:r>
              <a:rPr lang="ru-RU" sz="1400" b="1" dirty="0" smtClean="0">
                <a:solidFill>
                  <a:schemeClr val="bg1"/>
                </a:solidFill>
              </a:rPr>
              <a:t>Церковь Спаса Нерукотворного. Звенигород</a:t>
            </a:r>
            <a:endParaRPr lang="ru-RU" sz="1400" b="1" dirty="0">
              <a:solidFill>
                <a:schemeClr val="bg1"/>
              </a:solidFill>
            </a:endParaRPr>
          </a:p>
        </p:txBody>
      </p:sp>
      <p:sp>
        <p:nvSpPr>
          <p:cNvPr id="3" name="Прямоугольник с двумя скругленными соседними углами 2"/>
          <p:cNvSpPr/>
          <p:nvPr/>
        </p:nvSpPr>
        <p:spPr>
          <a:xfrm>
            <a:off x="251520" y="5949280"/>
            <a:ext cx="8712968" cy="742117"/>
          </a:xfrm>
          <a:prstGeom prst="round2SameRect">
            <a:avLst/>
          </a:prstGeom>
          <a:blipFill>
            <a:blip r:embed="rId4" cstate="print"/>
            <a:tile tx="0" ty="0" sx="100000" sy="100000" flip="none" algn="tl"/>
          </a:blipFill>
          <a:ln w="57150">
            <a:solidFill>
              <a:srgbClr val="FF9933"/>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000" b="1" dirty="0" smtClean="0">
                <a:solidFill>
                  <a:srgbClr val="460000"/>
                </a:solidFill>
              </a:rPr>
              <a:t>Состоят из поставленных друг на друга и постепенно уменьшающихся кверху частей, секций. Храм изобилует богатым внешним декором.</a:t>
            </a:r>
          </a:p>
        </p:txBody>
      </p:sp>
    </p:spTree>
  </p:cSld>
  <p:clrMapOvr>
    <a:masterClrMapping/>
  </p:clrMapOvr>
  <p:transition spd="med">
    <p:split orient="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7"/>
          <p:cNvSpPr>
            <a:spLocks noChangeArrowheads="1"/>
          </p:cNvSpPr>
          <p:nvPr/>
        </p:nvSpPr>
        <p:spPr bwMode="auto">
          <a:xfrm>
            <a:off x="251520" y="1844824"/>
            <a:ext cx="8640960" cy="4563888"/>
          </a:xfrm>
          <a:prstGeom prst="round1Rect">
            <a:avLst>
              <a:gd name="adj" fmla="val 12176"/>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6" name="AutoShape 47"/>
          <p:cNvSpPr>
            <a:spLocks noChangeArrowheads="1"/>
          </p:cNvSpPr>
          <p:nvPr/>
        </p:nvSpPr>
        <p:spPr bwMode="auto">
          <a:xfrm>
            <a:off x="251520" y="188640"/>
            <a:ext cx="8640960" cy="1152128"/>
          </a:xfrm>
          <a:prstGeom prst="roundRect">
            <a:avLst>
              <a:gd name="adj" fmla="val 5561"/>
            </a:avLst>
          </a:prstGeom>
          <a:blipFill dpi="0" rotWithShape="1">
            <a:blip r:embed="rId2" cstate="print"/>
            <a:srcRect/>
            <a:stretch>
              <a:fillRect/>
            </a:stretch>
          </a:blipFill>
          <a:ln w="57150">
            <a:solidFill>
              <a:schemeClr val="bg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none" anchor="ctr"/>
          <a:lstStyle/>
          <a:p>
            <a:pPr algn="ctr"/>
            <a:endParaRPr lang="ru-RU" sz="2800" b="1" cap="all" dirty="0">
              <a:solidFill>
                <a:srgbClr val="460000"/>
              </a:solidFill>
            </a:endParaRPr>
          </a:p>
        </p:txBody>
      </p:sp>
      <p:sp>
        <p:nvSpPr>
          <p:cNvPr id="4" name="Прямоугольник с двумя скругленными противолежащими углами 3"/>
          <p:cNvSpPr/>
          <p:nvPr/>
        </p:nvSpPr>
        <p:spPr>
          <a:xfrm>
            <a:off x="683568" y="2204864"/>
            <a:ext cx="7920880" cy="3779758"/>
          </a:xfrm>
          <a:prstGeom prst="round2DiagRect">
            <a:avLst/>
          </a:prstGeom>
          <a:blipFill>
            <a:blip r:embed="rId3" cstate="print"/>
            <a:tile tx="0" ty="0" sx="100000" sy="100000" flip="none" algn="tl"/>
          </a:blipFill>
          <a:ln w="57150">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57200" indent="-457200">
              <a:buFont typeface="+mj-lt"/>
              <a:buAutoNum type="arabicPeriod"/>
            </a:pPr>
            <a:r>
              <a:rPr lang="ru-RU" sz="2400" b="1" dirty="0" smtClean="0">
                <a:solidFill>
                  <a:srgbClr val="360000"/>
                </a:solidFill>
              </a:rPr>
              <a:t>Г.И. Данилова Мировая художественная культура. От истоков до </a:t>
            </a:r>
            <a:r>
              <a:rPr lang="en-US" sz="2400" b="1" dirty="0" smtClean="0">
                <a:solidFill>
                  <a:srgbClr val="360000"/>
                </a:solidFill>
              </a:rPr>
              <a:t>XVII</a:t>
            </a:r>
            <a:r>
              <a:rPr lang="ru-RU" sz="2400" b="1" dirty="0" smtClean="0">
                <a:solidFill>
                  <a:srgbClr val="360000"/>
                </a:solidFill>
              </a:rPr>
              <a:t> века. Учебник 10 класс</a:t>
            </a:r>
          </a:p>
          <a:p>
            <a:pPr marL="457200" indent="-457200">
              <a:buFont typeface="+mj-lt"/>
              <a:buAutoNum type="arabicPeriod"/>
            </a:pPr>
            <a:r>
              <a:rPr lang="en-US" sz="2400" b="1" dirty="0" smtClean="0">
                <a:solidFill>
                  <a:srgbClr val="360000"/>
                </a:solidFill>
              </a:rPr>
              <a:t>www</a:t>
            </a:r>
            <a:r>
              <a:rPr lang="ru-RU" sz="2400" b="1" dirty="0" smtClean="0">
                <a:solidFill>
                  <a:srgbClr val="360000"/>
                </a:solidFill>
              </a:rPr>
              <a:t>.</a:t>
            </a:r>
            <a:r>
              <a:rPr lang="en-US" sz="2400" b="1" dirty="0" smtClean="0">
                <a:solidFill>
                  <a:srgbClr val="360000"/>
                </a:solidFill>
              </a:rPr>
              <a:t>files.school-collection.edu.ru/</a:t>
            </a:r>
            <a:r>
              <a:rPr lang="ru-RU" sz="2400" b="1" dirty="0" smtClean="0">
                <a:solidFill>
                  <a:srgbClr val="360000"/>
                </a:solidFill>
              </a:rPr>
              <a:t> Единая коллекция цифровых образовательных ресурсов. Интерактивная модель</a:t>
            </a:r>
          </a:p>
          <a:p>
            <a:pPr marL="457200" indent="-457200">
              <a:buFont typeface="+mj-lt"/>
              <a:buAutoNum type="arabicPeriod"/>
            </a:pPr>
            <a:r>
              <a:rPr lang="en-US" sz="2400" b="1" dirty="0" smtClean="0">
                <a:solidFill>
                  <a:srgbClr val="360000"/>
                </a:solidFill>
              </a:rPr>
              <a:t>www.hramkgu.ru/</a:t>
            </a:r>
            <a:r>
              <a:rPr lang="ru-RU" sz="2400" b="1" dirty="0" smtClean="0">
                <a:solidFill>
                  <a:srgbClr val="360000"/>
                </a:solidFill>
              </a:rPr>
              <a:t> типы русских храмов</a:t>
            </a:r>
          </a:p>
          <a:p>
            <a:pPr marL="457200" indent="-457200">
              <a:buFont typeface="+mj-lt"/>
              <a:buAutoNum type="arabicPeriod"/>
            </a:pPr>
            <a:r>
              <a:rPr lang="en-US" sz="2400" b="1" dirty="0" smtClean="0">
                <a:solidFill>
                  <a:srgbClr val="360000"/>
                </a:solidFill>
              </a:rPr>
              <a:t>www.tretyakovgallery.ru/</a:t>
            </a:r>
            <a:r>
              <a:rPr lang="ru-RU" sz="2400" b="1" dirty="0" smtClean="0">
                <a:solidFill>
                  <a:srgbClr val="360000"/>
                </a:solidFill>
              </a:rPr>
              <a:t> иконопись</a:t>
            </a:r>
          </a:p>
          <a:p>
            <a:pPr marL="457200" indent="-457200">
              <a:buFont typeface="+mj-lt"/>
              <a:buAutoNum type="arabicPeriod"/>
            </a:pPr>
            <a:r>
              <a:rPr lang="en-US" sz="2400" b="1" dirty="0" smtClean="0">
                <a:solidFill>
                  <a:srgbClr val="360000"/>
                </a:solidFill>
              </a:rPr>
              <a:t>www.ginger-at-heart.livejournal.com/</a:t>
            </a:r>
            <a:r>
              <a:rPr lang="ru-RU" sz="2400" b="1" dirty="0" smtClean="0">
                <a:solidFill>
                  <a:srgbClr val="360000"/>
                </a:solidFill>
              </a:rPr>
              <a:t> Древнерусское искусство Третьяковской галереи</a:t>
            </a:r>
          </a:p>
        </p:txBody>
      </p:sp>
      <p:pic>
        <p:nvPicPr>
          <p:cNvPr id="1027" name="Picture 3" descr="D:\ШКОЛА\8-11 класс ИСКУССТВО\ФСВ ДЛЯ ПРЕЗЕНТ\1МОЯ ПРЕЗЕНТАШКА\картинки\апр.png"/>
          <p:cNvPicPr>
            <a:picLocks noChangeAspect="1" noChangeArrowheads="1"/>
          </p:cNvPicPr>
          <p:nvPr/>
        </p:nvPicPr>
        <p:blipFill>
          <a:blip r:embed="rId4" cstate="print"/>
          <a:srcRect/>
          <a:stretch>
            <a:fillRect/>
          </a:stretch>
        </p:blipFill>
        <p:spPr bwMode="auto">
          <a:xfrm>
            <a:off x="539552" y="332656"/>
            <a:ext cx="8064896" cy="930312"/>
          </a:xfrm>
          <a:prstGeom prst="rect">
            <a:avLst/>
          </a:prstGeom>
          <a:noFill/>
        </p:spPr>
      </p:pic>
      <p:sp>
        <p:nvSpPr>
          <p:cNvPr id="10" name="Управляющая кнопка: домой 9">
            <a:hlinkClick r:id="rId5" action="ppaction://hlinksldjump" highlightClick="1"/>
          </p:cNvPr>
          <p:cNvSpPr/>
          <p:nvPr/>
        </p:nvSpPr>
        <p:spPr>
          <a:xfrm>
            <a:off x="8676456" y="6381328"/>
            <a:ext cx="467544" cy="476672"/>
          </a:xfrm>
          <a:prstGeom prst="actionButtonHome">
            <a:avLst/>
          </a:prstGeom>
          <a:solidFill>
            <a:srgbClr val="FF8243"/>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Tree>
  </p:cSld>
  <p:clrMapOvr>
    <a:masterClrMapping/>
  </p:clrMapOvr>
  <p:transition spd="med">
    <p:split orient="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Другая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C0000"/>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4211</TotalTime>
  <Words>3175</Words>
  <Application>Microsoft Office PowerPoint</Application>
  <PresentationFormat>Экран (4:3)</PresentationFormat>
  <Paragraphs>329</Paragraphs>
  <Slides>90</Slides>
  <Notes>0</Notes>
  <HiddenSlides>1</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Федорова</dc:creator>
  <cp:lastModifiedBy>Федорова</cp:lastModifiedBy>
  <cp:revision>510</cp:revision>
  <dcterms:created xsi:type="dcterms:W3CDTF">2016-01-05T21:10:58Z</dcterms:created>
  <dcterms:modified xsi:type="dcterms:W3CDTF">2017-01-25T14:29:08Z</dcterms:modified>
</cp:coreProperties>
</file>