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6" r:id="rId6"/>
    <p:sldId id="261" r:id="rId7"/>
    <p:sldId id="263" r:id="rId8"/>
    <p:sldId id="264" r:id="rId9"/>
    <p:sldId id="267" r:id="rId10"/>
    <p:sldId id="269" r:id="rId11"/>
    <p:sldId id="270" r:id="rId12"/>
    <p:sldId id="271" r:id="rId13"/>
    <p:sldId id="273" r:id="rId14"/>
    <p:sldId id="274" r:id="rId15"/>
    <p:sldId id="275" r:id="rId16"/>
    <p:sldId id="259" r:id="rId17"/>
    <p:sldId id="265" r:id="rId18"/>
    <p:sldId id="268" r:id="rId19"/>
    <p:sldId id="272"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FF00"/>
    <a:srgbClr val="FFCC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3481" autoAdjust="0"/>
  </p:normalViewPr>
  <p:slideViewPr>
    <p:cSldViewPr>
      <p:cViewPr varScale="1">
        <p:scale>
          <a:sx n="61" d="100"/>
          <a:sy n="61" d="100"/>
        </p:scale>
        <p:origin x="-78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033B8-8023-4626-8DDC-4246A684008C}"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C39CA901-FE41-4855-A282-CB668F857464}">
      <dgm:prSet phldrT="[Текст]" custT="1"/>
      <dgm:spPr/>
      <dgm:t>
        <a:bodyPr/>
        <a:lstStyle/>
        <a:p>
          <a:pPr algn="r"/>
          <a:r>
            <a:rPr lang="ru-RU" sz="3200" dirty="0" smtClean="0"/>
            <a:t>Примеры изомеров относительно </a:t>
          </a:r>
        </a:p>
        <a:p>
          <a:pPr algn="r"/>
          <a:r>
            <a:rPr lang="ru-RU" sz="3200" dirty="0" smtClean="0"/>
            <a:t>двойной  связи</a:t>
          </a:r>
          <a:endParaRPr lang="ru-RU" sz="3200" dirty="0"/>
        </a:p>
      </dgm:t>
    </dgm:pt>
    <dgm:pt modelId="{B18EC854-75D8-4D04-906F-630D7EEFCEC6}" type="parTrans" cxnId="{AF813DA6-7768-4AA9-8F6C-C86C0C458DF1}">
      <dgm:prSet/>
      <dgm:spPr/>
      <dgm:t>
        <a:bodyPr/>
        <a:lstStyle/>
        <a:p>
          <a:endParaRPr lang="ru-RU"/>
        </a:p>
      </dgm:t>
    </dgm:pt>
    <dgm:pt modelId="{33008689-5886-4062-BF90-2CA63E03921B}" type="sibTrans" cxnId="{AF813DA6-7768-4AA9-8F6C-C86C0C458DF1}">
      <dgm:prSet/>
      <dgm:spPr/>
      <dgm:t>
        <a:bodyPr/>
        <a:lstStyle/>
        <a:p>
          <a:endParaRPr lang="ru-RU"/>
        </a:p>
      </dgm:t>
    </dgm:pt>
    <dgm:pt modelId="{6A5541FD-33ED-4371-8292-1175CAA83322}">
      <dgm:prSet phldrT="[Текст]" custT="1"/>
      <dgm:spPr/>
      <dgm:t>
        <a:bodyPr/>
        <a:lstStyle/>
        <a:p>
          <a:pPr algn="r"/>
          <a:r>
            <a:rPr lang="ru-RU" sz="2800" b="0" i="0" dirty="0" smtClean="0"/>
            <a:t>Примеры изомеров</a:t>
          </a:r>
        </a:p>
        <a:p>
          <a:pPr algn="r"/>
          <a:r>
            <a:rPr lang="ru-RU" sz="2800" b="0" i="0" dirty="0" smtClean="0"/>
            <a:t> относительно </a:t>
          </a:r>
        </a:p>
        <a:p>
          <a:pPr algn="r"/>
          <a:r>
            <a:rPr lang="ru-RU" sz="2800" b="0" i="0" dirty="0" smtClean="0"/>
            <a:t>плоскости </a:t>
          </a:r>
        </a:p>
        <a:p>
          <a:pPr algn="r"/>
          <a:r>
            <a:rPr lang="ru-RU" sz="2800" b="0" i="0" dirty="0" smtClean="0"/>
            <a:t>циклопропана</a:t>
          </a:r>
          <a:r>
            <a:rPr lang="ru-RU" sz="2800" dirty="0" smtClean="0"/>
            <a:t> </a:t>
          </a:r>
          <a:endParaRPr lang="ru-RU" sz="2800" dirty="0"/>
        </a:p>
      </dgm:t>
    </dgm:pt>
    <dgm:pt modelId="{CBCD021D-5BA2-4224-BAB1-1156AD439BC5}" type="parTrans" cxnId="{7A8C4588-038F-4583-8C67-0B88886F5B0F}">
      <dgm:prSet/>
      <dgm:spPr/>
      <dgm:t>
        <a:bodyPr/>
        <a:lstStyle/>
        <a:p>
          <a:endParaRPr lang="ru-RU"/>
        </a:p>
      </dgm:t>
    </dgm:pt>
    <dgm:pt modelId="{A43208D7-8276-4A50-AD51-BFCDA1ED7F2E}" type="sibTrans" cxnId="{7A8C4588-038F-4583-8C67-0B88886F5B0F}">
      <dgm:prSet/>
      <dgm:spPr/>
      <dgm:t>
        <a:bodyPr/>
        <a:lstStyle/>
        <a:p>
          <a:endParaRPr lang="ru-RU"/>
        </a:p>
      </dgm:t>
    </dgm:pt>
    <dgm:pt modelId="{90D13AC3-B2E4-4DDD-AC3B-726B5984CB43}" type="pres">
      <dgm:prSet presAssocID="{A7E033B8-8023-4626-8DDC-4246A684008C}" presName="linear" presStyleCnt="0">
        <dgm:presLayoutVars>
          <dgm:dir/>
          <dgm:resizeHandles val="exact"/>
        </dgm:presLayoutVars>
      </dgm:prSet>
      <dgm:spPr/>
      <dgm:t>
        <a:bodyPr/>
        <a:lstStyle/>
        <a:p>
          <a:endParaRPr lang="ru-RU"/>
        </a:p>
      </dgm:t>
    </dgm:pt>
    <dgm:pt modelId="{D2E9BD7F-90D3-4D80-9998-8E019098E825}" type="pres">
      <dgm:prSet presAssocID="{C39CA901-FE41-4855-A282-CB668F857464}" presName="comp" presStyleCnt="0"/>
      <dgm:spPr/>
    </dgm:pt>
    <dgm:pt modelId="{649BCAEE-60A8-4BFD-8D6F-95750E3DF8BE}" type="pres">
      <dgm:prSet presAssocID="{C39CA901-FE41-4855-A282-CB668F857464}" presName="box" presStyleLbl="node1" presStyleIdx="0" presStyleCnt="2" custScaleY="81929" custLinFactNeighborX="-7669" custLinFactNeighborY="3002"/>
      <dgm:spPr/>
      <dgm:t>
        <a:bodyPr/>
        <a:lstStyle/>
        <a:p>
          <a:endParaRPr lang="ru-RU"/>
        </a:p>
      </dgm:t>
    </dgm:pt>
    <dgm:pt modelId="{B88C0B1B-2B8B-4FF2-BAB4-86F2A1D7D6D8}" type="pres">
      <dgm:prSet presAssocID="{C39CA901-FE41-4855-A282-CB668F857464}" presName="img" presStyleLbl="fgImgPlace1" presStyleIdx="0" presStyleCnt="2" custScaleX="265063" custLinFactNeighborX="33960" custLinFactNeighborY="2547"/>
      <dgm:spPr>
        <a:blipFill rotWithShape="1">
          <a:blip xmlns:r="http://schemas.openxmlformats.org/officeDocument/2006/relationships" r:embed="rId1"/>
          <a:stretch>
            <a:fillRect/>
          </a:stretch>
        </a:blipFill>
      </dgm:spPr>
    </dgm:pt>
    <dgm:pt modelId="{0C964679-1EBF-42CD-A51E-97495E8799EC}" type="pres">
      <dgm:prSet presAssocID="{C39CA901-FE41-4855-A282-CB668F857464}" presName="text" presStyleLbl="node1" presStyleIdx="0" presStyleCnt="2">
        <dgm:presLayoutVars>
          <dgm:bulletEnabled val="1"/>
        </dgm:presLayoutVars>
      </dgm:prSet>
      <dgm:spPr/>
      <dgm:t>
        <a:bodyPr/>
        <a:lstStyle/>
        <a:p>
          <a:endParaRPr lang="ru-RU"/>
        </a:p>
      </dgm:t>
    </dgm:pt>
    <dgm:pt modelId="{B07D2FD3-1C3C-46F9-92DB-FD936DBEF230}" type="pres">
      <dgm:prSet presAssocID="{33008689-5886-4062-BF90-2CA63E03921B}" presName="spacer" presStyleCnt="0"/>
      <dgm:spPr/>
    </dgm:pt>
    <dgm:pt modelId="{E99F31E4-ED6C-4A49-A02E-6D697C42209D}" type="pres">
      <dgm:prSet presAssocID="{6A5541FD-33ED-4371-8292-1175CAA83322}" presName="comp" presStyleCnt="0"/>
      <dgm:spPr/>
    </dgm:pt>
    <dgm:pt modelId="{9D0E8011-555C-4F7B-B68C-0CFC59771912}" type="pres">
      <dgm:prSet presAssocID="{6A5541FD-33ED-4371-8292-1175CAA83322}" presName="box" presStyleLbl="node1" presStyleIdx="1" presStyleCnt="2" custLinFactNeighborX="-4836" custLinFactNeighborY="1161"/>
      <dgm:spPr/>
      <dgm:t>
        <a:bodyPr/>
        <a:lstStyle/>
        <a:p>
          <a:endParaRPr lang="ru-RU"/>
        </a:p>
      </dgm:t>
    </dgm:pt>
    <dgm:pt modelId="{82ACBFEE-5822-4921-8106-60F9A49B7660}" type="pres">
      <dgm:prSet presAssocID="{6A5541FD-33ED-4371-8292-1175CAA83322}" presName="img" presStyleLbl="fgImgPlace1" presStyleIdx="1" presStyleCnt="2" custScaleX="244016" custLinFactNeighborX="41573" custLinFactNeighborY="3494"/>
      <dgm:spPr>
        <a:blipFill rotWithShape="1">
          <a:blip xmlns:r="http://schemas.openxmlformats.org/officeDocument/2006/relationships" r:embed="rId2"/>
          <a:stretch>
            <a:fillRect/>
          </a:stretch>
        </a:blipFill>
      </dgm:spPr>
    </dgm:pt>
    <dgm:pt modelId="{52B34FC7-05AC-4840-86EA-F5FF4F0F176B}" type="pres">
      <dgm:prSet presAssocID="{6A5541FD-33ED-4371-8292-1175CAA83322}" presName="text" presStyleLbl="node1" presStyleIdx="1" presStyleCnt="2">
        <dgm:presLayoutVars>
          <dgm:bulletEnabled val="1"/>
        </dgm:presLayoutVars>
      </dgm:prSet>
      <dgm:spPr/>
      <dgm:t>
        <a:bodyPr/>
        <a:lstStyle/>
        <a:p>
          <a:endParaRPr lang="ru-RU"/>
        </a:p>
      </dgm:t>
    </dgm:pt>
  </dgm:ptLst>
  <dgm:cxnLst>
    <dgm:cxn modelId="{BA0FD853-2195-409A-BE53-E75C38DEFF54}" type="presOf" srcId="{C39CA901-FE41-4855-A282-CB668F857464}" destId="{649BCAEE-60A8-4BFD-8D6F-95750E3DF8BE}" srcOrd="0" destOrd="0" presId="urn:microsoft.com/office/officeart/2005/8/layout/vList4#1"/>
    <dgm:cxn modelId="{AF813DA6-7768-4AA9-8F6C-C86C0C458DF1}" srcId="{A7E033B8-8023-4626-8DDC-4246A684008C}" destId="{C39CA901-FE41-4855-A282-CB668F857464}" srcOrd="0" destOrd="0" parTransId="{B18EC854-75D8-4D04-906F-630D7EEFCEC6}" sibTransId="{33008689-5886-4062-BF90-2CA63E03921B}"/>
    <dgm:cxn modelId="{DE170564-A5D9-4750-80CC-AE36F25D6217}" type="presOf" srcId="{6A5541FD-33ED-4371-8292-1175CAA83322}" destId="{52B34FC7-05AC-4840-86EA-F5FF4F0F176B}" srcOrd="1" destOrd="0" presId="urn:microsoft.com/office/officeart/2005/8/layout/vList4#1"/>
    <dgm:cxn modelId="{D4514D2F-0508-4DB4-99EA-4BDFE77F47E0}" type="presOf" srcId="{C39CA901-FE41-4855-A282-CB668F857464}" destId="{0C964679-1EBF-42CD-A51E-97495E8799EC}" srcOrd="1" destOrd="0" presId="urn:microsoft.com/office/officeart/2005/8/layout/vList4#1"/>
    <dgm:cxn modelId="{72739B6A-0D2A-4D43-BE90-B3917D1591F3}" type="presOf" srcId="{A7E033B8-8023-4626-8DDC-4246A684008C}" destId="{90D13AC3-B2E4-4DDD-AC3B-726B5984CB43}" srcOrd="0" destOrd="0" presId="urn:microsoft.com/office/officeart/2005/8/layout/vList4#1"/>
    <dgm:cxn modelId="{3E2F107D-AF46-428A-994C-48C2834D7CD6}" type="presOf" srcId="{6A5541FD-33ED-4371-8292-1175CAA83322}" destId="{9D0E8011-555C-4F7B-B68C-0CFC59771912}" srcOrd="0" destOrd="0" presId="urn:microsoft.com/office/officeart/2005/8/layout/vList4#1"/>
    <dgm:cxn modelId="{7A8C4588-038F-4583-8C67-0B88886F5B0F}" srcId="{A7E033B8-8023-4626-8DDC-4246A684008C}" destId="{6A5541FD-33ED-4371-8292-1175CAA83322}" srcOrd="1" destOrd="0" parTransId="{CBCD021D-5BA2-4224-BAB1-1156AD439BC5}" sibTransId="{A43208D7-8276-4A50-AD51-BFCDA1ED7F2E}"/>
    <dgm:cxn modelId="{9F9A6E0B-05F7-4FF9-9D0F-72EC92FE45F3}" type="presParOf" srcId="{90D13AC3-B2E4-4DDD-AC3B-726B5984CB43}" destId="{D2E9BD7F-90D3-4D80-9998-8E019098E825}" srcOrd="0" destOrd="0" presId="urn:microsoft.com/office/officeart/2005/8/layout/vList4#1"/>
    <dgm:cxn modelId="{D220FF36-731D-448F-90F6-3AAA1B282CE1}" type="presParOf" srcId="{D2E9BD7F-90D3-4D80-9998-8E019098E825}" destId="{649BCAEE-60A8-4BFD-8D6F-95750E3DF8BE}" srcOrd="0" destOrd="0" presId="urn:microsoft.com/office/officeart/2005/8/layout/vList4#1"/>
    <dgm:cxn modelId="{089CA210-6FDD-483B-A9B3-D0B5C0CCBE29}" type="presParOf" srcId="{D2E9BD7F-90D3-4D80-9998-8E019098E825}" destId="{B88C0B1B-2B8B-4FF2-BAB4-86F2A1D7D6D8}" srcOrd="1" destOrd="0" presId="urn:microsoft.com/office/officeart/2005/8/layout/vList4#1"/>
    <dgm:cxn modelId="{2450664A-E57A-4828-86AD-3EC4FB656D7A}" type="presParOf" srcId="{D2E9BD7F-90D3-4D80-9998-8E019098E825}" destId="{0C964679-1EBF-42CD-A51E-97495E8799EC}" srcOrd="2" destOrd="0" presId="urn:microsoft.com/office/officeart/2005/8/layout/vList4#1"/>
    <dgm:cxn modelId="{7AEF2B86-FB17-40E8-91A7-E1809A483508}" type="presParOf" srcId="{90D13AC3-B2E4-4DDD-AC3B-726B5984CB43}" destId="{B07D2FD3-1C3C-46F9-92DB-FD936DBEF230}" srcOrd="1" destOrd="0" presId="urn:microsoft.com/office/officeart/2005/8/layout/vList4#1"/>
    <dgm:cxn modelId="{978F9460-0BF6-4B2C-AA97-1BC79A0FFF29}" type="presParOf" srcId="{90D13AC3-B2E4-4DDD-AC3B-726B5984CB43}" destId="{E99F31E4-ED6C-4A49-A02E-6D697C42209D}" srcOrd="2" destOrd="0" presId="urn:microsoft.com/office/officeart/2005/8/layout/vList4#1"/>
    <dgm:cxn modelId="{E2359BF4-D900-4D4C-9B9B-1CD4DCC08D94}" type="presParOf" srcId="{E99F31E4-ED6C-4A49-A02E-6D697C42209D}" destId="{9D0E8011-555C-4F7B-B68C-0CFC59771912}" srcOrd="0" destOrd="0" presId="urn:microsoft.com/office/officeart/2005/8/layout/vList4#1"/>
    <dgm:cxn modelId="{80EB7395-EBE7-416E-AC27-43747FEA6801}" type="presParOf" srcId="{E99F31E4-ED6C-4A49-A02E-6D697C42209D}" destId="{82ACBFEE-5822-4921-8106-60F9A49B7660}" srcOrd="1" destOrd="0" presId="urn:microsoft.com/office/officeart/2005/8/layout/vList4#1"/>
    <dgm:cxn modelId="{C62F44F3-2AB4-475F-868C-710211A16F0F}" type="presParOf" srcId="{E99F31E4-ED6C-4A49-A02E-6D697C42209D}" destId="{52B34FC7-05AC-4840-86EA-F5FF4F0F176B}"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E72C3-22B9-42A1-B1A8-6803E12D458E}" type="datetimeFigureOut">
              <a:rPr lang="ru-RU" smtClean="0"/>
              <a:pPr/>
              <a:t>27.01.2017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ACEB0-9137-4C6C-92DC-63E70A79762E}" type="slidenum">
              <a:rPr lang="ru-RU" smtClean="0"/>
              <a:pPr/>
              <a:t>‹#›</a:t>
            </a:fld>
            <a:endParaRPr lang="ru-RU"/>
          </a:p>
        </p:txBody>
      </p:sp>
    </p:spTree>
    <p:extLst>
      <p:ext uri="{BB962C8B-B14F-4D97-AF65-F5344CB8AC3E}">
        <p14:creationId xmlns:p14="http://schemas.microsoft.com/office/powerpoint/2010/main" xmlns="" val="303637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История фармации уходит своими корнями в далекое прошлое. Еще до возникновения письменности люди научились применять травы для устранения боли и снятия воспаления. Впервые исследованием и описанием действия трав занялись в Древней Греции в 4 веке до нашей эры. Затем данное дело стремительно развивалось. Появились различные зелья и снадобья. Каждое из них предназначалось для борьбы с различными проявлениями заболеваний. Но в те времена фармация не выделялась в отдельную отрасль знаний и считалась медициной. Впервые отделение произошло в 1231 году в Сицилии.</a:t>
            </a:r>
          </a:p>
          <a:p>
            <a:r>
              <a:rPr lang="ru-RU" sz="1200" kern="1200" dirty="0" smtClean="0">
                <a:solidFill>
                  <a:schemeClr val="tx1"/>
                </a:solidFill>
                <a:effectLst/>
                <a:latin typeface="+mn-lt"/>
                <a:ea typeface="+mn-ea"/>
                <a:cs typeface="+mn-cs"/>
              </a:rPr>
              <a:t>	В 18 веке впервые появляются тенденции к возникновению производства лекарственных препаратов. С тех пор в Европе фармация стремительно развивается, происходит открытие новых лекарственных препаратов. Это привело к искоренению массы смертоносных инфекций, которые, к счастью, не знакомы жителям современных мегаполисов. </a:t>
            </a:r>
          </a:p>
          <a:p>
            <a:r>
              <a:rPr lang="ru-RU" sz="1200" kern="1200" dirty="0" smtClean="0">
                <a:solidFill>
                  <a:schemeClr val="tx1"/>
                </a:solidFill>
                <a:effectLst/>
                <a:latin typeface="+mn-lt"/>
                <a:ea typeface="+mn-ea"/>
                <a:cs typeface="+mn-cs"/>
              </a:rPr>
              <a:t>С 18-19 веков в результате развития химии появляются новые методы производства лекарственных препаратов. Аптечное дело развивается и сегодня. Медицина постоянно требует новых средств борьбы с тяжелыми заболеваниями, которые мутируют и постоянно добавляют проблем современному обществу. Современная фармакология – это высокотехнологичная наука, находящаяся в постоянном поиске наиболее эффективных методов лечения.</a:t>
            </a:r>
          </a:p>
        </p:txBody>
      </p:sp>
      <p:sp>
        <p:nvSpPr>
          <p:cNvPr id="4" name="Номер слайда 3"/>
          <p:cNvSpPr>
            <a:spLocks noGrp="1"/>
          </p:cNvSpPr>
          <p:nvPr>
            <p:ph type="sldNum" sz="quarter" idx="10"/>
          </p:nvPr>
        </p:nvSpPr>
        <p:spPr/>
        <p:txBody>
          <a:bodyPr/>
          <a:lstStyle/>
          <a:p>
            <a:fld id="{050ACEB0-9137-4C6C-92DC-63E70A79762E}" type="slidenum">
              <a:rPr lang="ru-RU" smtClean="0"/>
              <a:pPr/>
              <a:t>4</a:t>
            </a:fld>
            <a:endParaRPr lang="ru-RU"/>
          </a:p>
        </p:txBody>
      </p:sp>
    </p:spTree>
    <p:extLst>
      <p:ext uri="{BB962C8B-B14F-4D97-AF65-F5344CB8AC3E}">
        <p14:creationId xmlns:p14="http://schemas.microsoft.com/office/powerpoint/2010/main" xmlns="" val="273370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Свои знания по геометрии студенты могут применить при изображении углеродного скелета молекулы </a:t>
            </a:r>
            <a:r>
              <a:rPr lang="ru-RU" sz="1200" kern="1200" dirty="0" err="1" smtClean="0">
                <a:solidFill>
                  <a:schemeClr val="tx1"/>
                </a:solidFill>
                <a:effectLst/>
                <a:latin typeface="+mn-lt"/>
                <a:ea typeface="+mn-ea"/>
                <a:cs typeface="+mn-cs"/>
              </a:rPr>
              <a:t>циклоалканов</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050ACEB0-9137-4C6C-92DC-63E70A79762E}" type="slidenum">
              <a:rPr lang="ru-RU" smtClean="0"/>
              <a:pPr/>
              <a:t>13</a:t>
            </a:fld>
            <a:endParaRPr lang="ru-RU"/>
          </a:p>
        </p:txBody>
      </p:sp>
    </p:spTree>
    <p:extLst>
      <p:ext uri="{BB962C8B-B14F-4D97-AF65-F5344CB8AC3E}">
        <p14:creationId xmlns:p14="http://schemas.microsoft.com/office/powerpoint/2010/main" xmlns="" val="157577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Отдельно рассматривается геометрическая изомерия. </a:t>
            </a:r>
            <a:r>
              <a:rPr lang="ru-RU" sz="1200" b="1" kern="1200" dirty="0" smtClean="0">
                <a:solidFill>
                  <a:schemeClr val="tx1"/>
                </a:solidFill>
                <a:effectLst/>
                <a:latin typeface="+mn-lt"/>
                <a:ea typeface="+mn-ea"/>
                <a:cs typeface="+mn-cs"/>
              </a:rPr>
              <a:t>Геометрическая, </a:t>
            </a:r>
            <a:r>
              <a:rPr lang="ru-RU" sz="1200" kern="1200" dirty="0" smtClean="0">
                <a:solidFill>
                  <a:schemeClr val="tx1"/>
                </a:solidFill>
                <a:effectLst/>
                <a:latin typeface="+mn-lt"/>
                <a:ea typeface="+mn-ea"/>
                <a:cs typeface="+mn-cs"/>
              </a:rPr>
              <a:t>или </a:t>
            </a:r>
            <a:r>
              <a:rPr lang="ru-RU" sz="1200" b="1" kern="1200" dirty="0" err="1" smtClean="0">
                <a:solidFill>
                  <a:schemeClr val="tx1"/>
                </a:solidFill>
                <a:effectLst/>
                <a:latin typeface="+mn-lt"/>
                <a:ea typeface="+mn-ea"/>
                <a:cs typeface="+mn-cs"/>
              </a:rPr>
              <a:t>цис</a:t>
            </a:r>
            <a:r>
              <a:rPr lang="ru-RU" sz="1200" b="1" kern="1200" dirty="0" smtClean="0">
                <a:solidFill>
                  <a:schemeClr val="tx1"/>
                </a:solidFill>
                <a:effectLst/>
                <a:latin typeface="+mn-lt"/>
                <a:ea typeface="+mn-ea"/>
                <a:cs typeface="+mn-cs"/>
              </a:rPr>
              <a:t>-транс-изомерия </a:t>
            </a:r>
            <a:r>
              <a:rPr lang="ru-RU" sz="1200" kern="1200" dirty="0" smtClean="0">
                <a:solidFill>
                  <a:schemeClr val="tx1"/>
                </a:solidFill>
                <a:effectLst/>
                <a:latin typeface="+mn-lt"/>
                <a:ea typeface="+mn-ea"/>
                <a:cs typeface="+mn-cs"/>
              </a:rPr>
              <a:t>отражает различное положение заместителей </a:t>
            </a:r>
            <a:r>
              <a:rPr lang="ru-RU" sz="1200" i="1" kern="1200" dirty="0" smtClean="0">
                <a:solidFill>
                  <a:schemeClr val="tx1"/>
                </a:solidFill>
                <a:effectLst/>
                <a:latin typeface="+mn-lt"/>
                <a:ea typeface="+mn-ea"/>
                <a:cs typeface="+mn-cs"/>
              </a:rPr>
              <a:t>относительно двойной связи</a:t>
            </a:r>
            <a:r>
              <a:rPr lang="ru-RU" sz="1200" kern="1200" dirty="0" smtClean="0">
                <a:solidFill>
                  <a:schemeClr val="tx1"/>
                </a:solidFill>
                <a:effectLst/>
                <a:latin typeface="+mn-lt"/>
                <a:ea typeface="+mn-ea"/>
                <a:cs typeface="+mn-cs"/>
              </a:rPr>
              <a:t> или </a:t>
            </a:r>
            <a:r>
              <a:rPr lang="ru-RU" sz="1200" i="1" kern="1200" dirty="0" smtClean="0">
                <a:solidFill>
                  <a:schemeClr val="tx1"/>
                </a:solidFill>
                <a:effectLst/>
                <a:latin typeface="+mn-lt"/>
                <a:ea typeface="+mn-ea"/>
                <a:cs typeface="+mn-cs"/>
              </a:rPr>
              <a:t>цикла.</a:t>
            </a:r>
            <a:r>
              <a:rPr lang="ru-RU" sz="1200" kern="1200" dirty="0" smtClean="0">
                <a:solidFill>
                  <a:schemeClr val="tx1"/>
                </a:solidFill>
                <a:effectLst/>
                <a:latin typeface="+mn-lt"/>
                <a:ea typeface="+mn-ea"/>
                <a:cs typeface="+mn-cs"/>
              </a:rPr>
              <a:t> Если заместители находятся по одну сторону двойной связи или цикла, то это </a:t>
            </a:r>
            <a:r>
              <a:rPr lang="ru-RU" sz="1200" i="1" kern="1200" dirty="0" err="1" smtClean="0">
                <a:solidFill>
                  <a:schemeClr val="tx1"/>
                </a:solidFill>
                <a:effectLst/>
                <a:latin typeface="+mn-lt"/>
                <a:ea typeface="+mn-ea"/>
                <a:cs typeface="+mn-cs"/>
              </a:rPr>
              <a:t>цисизомер</a:t>
            </a:r>
            <a:r>
              <a:rPr lang="ru-RU" sz="1200" kern="1200" dirty="0" smtClean="0">
                <a:solidFill>
                  <a:schemeClr val="tx1"/>
                </a:solidFill>
                <a:effectLst/>
                <a:latin typeface="+mn-lt"/>
                <a:ea typeface="+mn-ea"/>
                <a:cs typeface="+mn-cs"/>
              </a:rPr>
              <a:t>, а если по разные стороны, то это </a:t>
            </a:r>
            <a:r>
              <a:rPr lang="ru-RU" sz="1200" i="1" kern="1200" dirty="0" smtClean="0">
                <a:solidFill>
                  <a:schemeClr val="tx1"/>
                </a:solidFill>
                <a:effectLst/>
                <a:latin typeface="+mn-lt"/>
                <a:ea typeface="+mn-ea"/>
                <a:cs typeface="+mn-cs"/>
              </a:rPr>
              <a:t>трансизомер.</a:t>
            </a:r>
            <a:r>
              <a:rPr lang="ru-RU" sz="1200" kern="1200" dirty="0" smtClean="0">
                <a:solidFill>
                  <a:schemeClr val="tx1"/>
                </a:solidFill>
                <a:effectLst/>
                <a:latin typeface="+mn-lt"/>
                <a:ea typeface="+mn-ea"/>
                <a:cs typeface="+mn-cs"/>
              </a:rPr>
              <a:t> Геометрические изомеры отличаются своими физическими и химическими свойствами</a:t>
            </a:r>
            <a:endParaRPr lang="ru-RU" dirty="0"/>
          </a:p>
        </p:txBody>
      </p:sp>
      <p:sp>
        <p:nvSpPr>
          <p:cNvPr id="4" name="Номер слайда 3"/>
          <p:cNvSpPr>
            <a:spLocks noGrp="1"/>
          </p:cNvSpPr>
          <p:nvPr>
            <p:ph type="sldNum" sz="quarter" idx="10"/>
          </p:nvPr>
        </p:nvSpPr>
        <p:spPr/>
        <p:txBody>
          <a:bodyPr/>
          <a:lstStyle/>
          <a:p>
            <a:fld id="{050ACEB0-9137-4C6C-92DC-63E70A79762E}" type="slidenum">
              <a:rPr lang="ru-RU" smtClean="0"/>
              <a:pPr/>
              <a:t>14</a:t>
            </a:fld>
            <a:endParaRPr lang="ru-RU"/>
          </a:p>
        </p:txBody>
      </p:sp>
    </p:spTree>
    <p:extLst>
      <p:ext uri="{BB962C8B-B14F-4D97-AF65-F5344CB8AC3E}">
        <p14:creationId xmlns:p14="http://schemas.microsoft.com/office/powerpoint/2010/main" xmlns="" val="307137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Свойства химических элементов зависят от их кристаллической решетки. Кристаллические решетки химических элементов и их неорганических соединений представляют собой геометрические тела. Изучение свойств геометрических тел, позволяет студентам лучше понимать свойства физические и химические свойства веществ.</a:t>
            </a:r>
          </a:p>
          <a:p>
            <a:r>
              <a:rPr lang="ru-RU" sz="1200" kern="1200" dirty="0" smtClean="0">
                <a:solidFill>
                  <a:schemeClr val="tx1"/>
                </a:solidFill>
                <a:effectLst/>
                <a:latin typeface="+mn-lt"/>
                <a:ea typeface="+mn-ea"/>
                <a:cs typeface="+mn-cs"/>
              </a:rPr>
              <a:t>	Знания из курса геометрии пригодятся студентам для решения и следующей задачи.</a:t>
            </a:r>
          </a:p>
          <a:p>
            <a:r>
              <a:rPr lang="ru-RU" sz="1200" kern="1200" dirty="0" smtClean="0">
                <a:solidFill>
                  <a:schemeClr val="tx1"/>
                </a:solidFill>
                <a:effectLst/>
                <a:latin typeface="+mn-lt"/>
                <a:ea typeface="+mn-ea"/>
                <a:cs typeface="+mn-cs"/>
              </a:rPr>
              <a:t>	Пример 8. Капсулы, заполненные смесью витаминов, используют как биологически активную добавку (БАД). Оболочка каждой капсулы имеет форму полого цилиндра, на концах которого расположены две полусферы. Причем длина капсулы 21 мм, а длина её цилиндрической части 13 мм. Сколько миллилитров смеси помещается в одной капсуле, если 1 мл = 1 см</a:t>
            </a:r>
            <a:r>
              <a:rPr lang="ru-RU" sz="1200" kern="1200" baseline="30000" dirty="0" smtClean="0">
                <a:solidFill>
                  <a:schemeClr val="tx1"/>
                </a:solidFill>
                <a:effectLst/>
                <a:latin typeface="+mn-lt"/>
                <a:ea typeface="+mn-ea"/>
                <a:cs typeface="+mn-cs"/>
              </a:rPr>
              <a:t>3</a:t>
            </a:r>
            <a:r>
              <a:rPr lang="ru-RU" sz="1200" kern="1200" dirty="0" smtClean="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050ACEB0-9137-4C6C-92DC-63E70A79762E}" type="slidenum">
              <a:rPr lang="ru-RU" smtClean="0"/>
              <a:pPr/>
              <a:t>15</a:t>
            </a:fld>
            <a:endParaRPr lang="ru-RU"/>
          </a:p>
        </p:txBody>
      </p:sp>
    </p:spTree>
    <p:extLst>
      <p:ext uri="{BB962C8B-B14F-4D97-AF65-F5344CB8AC3E}">
        <p14:creationId xmlns:p14="http://schemas.microsoft.com/office/powerpoint/2010/main" xmlns="" val="73163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Т.о</a:t>
            </a:r>
            <a:r>
              <a:rPr lang="ru-RU" sz="1200" kern="1200" dirty="0" smtClean="0">
                <a:solidFill>
                  <a:schemeClr val="tx1"/>
                </a:solidFill>
                <a:effectLst/>
                <a:latin typeface="+mn-lt"/>
                <a:ea typeface="+mn-ea"/>
                <a:cs typeface="+mn-cs"/>
              </a:rPr>
              <a:t>., при подготовке студентов специальности «Фармация» математика является одним из важнейших изучаемых предметов. Знания из курса математики применяются студентами при изучении многих специальных дисциплин и в практической деятельности. Применение математических знаний не ограничено рассмотренными темами и выходит за рамки одной работы.</a:t>
            </a:r>
          </a:p>
        </p:txBody>
      </p:sp>
      <p:sp>
        <p:nvSpPr>
          <p:cNvPr id="4" name="Номер слайда 3"/>
          <p:cNvSpPr>
            <a:spLocks noGrp="1"/>
          </p:cNvSpPr>
          <p:nvPr>
            <p:ph type="sldNum" sz="quarter" idx="10"/>
          </p:nvPr>
        </p:nvSpPr>
        <p:spPr/>
        <p:txBody>
          <a:bodyPr/>
          <a:lstStyle/>
          <a:p>
            <a:fld id="{050ACEB0-9137-4C6C-92DC-63E70A79762E}" type="slidenum">
              <a:rPr lang="ru-RU" smtClean="0"/>
              <a:pPr/>
              <a:t>16</a:t>
            </a:fld>
            <a:endParaRPr lang="ru-RU"/>
          </a:p>
        </p:txBody>
      </p:sp>
    </p:spTree>
    <p:extLst>
      <p:ext uri="{BB962C8B-B14F-4D97-AF65-F5344CB8AC3E}">
        <p14:creationId xmlns:p14="http://schemas.microsoft.com/office/powerpoint/2010/main" xmlns="" val="359632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Пример 6. Аптечный склад получает лекарственные средства от медицинских предприятий трёх городов А, В, С. Вероятность получения препаратов из города А Р(А) = 0,6; из города B P(B) = 0,3. Найти вероятность Р(С) того, что препараты получены из города С. </a:t>
                </a:r>
              </a:p>
              <a:p>
                <a:r>
                  <a:rPr lang="ru-RU" sz="1200" kern="1200" dirty="0">
                    <a:solidFill>
                      <a:schemeClr val="tx1"/>
                    </a:solidFill>
                    <a:effectLst/>
                    <a:latin typeface="+mn-lt"/>
                    <a:ea typeface="+mn-ea"/>
                    <a:cs typeface="+mn-cs"/>
                  </a:rPr>
                  <a:t>Решение. События получения лекарственных средств из городов А, В и С составляют полную группу событий. Согласно с теоремой сложения вероятностей,</a:t>
                </a:r>
              </a:p>
              <a:p>
                <a:r>
                  <a:rPr lang="ru-RU" sz="1200" kern="1200" dirty="0">
                    <a:solidFill>
                      <a:schemeClr val="tx1"/>
                    </a:solidFill>
                    <a:effectLst/>
                    <a:latin typeface="+mn-lt"/>
                    <a:ea typeface="+mn-ea"/>
                    <a:cs typeface="+mn-cs"/>
                  </a:rPr>
                  <a:t> 0,6 + 0,3 + P(C) = 1, откуда P(C) = 1 – 0,9 = 0,1.</a:t>
                </a:r>
              </a:p>
              <a:p>
                <a:r>
                  <a:rPr lang="ru-RU" sz="1200" kern="1200" dirty="0">
                    <a:solidFill>
                      <a:schemeClr val="tx1"/>
                    </a:solidFill>
                    <a:effectLst/>
                    <a:latin typeface="+mn-lt"/>
                    <a:ea typeface="+mn-ea"/>
                    <a:cs typeface="+mn-cs"/>
                  </a:rPr>
                  <a:t>Пример 7 (анализ статистических данных). </a:t>
                </a:r>
              </a:p>
              <a:p>
                <a:r>
                  <a:rPr lang="ru-RU" sz="1200" kern="1200" dirty="0">
                    <a:solidFill>
                      <a:schemeClr val="tx1"/>
                    </a:solidFill>
                    <a:effectLst/>
                    <a:latin typeface="+mn-lt"/>
                    <a:ea typeface="+mn-ea"/>
                    <a:cs typeface="+mn-cs"/>
                  </a:rPr>
                  <a:t>В аптеке работают два фармацевта. Объем лекарственных средств (в рублях), реализуемых каждым из них, являются случайными величинами Х и Y, заданными законами распределений:</a:t>
                </a:r>
              </a:p>
              <a:p>
                <a:r>
                  <a:rPr lang="ru-RU" sz="1200" kern="1200" dirty="0">
                    <a:solidFill>
                      <a:schemeClr val="tx1"/>
                    </a:solidFill>
                    <a:effectLst/>
                    <a:latin typeface="+mn-lt"/>
                    <a:ea typeface="+mn-ea"/>
                    <a:cs typeface="+mn-cs"/>
                  </a:rPr>
                  <a:t>x</a:t>
                </a:r>
              </a:p>
              <a:p>
                <a:r>
                  <a:rPr lang="ru-RU" sz="1200" kern="1200" dirty="0">
                    <a:solidFill>
                      <a:schemeClr val="tx1"/>
                    </a:solidFill>
                    <a:effectLst/>
                    <a:latin typeface="+mn-lt"/>
                    <a:ea typeface="+mn-ea"/>
                    <a:cs typeface="+mn-cs"/>
                  </a:rPr>
                  <a:t>1200</a:t>
                </a:r>
              </a:p>
              <a:p>
                <a:r>
                  <a:rPr lang="ru-RU" sz="1200" kern="1200" dirty="0">
                    <a:solidFill>
                      <a:schemeClr val="tx1"/>
                    </a:solidFill>
                    <a:effectLst/>
                    <a:latin typeface="+mn-lt"/>
                    <a:ea typeface="+mn-ea"/>
                    <a:cs typeface="+mn-cs"/>
                  </a:rPr>
                  <a:t>1600</a:t>
                </a:r>
              </a:p>
              <a:p>
                <a:r>
                  <a:rPr lang="ru-RU" sz="1200" kern="1200" dirty="0">
                    <a:solidFill>
                      <a:schemeClr val="tx1"/>
                    </a:solidFill>
                    <a:effectLst/>
                    <a:latin typeface="+mn-lt"/>
                    <a:ea typeface="+mn-ea"/>
                    <a:cs typeface="+mn-cs"/>
                  </a:rPr>
                  <a:t>2100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0,7</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0,1</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y</a:t>
                </a:r>
              </a:p>
              <a:p>
                <a:r>
                  <a:rPr lang="ru-RU" sz="1200" kern="1200" dirty="0">
                    <a:solidFill>
                      <a:schemeClr val="tx1"/>
                    </a:solidFill>
                    <a:effectLst/>
                    <a:latin typeface="+mn-lt"/>
                    <a:ea typeface="+mn-ea"/>
                    <a:cs typeface="+mn-cs"/>
                  </a:rPr>
                  <a:t>1400</a:t>
                </a:r>
              </a:p>
              <a:p>
                <a:r>
                  <a:rPr lang="ru-RU" sz="1200" kern="1200" dirty="0">
                    <a:solidFill>
                      <a:schemeClr val="tx1"/>
                    </a:solidFill>
                    <a:effectLst/>
                    <a:latin typeface="+mn-lt"/>
                    <a:ea typeface="+mn-ea"/>
                    <a:cs typeface="+mn-cs"/>
                  </a:rPr>
                  <a:t>1700</a:t>
                </a:r>
              </a:p>
              <a:p>
                <a:r>
                  <a:rPr lang="ru-RU" sz="1200" kern="1200" dirty="0">
                    <a:solidFill>
                      <a:schemeClr val="tx1"/>
                    </a:solidFill>
                    <a:effectLst/>
                    <a:latin typeface="+mn-lt"/>
                    <a:ea typeface="+mn-ea"/>
                    <a:cs typeface="+mn-cs"/>
                  </a:rPr>
                  <a:t>2400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0,3</a:t>
                </a:r>
              </a:p>
              <a:p>
                <a:r>
                  <a:rPr lang="ru-RU" sz="1200" kern="1200" dirty="0">
                    <a:solidFill>
                      <a:schemeClr val="tx1"/>
                    </a:solidFill>
                    <a:effectLst/>
                    <a:latin typeface="+mn-lt"/>
                    <a:ea typeface="+mn-ea"/>
                    <a:cs typeface="+mn-cs"/>
                  </a:rPr>
                  <a:t>0,5</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 Каждый фармацевт работает самостоятельно на отдельно оборудованном рабочем месте. Найти средний объем выручки (математическое ожидание выручки), получаемой аптекой ежедневно.</a:t>
                </a:r>
              </a:p>
              <a:p>
                <a:r>
                  <a:rPr lang="ru-RU" sz="1200" kern="1200" dirty="0">
                    <a:solidFill>
                      <a:schemeClr val="tx1"/>
                    </a:solidFill>
                    <a:effectLst/>
                    <a:latin typeface="+mn-lt"/>
                    <a:ea typeface="+mn-ea"/>
                    <a:cs typeface="+mn-cs"/>
                  </a:rPr>
                  <a:t> Решение. Математическое ожидание выручки, получаемой первым фармацевтом, равно </a:t>
                </a:r>
              </a:p>
              <a:p>
                <a:r>
                  <a:rPr lang="ru-RU" sz="1200" kern="1200" dirty="0">
                    <a:solidFill>
                      <a:schemeClr val="tx1"/>
                    </a:solidFill>
                    <a:effectLst/>
                    <a:latin typeface="+mn-lt"/>
                    <a:ea typeface="+mn-ea"/>
                    <a:cs typeface="+mn-cs"/>
                  </a:rPr>
                  <a:t>M[X] = </a:t>
                </a:r>
                <a14:m>
                  <m:oMath xmlns:m="http://schemas.openxmlformats.org/officeDocument/2006/math">
                    <m:nary>
                      <m:naryPr>
                        <m:chr m:val="∑"/>
                        <m:limLoc m:val="undOvr"/>
                        <m:ctrlPr>
                          <a:rPr lang="ru-RU"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𝑖</m:t>
                        </m:r>
                        <m:r>
                          <a:rPr lang="ru-RU" sz="1200" i="1" kern="1200">
                            <a:solidFill>
                              <a:schemeClr val="tx1"/>
                            </a:solidFill>
                            <a:effectLst/>
                            <a:latin typeface="Cambria Math"/>
                            <a:ea typeface="+mn-ea"/>
                            <a:cs typeface="+mn-cs"/>
                          </a:rPr>
                          <m:t>=1</m:t>
                        </m:r>
                      </m:sub>
                      <m:sup>
                        <m:r>
                          <a:rPr lang="ru-RU" sz="1200" i="1" kern="1200">
                            <a:solidFill>
                              <a:schemeClr val="tx1"/>
                            </a:solidFill>
                            <a:effectLst/>
                            <a:latin typeface="Cambria Math"/>
                            <a:ea typeface="+mn-ea"/>
                            <a:cs typeface="+mn-cs"/>
                          </a:rPr>
                          <m:t>𝑛</m:t>
                        </m:r>
                      </m:sup>
                      <m:e>
                        <m:sSub>
                          <m:sSubPr>
                            <m:ctrlPr>
                              <a:rPr lang="ru-RU" sz="1200" i="1" kern="1200">
                                <a:solidFill>
                                  <a:schemeClr val="tx1"/>
                                </a:solidFill>
                                <a:effectLst/>
                                <a:latin typeface="Cambria Math"/>
                                <a:ea typeface="+mn-ea"/>
                                <a:cs typeface="+mn-cs"/>
                              </a:rPr>
                            </m:ctrlPr>
                          </m:sSubPr>
                          <m:e>
                            <m:r>
                              <a:rPr lang="ru-RU" sz="1200" i="1" kern="1200">
                                <a:solidFill>
                                  <a:schemeClr val="tx1"/>
                                </a:solidFill>
                                <a:effectLst/>
                                <a:latin typeface="Cambria Math"/>
                                <a:ea typeface="+mn-ea"/>
                                <a:cs typeface="+mn-cs"/>
                              </a:rPr>
                              <m:t>𝑥</m:t>
                            </m:r>
                          </m:e>
                          <m:sub>
                            <m:r>
                              <a:rPr lang="ru-RU" sz="1200" i="1" kern="1200">
                                <a:solidFill>
                                  <a:schemeClr val="tx1"/>
                                </a:solidFill>
                                <a:effectLst/>
                                <a:latin typeface="Cambria Math"/>
                                <a:ea typeface="+mn-ea"/>
                                <a:cs typeface="+mn-cs"/>
                              </a:rPr>
                              <m:t>𝑖</m:t>
                            </m:r>
                          </m:sub>
                        </m:sSub>
                        <m:sSub>
                          <m:sSubPr>
                            <m:ctrlPr>
                              <a:rPr lang="ru-RU" sz="1200" i="1" kern="1200">
                                <a:solidFill>
                                  <a:schemeClr val="tx1"/>
                                </a:solidFill>
                                <a:effectLst/>
                                <a:latin typeface="Cambria Math"/>
                                <a:ea typeface="+mn-ea"/>
                                <a:cs typeface="+mn-cs"/>
                              </a:rPr>
                            </m:ctrlPr>
                          </m:sSubPr>
                          <m:e>
                            <m:r>
                              <a:rPr lang="ru-RU" sz="1200" i="1" kern="1200">
                                <a:solidFill>
                                  <a:schemeClr val="tx1"/>
                                </a:solidFill>
                                <a:effectLst/>
                                <a:latin typeface="Cambria Math"/>
                                <a:ea typeface="+mn-ea"/>
                                <a:cs typeface="+mn-cs"/>
                              </a:rPr>
                              <m:t>𝑝</m:t>
                            </m:r>
                          </m:e>
                          <m:sub>
                            <m:r>
                              <a:rPr lang="ru-RU" sz="1200" i="1" kern="1200">
                                <a:solidFill>
                                  <a:schemeClr val="tx1"/>
                                </a:solidFill>
                                <a:effectLst/>
                                <a:latin typeface="Cambria Math"/>
                                <a:ea typeface="+mn-ea"/>
                                <a:cs typeface="+mn-cs"/>
                              </a:rPr>
                              <m:t>𝑖</m:t>
                            </m:r>
                          </m:sub>
                        </m:sSub>
                      </m:e>
                    </m:nary>
                    <m:r>
                      <a:rPr lang="ru-RU" sz="1200" i="1" kern="1200">
                        <a:solidFill>
                          <a:schemeClr val="tx1"/>
                        </a:solidFill>
                        <a:effectLst/>
                        <a:latin typeface="Cambria Math"/>
                        <a:ea typeface="+mn-ea"/>
                        <a:cs typeface="+mn-cs"/>
                      </a:rPr>
                      <m:t>=1200∙0,7+1600∙0,2+2100∙0,1=1370</m:t>
                    </m:r>
                  </m:oMath>
                </a14:m>
                <a:r>
                  <a:rPr lang="ru-RU" sz="1200" kern="1200" dirty="0">
                    <a:solidFill>
                      <a:schemeClr val="tx1"/>
                    </a:solidFill>
                    <a:effectLst/>
                    <a:latin typeface="+mn-lt"/>
                    <a:ea typeface="+mn-ea"/>
                    <a:cs typeface="+mn-cs"/>
                  </a:rPr>
                  <a:t> рублей. Математическое ожидание выручки, получаемой вторым фармацевтом, равно </a:t>
                </a:r>
              </a:p>
              <a:p>
                <a:r>
                  <a:rPr lang="en-US" sz="1200" kern="1200" dirty="0">
                    <a:solidFill>
                      <a:schemeClr val="tx1"/>
                    </a:solidFill>
                    <a:effectLst/>
                    <a:latin typeface="+mn-lt"/>
                    <a:ea typeface="+mn-ea"/>
                    <a:cs typeface="+mn-cs"/>
                  </a:rPr>
                  <a:t>M</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Y</a:t>
                </a:r>
                <a:r>
                  <a:rPr lang="ru-RU" sz="1200" kern="1200" dirty="0">
                    <a:solidFill>
                      <a:schemeClr val="tx1"/>
                    </a:solidFill>
                    <a:effectLst/>
                    <a:latin typeface="+mn-lt"/>
                    <a:ea typeface="+mn-ea"/>
                    <a:cs typeface="+mn-cs"/>
                  </a:rPr>
                  <a:t>] = </a:t>
                </a:r>
                <a14:m>
                  <m:oMath xmlns:m="http://schemas.openxmlformats.org/officeDocument/2006/math">
                    <m:nary>
                      <m:naryPr>
                        <m:chr m:val="∑"/>
                        <m:limLoc m:val="undOvr"/>
                        <m:ctrlPr>
                          <a:rPr lang="ru-RU" sz="1200" i="1" kern="1200">
                            <a:solidFill>
                              <a:schemeClr val="tx1"/>
                            </a:solidFill>
                            <a:effectLst/>
                            <a:latin typeface="Cambria Math"/>
                            <a:ea typeface="+mn-ea"/>
                            <a:cs typeface="+mn-cs"/>
                          </a:rPr>
                        </m:ctrlPr>
                      </m:naryPr>
                      <m:sub>
                        <m:r>
                          <a:rPr lang="en-US" sz="1200" i="1" kern="1200">
                            <a:solidFill>
                              <a:schemeClr val="tx1"/>
                            </a:solidFill>
                            <a:effectLst/>
                            <a:latin typeface="Cambria Math"/>
                            <a:ea typeface="+mn-ea"/>
                            <a:cs typeface="+mn-cs"/>
                          </a:rPr>
                          <m:t>𝑖</m:t>
                        </m:r>
                        <m:r>
                          <a:rPr lang="ru-RU" sz="1200" i="1" kern="1200">
                            <a:solidFill>
                              <a:schemeClr val="tx1"/>
                            </a:solidFill>
                            <a:effectLst/>
                            <a:latin typeface="Cambria Math"/>
                            <a:ea typeface="+mn-ea"/>
                            <a:cs typeface="+mn-cs"/>
                          </a:rPr>
                          <m:t>=1</m:t>
                        </m:r>
                      </m:sub>
                      <m:sup>
                        <m:r>
                          <a:rPr lang="ru-RU" sz="1200" i="1" kern="1200">
                            <a:solidFill>
                              <a:schemeClr val="tx1"/>
                            </a:solidFill>
                            <a:effectLst/>
                            <a:latin typeface="Cambria Math"/>
                            <a:ea typeface="+mn-ea"/>
                            <a:cs typeface="+mn-cs"/>
                          </a:rPr>
                          <m:t>𝑛</m:t>
                        </m:r>
                      </m:sup>
                      <m:e>
                        <m:sSub>
                          <m:sSubPr>
                            <m:ctrlPr>
                              <a:rPr lang="ru-RU" sz="1200" i="1" kern="1200">
                                <a:solidFill>
                                  <a:schemeClr val="tx1"/>
                                </a:solidFill>
                                <a:effectLst/>
                                <a:latin typeface="Cambria Math"/>
                                <a:ea typeface="+mn-ea"/>
                                <a:cs typeface="+mn-cs"/>
                              </a:rPr>
                            </m:ctrlPr>
                          </m:sSubPr>
                          <m:e>
                            <m:r>
                              <a:rPr lang="ru-RU" sz="1200" i="1" kern="1200">
                                <a:solidFill>
                                  <a:schemeClr val="tx1"/>
                                </a:solidFill>
                                <a:effectLst/>
                                <a:latin typeface="Cambria Math"/>
                                <a:ea typeface="+mn-ea"/>
                                <a:cs typeface="+mn-cs"/>
                              </a:rPr>
                              <m:t>𝑦</m:t>
                            </m:r>
                          </m:e>
                          <m:sub>
                            <m:r>
                              <a:rPr lang="ru-RU" sz="1200" i="1" kern="1200">
                                <a:solidFill>
                                  <a:schemeClr val="tx1"/>
                                </a:solidFill>
                                <a:effectLst/>
                                <a:latin typeface="Cambria Math"/>
                                <a:ea typeface="+mn-ea"/>
                                <a:cs typeface="+mn-cs"/>
                              </a:rPr>
                              <m:t>𝑖</m:t>
                            </m:r>
                          </m:sub>
                        </m:sSub>
                        <m:sSub>
                          <m:sSubPr>
                            <m:ctrlPr>
                              <a:rPr lang="ru-RU" sz="1200" i="1" kern="1200">
                                <a:solidFill>
                                  <a:schemeClr val="tx1"/>
                                </a:solidFill>
                                <a:effectLst/>
                                <a:latin typeface="Cambria Math"/>
                                <a:ea typeface="+mn-ea"/>
                                <a:cs typeface="+mn-cs"/>
                              </a:rPr>
                            </m:ctrlPr>
                          </m:sSubPr>
                          <m:e>
                            <m:r>
                              <a:rPr lang="ru-RU" sz="1200" i="1" kern="1200">
                                <a:solidFill>
                                  <a:schemeClr val="tx1"/>
                                </a:solidFill>
                                <a:effectLst/>
                                <a:latin typeface="Cambria Math"/>
                                <a:ea typeface="+mn-ea"/>
                                <a:cs typeface="+mn-cs"/>
                              </a:rPr>
                              <m:t>𝑝</m:t>
                            </m:r>
                          </m:e>
                          <m:sub>
                            <m:r>
                              <a:rPr lang="ru-RU" sz="1200" i="1" kern="1200">
                                <a:solidFill>
                                  <a:schemeClr val="tx1"/>
                                </a:solidFill>
                                <a:effectLst/>
                                <a:latin typeface="Cambria Math"/>
                                <a:ea typeface="+mn-ea"/>
                                <a:cs typeface="+mn-cs"/>
                              </a:rPr>
                              <m:t>𝑖</m:t>
                            </m:r>
                          </m:sub>
                        </m:sSub>
                      </m:e>
                    </m:nary>
                    <m:r>
                      <a:rPr lang="ru-RU" sz="1200" i="1" kern="1200">
                        <a:solidFill>
                          <a:schemeClr val="tx1"/>
                        </a:solidFill>
                        <a:effectLst/>
                        <a:latin typeface="Cambria Math"/>
                        <a:ea typeface="+mn-ea"/>
                        <a:cs typeface="+mn-cs"/>
                      </a:rPr>
                      <m:t>=1400∙0,3+1700∙0,5+2400∙0,2=1750</m:t>
                    </m:r>
                  </m:oMath>
                </a14:m>
                <a:r>
                  <a:rPr lang="ru-RU" sz="1200" kern="1200" dirty="0">
                    <a:solidFill>
                      <a:schemeClr val="tx1"/>
                    </a:solidFill>
                    <a:effectLst/>
                    <a:latin typeface="+mn-lt"/>
                    <a:ea typeface="+mn-ea"/>
                    <a:cs typeface="+mn-cs"/>
                  </a:rPr>
                  <a:t>  рублей. Согласно свойству математического ожидания средний объем выручки (математическое ожидание выручки), получаемой аптекой ежедневно, составляет 1370 + 1750 = 3120 (рублей).</a:t>
                </a:r>
              </a:p>
              <a:p>
                <a:endParaRPr lang="ru-RU" dirty="0"/>
              </a:p>
            </p:txBody>
          </p:sp>
        </mc:Choice>
        <mc:Fallback>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Пример 6. Аптечный склад получает лекарственные средства от медицинских предприятий трёх городов А, В, С. Вероятность получения препаратов из города А Р(А) = 0,6; из города B P(B) = 0,3. Найти вероятность Р(С) того, что препараты получены из города С. </a:t>
                </a:r>
              </a:p>
              <a:p>
                <a:r>
                  <a:rPr lang="ru-RU" sz="1200" kern="1200" dirty="0">
                    <a:solidFill>
                      <a:schemeClr val="tx1"/>
                    </a:solidFill>
                    <a:effectLst/>
                    <a:latin typeface="+mn-lt"/>
                    <a:ea typeface="+mn-ea"/>
                    <a:cs typeface="+mn-cs"/>
                  </a:rPr>
                  <a:t>Решение. События получения лекарственных средств из городов А, В и С составляют полную группу событий. Согласно с теоремой сложения вероятностей,</a:t>
                </a:r>
              </a:p>
              <a:p>
                <a:r>
                  <a:rPr lang="ru-RU" sz="1200" kern="1200" dirty="0">
                    <a:solidFill>
                      <a:schemeClr val="tx1"/>
                    </a:solidFill>
                    <a:effectLst/>
                    <a:latin typeface="+mn-lt"/>
                    <a:ea typeface="+mn-ea"/>
                    <a:cs typeface="+mn-cs"/>
                  </a:rPr>
                  <a:t> 0,6 + 0,3 + P(C) = 1, откуда P(C) = 1 – 0,9 = 0,1.</a:t>
                </a:r>
              </a:p>
              <a:p>
                <a:r>
                  <a:rPr lang="ru-RU" sz="1200" kern="1200" dirty="0">
                    <a:solidFill>
                      <a:schemeClr val="tx1"/>
                    </a:solidFill>
                    <a:effectLst/>
                    <a:latin typeface="+mn-lt"/>
                    <a:ea typeface="+mn-ea"/>
                    <a:cs typeface="+mn-cs"/>
                  </a:rPr>
                  <a:t>Пример 7 (анализ статистических данных). </a:t>
                </a:r>
              </a:p>
              <a:p>
                <a:r>
                  <a:rPr lang="ru-RU" sz="1200" kern="1200" dirty="0">
                    <a:solidFill>
                      <a:schemeClr val="tx1"/>
                    </a:solidFill>
                    <a:effectLst/>
                    <a:latin typeface="+mn-lt"/>
                    <a:ea typeface="+mn-ea"/>
                    <a:cs typeface="+mn-cs"/>
                  </a:rPr>
                  <a:t>В аптеке работают два фармацевта. Объем лекарственных средств (в рублях), реализуемых каждым из них, являются случайными величинами Х и Y, заданными законами распределений:</a:t>
                </a:r>
              </a:p>
              <a:p>
                <a:r>
                  <a:rPr lang="ru-RU" sz="1200" kern="1200" dirty="0">
                    <a:solidFill>
                      <a:schemeClr val="tx1"/>
                    </a:solidFill>
                    <a:effectLst/>
                    <a:latin typeface="+mn-lt"/>
                    <a:ea typeface="+mn-ea"/>
                    <a:cs typeface="+mn-cs"/>
                  </a:rPr>
                  <a:t>x</a:t>
                </a:r>
              </a:p>
              <a:p>
                <a:r>
                  <a:rPr lang="ru-RU" sz="1200" kern="1200" dirty="0">
                    <a:solidFill>
                      <a:schemeClr val="tx1"/>
                    </a:solidFill>
                    <a:effectLst/>
                    <a:latin typeface="+mn-lt"/>
                    <a:ea typeface="+mn-ea"/>
                    <a:cs typeface="+mn-cs"/>
                  </a:rPr>
                  <a:t>1200</a:t>
                </a:r>
              </a:p>
              <a:p>
                <a:r>
                  <a:rPr lang="ru-RU" sz="1200" kern="1200" dirty="0">
                    <a:solidFill>
                      <a:schemeClr val="tx1"/>
                    </a:solidFill>
                    <a:effectLst/>
                    <a:latin typeface="+mn-lt"/>
                    <a:ea typeface="+mn-ea"/>
                    <a:cs typeface="+mn-cs"/>
                  </a:rPr>
                  <a:t>1600</a:t>
                </a:r>
              </a:p>
              <a:p>
                <a:r>
                  <a:rPr lang="ru-RU" sz="1200" kern="1200" dirty="0">
                    <a:solidFill>
                      <a:schemeClr val="tx1"/>
                    </a:solidFill>
                    <a:effectLst/>
                    <a:latin typeface="+mn-lt"/>
                    <a:ea typeface="+mn-ea"/>
                    <a:cs typeface="+mn-cs"/>
                  </a:rPr>
                  <a:t>2100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0,7</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0,1</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y</a:t>
                </a:r>
              </a:p>
              <a:p>
                <a:r>
                  <a:rPr lang="ru-RU" sz="1200" kern="1200" dirty="0">
                    <a:solidFill>
                      <a:schemeClr val="tx1"/>
                    </a:solidFill>
                    <a:effectLst/>
                    <a:latin typeface="+mn-lt"/>
                    <a:ea typeface="+mn-ea"/>
                    <a:cs typeface="+mn-cs"/>
                  </a:rPr>
                  <a:t>1400</a:t>
                </a:r>
              </a:p>
              <a:p>
                <a:r>
                  <a:rPr lang="ru-RU" sz="1200" kern="1200" dirty="0">
                    <a:solidFill>
                      <a:schemeClr val="tx1"/>
                    </a:solidFill>
                    <a:effectLst/>
                    <a:latin typeface="+mn-lt"/>
                    <a:ea typeface="+mn-ea"/>
                    <a:cs typeface="+mn-cs"/>
                  </a:rPr>
                  <a:t>1700</a:t>
                </a:r>
              </a:p>
              <a:p>
                <a:r>
                  <a:rPr lang="ru-RU" sz="1200" kern="1200" dirty="0">
                    <a:solidFill>
                      <a:schemeClr val="tx1"/>
                    </a:solidFill>
                    <a:effectLst/>
                    <a:latin typeface="+mn-lt"/>
                    <a:ea typeface="+mn-ea"/>
                    <a:cs typeface="+mn-cs"/>
                  </a:rPr>
                  <a:t>2400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0,3</a:t>
                </a:r>
              </a:p>
              <a:p>
                <a:r>
                  <a:rPr lang="ru-RU" sz="1200" kern="1200" dirty="0">
                    <a:solidFill>
                      <a:schemeClr val="tx1"/>
                    </a:solidFill>
                    <a:effectLst/>
                    <a:latin typeface="+mn-lt"/>
                    <a:ea typeface="+mn-ea"/>
                    <a:cs typeface="+mn-cs"/>
                  </a:rPr>
                  <a:t>0,5</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 Каждый фармацевт работает самостоятельно на отдельно оборудованном рабочем месте. Найти средний объем выручки (математическое ожидание выручки), получаемой аптекой ежедневно.</a:t>
                </a:r>
              </a:p>
              <a:p>
                <a:r>
                  <a:rPr lang="ru-RU" sz="1200" kern="1200" dirty="0">
                    <a:solidFill>
                      <a:schemeClr val="tx1"/>
                    </a:solidFill>
                    <a:effectLst/>
                    <a:latin typeface="+mn-lt"/>
                    <a:ea typeface="+mn-ea"/>
                    <a:cs typeface="+mn-cs"/>
                  </a:rPr>
                  <a:t> Решение. Математическое ожидание выручки, получаемой первым фармацевтом, равно </a:t>
                </a:r>
              </a:p>
              <a:p>
                <a:r>
                  <a:rPr lang="ru-RU" sz="1200" kern="1200" dirty="0">
                    <a:solidFill>
                      <a:schemeClr val="tx1"/>
                    </a:solidFill>
                    <a:effectLst/>
                    <a:latin typeface="+mn-lt"/>
                    <a:ea typeface="+mn-ea"/>
                    <a:cs typeface="+mn-cs"/>
                  </a:rPr>
                  <a:t>M[X] = </a:t>
                </a:r>
                <a:r>
                  <a:rPr lang="ru-RU" sz="1200" i="0" kern="1200">
                    <a:solidFill>
                      <a:schemeClr val="tx1"/>
                    </a:solidFill>
                    <a:effectLst/>
                    <a:latin typeface="+mn-lt"/>
                    <a:ea typeface="+mn-ea"/>
                    <a:cs typeface="+mn-cs"/>
                  </a:rPr>
                  <a:t>∑1_(</a:t>
                </a:r>
                <a:r>
                  <a:rPr lang="en-US" sz="1200" i="0" kern="1200">
                    <a:solidFill>
                      <a:schemeClr val="tx1"/>
                    </a:solidFill>
                    <a:effectLst/>
                    <a:latin typeface="+mn-lt"/>
                    <a:ea typeface="+mn-ea"/>
                    <a:cs typeface="+mn-cs"/>
                  </a:rPr>
                  <a:t>𝑖</a:t>
                </a:r>
                <a:r>
                  <a:rPr lang="ru-RU" sz="1200" i="0" kern="1200">
                    <a:solidFill>
                      <a:schemeClr val="tx1"/>
                    </a:solidFill>
                    <a:effectLst/>
                    <a:latin typeface="+mn-lt"/>
                    <a:ea typeface="+mn-ea"/>
                    <a:cs typeface="+mn-cs"/>
                  </a:rPr>
                  <a:t>=1)^𝑛▒〖𝑥_𝑖 𝑝_𝑖 〗=1200∙0,7+1600∙0,2+2100∙0,1=1370</a:t>
                </a:r>
                <a:r>
                  <a:rPr lang="ru-RU" sz="1200" kern="1200" dirty="0">
                    <a:solidFill>
                      <a:schemeClr val="tx1"/>
                    </a:solidFill>
                    <a:effectLst/>
                    <a:latin typeface="+mn-lt"/>
                    <a:ea typeface="+mn-ea"/>
                    <a:cs typeface="+mn-cs"/>
                  </a:rPr>
                  <a:t> рублей. Математическое ожидание выручки, получаемой вторым фармацевтом, равно </a:t>
                </a:r>
              </a:p>
              <a:p>
                <a:r>
                  <a:rPr lang="en-US" sz="1200" kern="1200" dirty="0">
                    <a:solidFill>
                      <a:schemeClr val="tx1"/>
                    </a:solidFill>
                    <a:effectLst/>
                    <a:latin typeface="+mn-lt"/>
                    <a:ea typeface="+mn-ea"/>
                    <a:cs typeface="+mn-cs"/>
                  </a:rPr>
                  <a:t>M</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Y</a:t>
                </a:r>
                <a:r>
                  <a:rPr lang="ru-RU" sz="1200" kern="1200" dirty="0">
                    <a:solidFill>
                      <a:schemeClr val="tx1"/>
                    </a:solidFill>
                    <a:effectLst/>
                    <a:latin typeface="+mn-lt"/>
                    <a:ea typeface="+mn-ea"/>
                    <a:cs typeface="+mn-cs"/>
                  </a:rPr>
                  <a:t>] = </a:t>
                </a:r>
                <a:r>
                  <a:rPr lang="ru-RU" sz="1200" i="0" kern="1200">
                    <a:solidFill>
                      <a:schemeClr val="tx1"/>
                    </a:solidFill>
                    <a:effectLst/>
                    <a:latin typeface="+mn-lt"/>
                    <a:ea typeface="+mn-ea"/>
                    <a:cs typeface="+mn-cs"/>
                  </a:rPr>
                  <a:t>∑1_(</a:t>
                </a:r>
                <a:r>
                  <a:rPr lang="en-US" sz="1200" i="0" kern="1200">
                    <a:solidFill>
                      <a:schemeClr val="tx1"/>
                    </a:solidFill>
                    <a:effectLst/>
                    <a:latin typeface="+mn-lt"/>
                    <a:ea typeface="+mn-ea"/>
                    <a:cs typeface="+mn-cs"/>
                  </a:rPr>
                  <a:t>𝑖</a:t>
                </a:r>
                <a:r>
                  <a:rPr lang="ru-RU" sz="1200" i="0" kern="1200">
                    <a:solidFill>
                      <a:schemeClr val="tx1"/>
                    </a:solidFill>
                    <a:effectLst/>
                    <a:latin typeface="+mn-lt"/>
                    <a:ea typeface="+mn-ea"/>
                    <a:cs typeface="+mn-cs"/>
                  </a:rPr>
                  <a:t>=1)^𝑛▒〖𝑦_𝑖 𝑝_𝑖 〗=1400∙0,3+1700∙0,5+2400∙0,2=1750</a:t>
                </a:r>
                <a:r>
                  <a:rPr lang="ru-RU" sz="1200" kern="1200" dirty="0">
                    <a:solidFill>
                      <a:schemeClr val="tx1"/>
                    </a:solidFill>
                    <a:effectLst/>
                    <a:latin typeface="+mn-lt"/>
                    <a:ea typeface="+mn-ea"/>
                    <a:cs typeface="+mn-cs"/>
                  </a:rPr>
                  <a:t>  рублей. Согласно свойству математического ожидания средний объем выручки (математическое ожидание выручки), получаемой аптекой ежедневно, составляет 1370 + 1750 = 3120 (рублей).</a:t>
                </a:r>
              </a:p>
              <a:p>
                <a:endParaRPr lang="ru-RU" dirty="0"/>
              </a:p>
            </p:txBody>
          </p:sp>
        </mc:Fallback>
      </mc:AlternateContent>
      <p:sp>
        <p:nvSpPr>
          <p:cNvPr id="4" name="Номер слайда 3"/>
          <p:cNvSpPr>
            <a:spLocks noGrp="1"/>
          </p:cNvSpPr>
          <p:nvPr>
            <p:ph type="sldNum" sz="quarter" idx="10"/>
          </p:nvPr>
        </p:nvSpPr>
        <p:spPr/>
        <p:txBody>
          <a:bodyPr/>
          <a:lstStyle/>
          <a:p>
            <a:fld id="{050ACEB0-9137-4C6C-92DC-63E70A79762E}" type="slidenum">
              <a:rPr lang="ru-RU" smtClean="0"/>
              <a:pPr/>
              <a:t>19</a:t>
            </a:fld>
            <a:endParaRPr lang="ru-RU"/>
          </a:p>
        </p:txBody>
      </p:sp>
    </p:spTree>
    <p:extLst>
      <p:ext uri="{BB962C8B-B14F-4D97-AF65-F5344CB8AC3E}">
        <p14:creationId xmlns:p14="http://schemas.microsoft.com/office/powerpoint/2010/main" xmlns="" val="129314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Профессия фармацевта довольно разнообразна в областях применения. В основном данные специалисты заняты в аптеках, выступая в роли продавцов лекарственных препаратов. Вторым направлением деятельности можно назвать научные процессы. Это работа в лабораториях, научно-исследовательских институтах и т.д. Многие выпускники вузов попадают на предприятия по производству лекарственных препаратов.</a:t>
            </a:r>
          </a:p>
          <a:p>
            <a:r>
              <a:rPr lang="ru-RU" sz="1200" kern="1200" dirty="0" smtClean="0">
                <a:solidFill>
                  <a:schemeClr val="tx1"/>
                </a:solidFill>
                <a:effectLst/>
                <a:latin typeface="+mn-lt"/>
                <a:ea typeface="+mn-ea"/>
                <a:cs typeface="+mn-cs"/>
              </a:rPr>
              <a:t>Работа фармацевтов интересна и динамична. Ведь данные специалисты создают вещества, которые часто помогают спасти нашу жизнь. Они – неотъемлемая часть системы здравоохранения любой цивилизованной страны.</a:t>
            </a:r>
          </a:p>
        </p:txBody>
      </p:sp>
      <p:sp>
        <p:nvSpPr>
          <p:cNvPr id="4" name="Номер слайда 3"/>
          <p:cNvSpPr>
            <a:spLocks noGrp="1"/>
          </p:cNvSpPr>
          <p:nvPr>
            <p:ph type="sldNum" sz="quarter" idx="10"/>
          </p:nvPr>
        </p:nvSpPr>
        <p:spPr/>
        <p:txBody>
          <a:bodyPr/>
          <a:lstStyle/>
          <a:p>
            <a:fld id="{050ACEB0-9137-4C6C-92DC-63E70A79762E}" type="slidenum">
              <a:rPr lang="ru-RU" smtClean="0"/>
              <a:pPr/>
              <a:t>5</a:t>
            </a:fld>
            <a:endParaRPr lang="ru-RU"/>
          </a:p>
        </p:txBody>
      </p:sp>
    </p:spTree>
    <p:extLst>
      <p:ext uri="{BB962C8B-B14F-4D97-AF65-F5344CB8AC3E}">
        <p14:creationId xmlns:p14="http://schemas.microsoft.com/office/powerpoint/2010/main" xmlns="" val="151763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Казалось бы, в профессии фармацевта нет места математике или оно ничтожно мало. На это указывает и опрос студентов первого курса специальности «Фармация». Студентам первого курса были заданы следующие вопросы:</a:t>
            </a:r>
          </a:p>
          <a:p>
            <a:pPr lvl="0"/>
            <a:r>
              <a:rPr lang="ru-RU" sz="1200" kern="1200" dirty="0" smtClean="0">
                <a:solidFill>
                  <a:schemeClr val="tx1"/>
                </a:solidFill>
                <a:effectLst/>
                <a:latin typeface="+mn-lt"/>
                <a:ea typeface="+mn-ea"/>
                <a:cs typeface="+mn-cs"/>
              </a:rPr>
              <a:t>Как часто Вы используете математику в жизни?</a:t>
            </a:r>
          </a:p>
          <a:p>
            <a:pPr lvl="0"/>
            <a:r>
              <a:rPr lang="ru-RU" sz="1200" kern="1200" dirty="0" smtClean="0">
                <a:solidFill>
                  <a:schemeClr val="tx1"/>
                </a:solidFill>
                <a:effectLst/>
                <a:latin typeface="+mn-lt"/>
                <a:ea typeface="+mn-ea"/>
                <a:cs typeface="+mn-cs"/>
              </a:rPr>
              <a:t>Можно ли фармацевту обойтись без математики?</a:t>
            </a:r>
          </a:p>
          <a:p>
            <a:pPr lvl="0"/>
            <a:r>
              <a:rPr lang="ru-RU" sz="1200" kern="1200" dirty="0" smtClean="0">
                <a:solidFill>
                  <a:schemeClr val="tx1"/>
                </a:solidFill>
                <a:effectLst/>
                <a:latin typeface="+mn-lt"/>
                <a:ea typeface="+mn-ea"/>
                <a:cs typeface="+mn-cs"/>
              </a:rPr>
              <a:t>Для чего Вам необходимы математические знания в профессиональной деятельности?</a:t>
            </a:r>
          </a:p>
          <a:p>
            <a:r>
              <a:rPr lang="ru-RU" sz="1200" kern="1200" dirty="0" smtClean="0">
                <a:solidFill>
                  <a:schemeClr val="tx1"/>
                </a:solidFill>
                <a:effectLst/>
                <a:latin typeface="+mn-lt"/>
                <a:ea typeface="+mn-ea"/>
                <a:cs typeface="+mn-cs"/>
              </a:rPr>
              <a:t>Опрос показал, что студенты понимают необходимость получения математических знаний, так как фармацевту обойтись без математики нельзя, но область применения математических знаний ограничена. По мнению студентов математика необходима лишь при приготовлении лекарственных препаратов, определении дозировки лекарственных препаратов, для ведения учета лекарственных препаратов, определении стоимости лекарственных препаратов, а также для работы за кассой.</a:t>
            </a:r>
          </a:p>
          <a:p>
            <a:r>
              <a:rPr lang="ru-RU" sz="1200" kern="1200" dirty="0" smtClean="0">
                <a:solidFill>
                  <a:schemeClr val="tx1"/>
                </a:solidFill>
                <a:effectLst/>
                <a:latin typeface="+mn-lt"/>
                <a:ea typeface="+mn-ea"/>
                <a:cs typeface="+mn-cs"/>
              </a:rPr>
              <a:t>Одна из основных задач, стоящих перед преподавателем общеобразовательных дисциплин, в частности перед преподавателем математики, показать значимость своей дисциплины при изучении специальных дисциплин на старших курсах. Другими словами мотивировать студентов на изучение общеобразовательных дисциплин. </a:t>
            </a:r>
          </a:p>
          <a:p>
            <a:r>
              <a:rPr lang="ru-RU" sz="1200" kern="1200" dirty="0" smtClean="0">
                <a:solidFill>
                  <a:schemeClr val="tx1"/>
                </a:solidFill>
                <a:effectLst/>
                <a:latin typeface="+mn-lt"/>
                <a:ea typeface="+mn-ea"/>
                <a:cs typeface="+mn-cs"/>
              </a:rPr>
              <a:t>Начиная изучение новой темы по математике, преподавателю необходимо ответить на вопрос студентов: как можно применить полученные знания в изучении других дисциплин и профессиональной деятельности.</a:t>
            </a:r>
          </a:p>
          <a:p>
            <a:r>
              <a:rPr lang="ru-RU" sz="1200" kern="1200" dirty="0" smtClean="0">
                <a:solidFill>
                  <a:schemeClr val="tx1"/>
                </a:solidFill>
                <a:effectLst/>
                <a:latin typeface="+mn-lt"/>
                <a:ea typeface="+mn-ea"/>
                <a:cs typeface="+mn-cs"/>
              </a:rPr>
              <a:t>В данной работе постараемся как можно полнее раскрыть данный вопрос.</a:t>
            </a:r>
          </a:p>
        </p:txBody>
      </p:sp>
      <p:sp>
        <p:nvSpPr>
          <p:cNvPr id="4" name="Номер слайда 3"/>
          <p:cNvSpPr>
            <a:spLocks noGrp="1"/>
          </p:cNvSpPr>
          <p:nvPr>
            <p:ph type="sldNum" sz="quarter" idx="10"/>
          </p:nvPr>
        </p:nvSpPr>
        <p:spPr/>
        <p:txBody>
          <a:bodyPr/>
          <a:lstStyle/>
          <a:p>
            <a:fld id="{050ACEB0-9137-4C6C-92DC-63E70A79762E}" type="slidenum">
              <a:rPr lang="ru-RU" smtClean="0"/>
              <a:pPr/>
              <a:t>6</a:t>
            </a:fld>
            <a:endParaRPr lang="ru-RU"/>
          </a:p>
        </p:txBody>
      </p:sp>
    </p:spTree>
    <p:extLst>
      <p:ext uri="{BB962C8B-B14F-4D97-AF65-F5344CB8AC3E}">
        <p14:creationId xmlns:p14="http://schemas.microsoft.com/office/powerpoint/2010/main" xmlns="" val="363928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Прежде всего, фармацевты должны обладать навыками устного счета. Знать правила быстрого сложения, вычитания чисел, правила деления на 2, 4, 8, умножения на 0,5, 0,25, 0,125, 0,75 и т.д.</a:t>
            </a:r>
          </a:p>
          <a:p>
            <a:r>
              <a:rPr lang="ru-RU" sz="1200" kern="1200" dirty="0" smtClean="0">
                <a:solidFill>
                  <a:schemeClr val="tx1"/>
                </a:solidFill>
                <a:effectLst/>
                <a:latin typeface="+mn-lt"/>
                <a:ea typeface="+mn-ea"/>
                <a:cs typeface="+mn-cs"/>
              </a:rPr>
              <a:t>Одна из основных задач фармакологии – разработка лекарственных препаратов, помогающих в борьбе с тем или иным заболеванием. Фармацевты, опытным путем, используя теоретическое знание, составляют растворы лекарственных веществ в таких пропорциях, чтобы оказать помощь организму человека, и в то же время, не нанести вред. Одно и то же вещество в одном случае может быть лекарством, а в другом – ядом.</a:t>
            </a:r>
          </a:p>
          <a:p>
            <a:r>
              <a:rPr lang="ru-RU" sz="1200" kern="1200" dirty="0" smtClean="0">
                <a:solidFill>
                  <a:schemeClr val="tx1"/>
                </a:solidFill>
                <a:effectLst/>
                <a:latin typeface="+mn-lt"/>
                <a:ea typeface="+mn-ea"/>
                <a:cs typeface="+mn-cs"/>
              </a:rPr>
              <a:t>Поэтому фармацевты должны хорошо разбираться в понятиях отношение, пропорции и проценты. Эти понятия необходимы также в работе фармацевта первого стола, т.к. им необходимо рассчитывать наценки и скидки на товары аптечного ассортимента.</a:t>
            </a:r>
          </a:p>
        </p:txBody>
      </p:sp>
      <p:sp>
        <p:nvSpPr>
          <p:cNvPr id="4" name="Номер слайда 3"/>
          <p:cNvSpPr>
            <a:spLocks noGrp="1"/>
          </p:cNvSpPr>
          <p:nvPr>
            <p:ph type="sldNum" sz="quarter" idx="10"/>
          </p:nvPr>
        </p:nvSpPr>
        <p:spPr/>
        <p:txBody>
          <a:bodyPr/>
          <a:lstStyle/>
          <a:p>
            <a:fld id="{050ACEB0-9137-4C6C-92DC-63E70A79762E}" type="slidenum">
              <a:rPr lang="ru-RU" smtClean="0"/>
              <a:pPr/>
              <a:t>7</a:t>
            </a:fld>
            <a:endParaRPr lang="ru-RU"/>
          </a:p>
        </p:txBody>
      </p:sp>
    </p:spTree>
    <p:extLst>
      <p:ext uri="{BB962C8B-B14F-4D97-AF65-F5344CB8AC3E}">
        <p14:creationId xmlns:p14="http://schemas.microsoft.com/office/powerpoint/2010/main" xmlns="" val="137452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Понятие процент применяется, например, при решении следующей задачи по фармакологии. </a:t>
            </a:r>
          </a:p>
          <a:p>
            <a:r>
              <a:rPr lang="ru-RU" sz="1200" kern="1200" dirty="0" smtClean="0">
                <a:solidFill>
                  <a:schemeClr val="tx1"/>
                </a:solidFill>
                <a:effectLst/>
                <a:latin typeface="+mn-lt"/>
                <a:ea typeface="+mn-ea"/>
                <a:cs typeface="+mn-cs"/>
              </a:rPr>
              <a:t>Пример 1. Пациенту выписали настой из листьев наперстянки, растение ядовитое. Врач назначил прием настоя по 1 столовой ложке 3 раза в день на 4 дня. Какой объем раствора необходимо выдать пациенту? Сколько растительного сырья необходимо взять для его приготовления? Так как наперстянка растение ядовитое, соотношение растительного сырья и общего количества настоя составляет 1: 400. </a:t>
            </a:r>
          </a:p>
          <a:p>
            <a:r>
              <a:rPr lang="ru-RU" sz="1200" kern="1200" dirty="0" smtClean="0">
                <a:solidFill>
                  <a:schemeClr val="tx1"/>
                </a:solidFill>
                <a:effectLst/>
                <a:latin typeface="+mn-lt"/>
                <a:ea typeface="+mn-ea"/>
                <a:cs typeface="+mn-cs"/>
              </a:rPr>
              <a:t>Решение. </a:t>
            </a:r>
          </a:p>
          <a:p>
            <a:pPr lvl="0"/>
            <a:r>
              <a:rPr lang="ru-RU" sz="1200" kern="1200" dirty="0" smtClean="0">
                <a:solidFill>
                  <a:schemeClr val="tx1"/>
                </a:solidFill>
                <a:effectLst/>
                <a:latin typeface="+mn-lt"/>
                <a:ea typeface="+mn-ea"/>
                <a:cs typeface="+mn-cs"/>
              </a:rPr>
              <a:t>3·4= 12 раз должен принять пациент настой.</a:t>
            </a:r>
          </a:p>
          <a:p>
            <a:pPr lvl="0"/>
            <a:r>
              <a:rPr lang="ru-RU" sz="1200" kern="1200" dirty="0" smtClean="0">
                <a:solidFill>
                  <a:schemeClr val="tx1"/>
                </a:solidFill>
                <a:effectLst/>
                <a:latin typeface="+mn-lt"/>
                <a:ea typeface="+mn-ea"/>
                <a:cs typeface="+mn-cs"/>
              </a:rPr>
              <a:t>15·12= 180 мл – объем настоя (15мл – 1 столовая ложка)</a:t>
            </a:r>
          </a:p>
          <a:p>
            <a:pPr lvl="0"/>
            <a:r>
              <a:rPr lang="ru-RU" sz="1200" kern="1200" dirty="0" smtClean="0">
                <a:solidFill>
                  <a:schemeClr val="tx1"/>
                </a:solidFill>
                <a:effectLst/>
                <a:latin typeface="+mn-lt"/>
                <a:ea typeface="+mn-ea"/>
                <a:cs typeface="+mn-cs"/>
              </a:rPr>
              <a:t>180:400 = 0,45 г – сырья необходимо взять.</a:t>
            </a:r>
          </a:p>
          <a:p>
            <a:r>
              <a:rPr lang="ru-RU" sz="1200" kern="1200" dirty="0" smtClean="0">
                <a:solidFill>
                  <a:schemeClr val="tx1"/>
                </a:solidFill>
                <a:effectLst/>
                <a:latin typeface="+mn-lt"/>
                <a:ea typeface="+mn-ea"/>
                <a:cs typeface="+mn-cs"/>
              </a:rPr>
              <a:t>Ответ. 180 мл, 0,45 г.</a:t>
            </a:r>
          </a:p>
          <a:p>
            <a:endParaRPr lang="ru-RU" dirty="0"/>
          </a:p>
        </p:txBody>
      </p:sp>
      <p:sp>
        <p:nvSpPr>
          <p:cNvPr id="4" name="Номер слайда 3"/>
          <p:cNvSpPr>
            <a:spLocks noGrp="1"/>
          </p:cNvSpPr>
          <p:nvPr>
            <p:ph type="sldNum" sz="quarter" idx="10"/>
          </p:nvPr>
        </p:nvSpPr>
        <p:spPr/>
        <p:txBody>
          <a:bodyPr/>
          <a:lstStyle/>
          <a:p>
            <a:fld id="{050ACEB0-9137-4C6C-92DC-63E70A79762E}" type="slidenum">
              <a:rPr lang="ru-RU" smtClean="0"/>
              <a:pPr/>
              <a:t>8</a:t>
            </a:fld>
            <a:endParaRPr lang="ru-RU"/>
          </a:p>
        </p:txBody>
      </p:sp>
    </p:spTree>
    <p:extLst>
      <p:ext uri="{BB962C8B-B14F-4D97-AF65-F5344CB8AC3E}">
        <p14:creationId xmlns:p14="http://schemas.microsoft.com/office/powerpoint/2010/main" xmlns="" val="67505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фармакогнозии проводится анализ доброкачественности сырья. Например, при решении следующей задачи.</a:t>
            </a:r>
          </a:p>
          <a:p>
            <a:r>
              <a:rPr lang="ru-RU" sz="1200" kern="1200" dirty="0" smtClean="0">
                <a:solidFill>
                  <a:schemeClr val="tx1"/>
                </a:solidFill>
                <a:effectLst/>
                <a:latin typeface="+mn-lt"/>
                <a:ea typeface="+mn-ea"/>
                <a:cs typeface="+mn-cs"/>
              </a:rPr>
              <a:t>Пример 2. Выписка из статьи ГФ </a:t>
            </a:r>
            <a:r>
              <a:rPr lang="en-US" sz="1200" kern="1200" dirty="0" smtClean="0">
                <a:solidFill>
                  <a:schemeClr val="tx1"/>
                </a:solidFill>
                <a:effectLst/>
                <a:latin typeface="+mn-lt"/>
                <a:ea typeface="+mn-ea"/>
                <a:cs typeface="+mn-cs"/>
              </a:rPr>
              <a:t>XIII </a:t>
            </a:r>
            <a:r>
              <a:rPr lang="ru-RU" sz="1200" kern="1200" dirty="0" smtClean="0">
                <a:solidFill>
                  <a:schemeClr val="tx1"/>
                </a:solidFill>
                <a:effectLst/>
                <a:latin typeface="+mn-lt"/>
                <a:ea typeface="+mn-ea"/>
                <a:cs typeface="+mn-cs"/>
              </a:rPr>
              <a:t>«Трава горца птичьего»</a:t>
            </a:r>
          </a:p>
          <a:p>
            <a:r>
              <a:rPr lang="ru-RU" sz="1200" i="1" kern="1200" dirty="0" smtClean="0">
                <a:solidFill>
                  <a:schemeClr val="tx1"/>
                </a:solidFill>
                <a:effectLst/>
                <a:latin typeface="+mn-lt"/>
                <a:ea typeface="+mn-ea"/>
                <a:cs typeface="+mn-cs"/>
              </a:rPr>
              <a:t>Числовые показатели: </a:t>
            </a:r>
            <a:r>
              <a:rPr lang="ru-RU" sz="1200" kern="1200" dirty="0" smtClean="0">
                <a:solidFill>
                  <a:schemeClr val="tx1"/>
                </a:solidFill>
                <a:effectLst/>
                <a:latin typeface="+mn-lt"/>
                <a:ea typeface="+mn-ea"/>
                <a:cs typeface="+mn-cs"/>
              </a:rPr>
              <a:t>влажность не более 14%, золы общей не более 20%, листьев почерневших и пожелтевших не более 5%, других частей растения ( стеблей, отдельных плодов, цветков) не более 2%, измельченных частиц, проходящих сквозь сито с отверстиями диаметром 3 мм, не более 4%, органической примеси не более 0,5%, минеральной примеси не более 0,5%.</a:t>
            </a:r>
          </a:p>
          <a:p>
            <a:r>
              <a:rPr lang="ru-RU" sz="1200" kern="1200" dirty="0" smtClean="0">
                <a:solidFill>
                  <a:schemeClr val="tx1"/>
                </a:solidFill>
                <a:effectLst/>
                <a:latin typeface="+mn-lt"/>
                <a:ea typeface="+mn-ea"/>
                <a:cs typeface="+mn-cs"/>
              </a:rPr>
              <a:t>В контрольно-аналитическую лабораторию поступил образец цельного лекарственного растительного сырья трава горца птичьего массой 200 г. Определите его доброкачественность по результатам анализа:</a:t>
            </a:r>
          </a:p>
          <a:p>
            <a:r>
              <a:rPr lang="ru-RU" sz="1200" kern="1200" dirty="0" smtClean="0">
                <a:solidFill>
                  <a:schemeClr val="tx1"/>
                </a:solidFill>
                <a:effectLst/>
                <a:latin typeface="+mn-lt"/>
                <a:ea typeface="+mn-ea"/>
                <a:cs typeface="+mn-cs"/>
              </a:rPr>
              <a:t>а) вес пустого бокса 15,30 г, вес бокса с навеской сырья 18,93 г, вес бокса с навеской сырья после высушивания 18,57 г;</a:t>
            </a:r>
          </a:p>
          <a:p>
            <a:r>
              <a:rPr lang="ru-RU" sz="1200" kern="1200" dirty="0" smtClean="0">
                <a:solidFill>
                  <a:schemeClr val="tx1"/>
                </a:solidFill>
                <a:effectLst/>
                <a:latin typeface="+mn-lt"/>
                <a:ea typeface="+mn-ea"/>
                <a:cs typeface="+mn-cs"/>
              </a:rPr>
              <a:t>б) зола общая 10,5 %</a:t>
            </a:r>
          </a:p>
          <a:p>
            <a:r>
              <a:rPr lang="ru-RU" sz="1200" kern="1200" dirty="0" smtClean="0">
                <a:solidFill>
                  <a:schemeClr val="tx1"/>
                </a:solidFill>
                <a:effectLst/>
                <a:latin typeface="+mn-lt"/>
                <a:ea typeface="+mn-ea"/>
                <a:cs typeface="+mn-cs"/>
              </a:rPr>
              <a:t>в) бурых листьев и стеблей 5 г, корней 3 г, травы горца малого 2 г, земли 2,6 г.</a:t>
            </a:r>
          </a:p>
        </p:txBody>
      </p:sp>
      <p:sp>
        <p:nvSpPr>
          <p:cNvPr id="4" name="Номер слайда 3"/>
          <p:cNvSpPr>
            <a:spLocks noGrp="1"/>
          </p:cNvSpPr>
          <p:nvPr>
            <p:ph type="sldNum" sz="quarter" idx="10"/>
          </p:nvPr>
        </p:nvSpPr>
        <p:spPr/>
        <p:txBody>
          <a:bodyPr/>
          <a:lstStyle/>
          <a:p>
            <a:fld id="{050ACEB0-9137-4C6C-92DC-63E70A79762E}" type="slidenum">
              <a:rPr lang="ru-RU" smtClean="0"/>
              <a:pPr/>
              <a:t>9</a:t>
            </a:fld>
            <a:endParaRPr lang="ru-RU"/>
          </a:p>
        </p:txBody>
      </p:sp>
    </p:spTree>
    <p:extLst>
      <p:ext uri="{BB962C8B-B14F-4D97-AF65-F5344CB8AC3E}">
        <p14:creationId xmlns:p14="http://schemas.microsoft.com/office/powerpoint/2010/main" xmlns="" val="207975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Дозировка некоторых лекарственных препаратов изменяется в соответствии с возрастом, массой тела или другими параметрами. Рассчитывать антропометрические параметры студенты учатся в курсе анатомии и физиологии человек, при этом они должны понимать какие из величин будут независимыми, а какие – зависимыми. В курсе математики эти понятия рассматриваются при изучении темы «Функции, их свойства и графики».</a:t>
            </a:r>
          </a:p>
          <a:p>
            <a:r>
              <a:rPr lang="ru-RU" sz="1200" kern="1200" dirty="0" smtClean="0">
                <a:solidFill>
                  <a:schemeClr val="tx1"/>
                </a:solidFill>
                <a:effectLst/>
                <a:latin typeface="+mn-lt"/>
                <a:ea typeface="+mn-ea"/>
                <a:cs typeface="+mn-cs"/>
              </a:rPr>
              <a:t>Практическую значимость темы «Функции, их свойства и графики» можно показать при решении следующих задач:</a:t>
            </a:r>
          </a:p>
          <a:p>
            <a:r>
              <a:rPr lang="ru-RU" sz="1200" kern="1200" dirty="0" smtClean="0">
                <a:solidFill>
                  <a:schemeClr val="tx1"/>
                </a:solidFill>
                <a:effectLst/>
                <a:latin typeface="+mn-lt"/>
                <a:ea typeface="+mn-ea"/>
                <a:cs typeface="+mn-cs"/>
              </a:rPr>
              <a:t>Пример 3. Показатель крепости телосложения (по </a:t>
            </a:r>
            <a:r>
              <a:rPr lang="ru-RU" sz="1200" kern="1200" dirty="0" err="1" smtClean="0">
                <a:solidFill>
                  <a:schemeClr val="tx1"/>
                </a:solidFill>
                <a:effectLst/>
                <a:latin typeface="+mn-lt"/>
                <a:ea typeface="+mn-ea"/>
                <a:cs typeface="+mn-cs"/>
              </a:rPr>
              <a:t>Пинье</a:t>
            </a:r>
            <a:r>
              <a:rPr lang="ru-RU" sz="1200" kern="1200" dirty="0" smtClean="0">
                <a:solidFill>
                  <a:schemeClr val="tx1"/>
                </a:solidFill>
                <a:effectLst/>
                <a:latin typeface="+mn-lt"/>
                <a:ea typeface="+mn-ea"/>
                <a:cs typeface="+mn-cs"/>
              </a:rPr>
              <a:t>) выражает разницу между ростом стоя и суммой массы тела и окружностью грудной клетки:  Х = Р — (В+О), где: Х — индекс, Р — рост (см), В — масса тела (кг), О — окружность груди в фазе выдоха (см). Оцените телосложение мужчины ростом 185 см, весом 80 кг с окружностью грудной клетки 97 см. Критерии оценки: разность меньше 10 оценивается как крепкое телосложение, от 10 до 20 — хорошее, от 21 до 25 — среднее, от 25 до 35 — слабое, более 36 — очень слабое. Оцените свое телосложение по </a:t>
            </a:r>
            <a:r>
              <a:rPr lang="ru-RU" sz="1200" kern="1200" dirty="0" err="1" smtClean="0">
                <a:solidFill>
                  <a:schemeClr val="tx1"/>
                </a:solidFill>
                <a:effectLst/>
                <a:latin typeface="+mn-lt"/>
                <a:ea typeface="+mn-ea"/>
                <a:cs typeface="+mn-cs"/>
              </a:rPr>
              <a:t>Пинье</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Пример 4. Согласно формуле Лоренца, идеальная масса тела (М) составляет:</a:t>
            </a:r>
          </a:p>
          <a:p>
            <a:r>
              <a:rPr lang="ru-RU" sz="1200" kern="1200" dirty="0" smtClean="0">
                <a:solidFill>
                  <a:schemeClr val="tx1"/>
                </a:solidFill>
                <a:effectLst/>
                <a:latin typeface="+mn-lt"/>
                <a:ea typeface="+mn-ea"/>
                <a:cs typeface="+mn-cs"/>
              </a:rPr>
              <a:t>М = Р — (100 — [(Р — 150) / 4]), где: Р — рост человека. </a:t>
            </a:r>
          </a:p>
          <a:p>
            <a:r>
              <a:rPr lang="ru-RU" sz="1200" kern="1200" dirty="0" smtClean="0">
                <a:solidFill>
                  <a:schemeClr val="tx1"/>
                </a:solidFill>
                <a:effectLst/>
                <a:latin typeface="+mn-lt"/>
                <a:ea typeface="+mn-ea"/>
                <a:cs typeface="+mn-cs"/>
              </a:rPr>
              <a:t>Определите идеальную массу женщины ростом 167 см. Каким может быть рост мужчины, если его идеальная масса 82 кг.</a:t>
            </a:r>
          </a:p>
          <a:p>
            <a:endParaRPr lang="ru-RU" dirty="0"/>
          </a:p>
        </p:txBody>
      </p:sp>
      <p:sp>
        <p:nvSpPr>
          <p:cNvPr id="4" name="Номер слайда 3"/>
          <p:cNvSpPr>
            <a:spLocks noGrp="1"/>
          </p:cNvSpPr>
          <p:nvPr>
            <p:ph type="sldNum" sz="quarter" idx="10"/>
          </p:nvPr>
        </p:nvSpPr>
        <p:spPr/>
        <p:txBody>
          <a:bodyPr/>
          <a:lstStyle/>
          <a:p>
            <a:fld id="{050ACEB0-9137-4C6C-92DC-63E70A79762E}" type="slidenum">
              <a:rPr lang="ru-RU" smtClean="0"/>
              <a:pPr/>
              <a:t>10</a:t>
            </a:fld>
            <a:endParaRPr lang="ru-RU"/>
          </a:p>
        </p:txBody>
      </p:sp>
    </p:spTree>
    <p:extLst>
      <p:ext uri="{BB962C8B-B14F-4D97-AF65-F5344CB8AC3E}">
        <p14:creationId xmlns:p14="http://schemas.microsoft.com/office/powerpoint/2010/main" xmlns="" val="168275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Большинство информации в современном мире представляется в виде таблиц, диаграмм и графиков. Умения анализировать табличные данные, строить графики и диаграммы формируются у студентов при изучении темы «Комбинаторика, статистика и теория вероятностей». В данной теме студенты не только изучают основные понятия и способы деятельности, но и решают практические задачи с применением вероятностных методов.</a:t>
                </a:r>
              </a:p>
              <a:p>
                <a:r>
                  <a:rPr lang="ru-RU" sz="1200" kern="1200" dirty="0">
                    <a:solidFill>
                      <a:schemeClr val="tx1"/>
                    </a:solidFill>
                    <a:effectLst/>
                    <a:latin typeface="+mn-lt"/>
                    <a:ea typeface="+mn-ea"/>
                    <a:cs typeface="+mn-cs"/>
                  </a:rPr>
                  <a:t>Пример 4. В аптеке имеются 100 упаковок одного лекарственного средства. Из них 20 упаковок имеют 90% срок годности, 50 упаковок – 70% срока годности, 24 упаковки – 50% срока годности, 6 упаковок с истекшим сроком годности. Какова вероятность того, что взятая наугад упаковка препарата может быть допущена к реализации?</a:t>
                </a:r>
              </a:p>
              <a:p>
                <a:r>
                  <a:rPr lang="ru-RU" sz="1200" kern="1200" dirty="0">
                    <a:solidFill>
                      <a:schemeClr val="tx1"/>
                    </a:solidFill>
                    <a:effectLst/>
                    <a:latin typeface="+mn-lt"/>
                    <a:ea typeface="+mn-ea"/>
                    <a:cs typeface="+mn-cs"/>
                  </a:rPr>
                  <a:t> Решение. Вероятность выбора упаковки с 90% сроком годности (событие А)</a:t>
                </a:r>
              </a:p>
              <a:p>
                <a:r>
                  <a:rPr lang="ru-RU" sz="1200" kern="1200" dirty="0">
                    <a:solidFill>
                      <a:schemeClr val="tx1"/>
                    </a:solidFill>
                    <a:effectLst/>
                    <a:latin typeface="+mn-lt"/>
                    <a:ea typeface="+mn-ea"/>
                    <a:cs typeface="+mn-cs"/>
                  </a:rPr>
                  <a:t>Р(А) = 20/100 = 1/5. </a:t>
                </a:r>
              </a:p>
              <a:p>
                <a:r>
                  <a:rPr lang="ru-RU" sz="1200" kern="1200" dirty="0">
                    <a:solidFill>
                      <a:schemeClr val="tx1"/>
                    </a:solidFill>
                    <a:effectLst/>
                    <a:latin typeface="+mn-lt"/>
                    <a:ea typeface="+mn-ea"/>
                    <a:cs typeface="+mn-cs"/>
                  </a:rPr>
                  <a:t>Вероятность выбора упаковки с 70% сроком годности (событие В)</a:t>
                </a:r>
              </a:p>
              <a:p>
                <a:r>
                  <a:rPr lang="ru-RU" sz="1200" kern="1200" dirty="0">
                    <a:solidFill>
                      <a:schemeClr val="tx1"/>
                    </a:solidFill>
                    <a:effectLst/>
                    <a:latin typeface="+mn-lt"/>
                    <a:ea typeface="+mn-ea"/>
                    <a:cs typeface="+mn-cs"/>
                  </a:rPr>
                  <a:t> Р(В) = 50/100 = 1/2. </a:t>
                </a:r>
              </a:p>
              <a:p>
                <a:r>
                  <a:rPr lang="ru-RU" sz="1200" kern="1200" dirty="0">
                    <a:solidFill>
                      <a:schemeClr val="tx1"/>
                    </a:solidFill>
                    <a:effectLst/>
                    <a:latin typeface="+mn-lt"/>
                    <a:ea typeface="+mn-ea"/>
                    <a:cs typeface="+mn-cs"/>
                  </a:rPr>
                  <a:t>Вероятность выбора упаковки с 50% сроком (событие С) P(C) = 24/100 = 6/25. </a:t>
                </a:r>
              </a:p>
              <a:p>
                <a:r>
                  <a:rPr lang="ru-RU" sz="1200" kern="1200" dirty="0">
                    <a:solidFill>
                      <a:schemeClr val="tx1"/>
                    </a:solidFill>
                    <a:effectLst/>
                    <a:latin typeface="+mn-lt"/>
                    <a:ea typeface="+mn-ea"/>
                    <a:cs typeface="+mn-cs"/>
                  </a:rPr>
                  <a:t>События А, В и С несовместные, поэтому находим </a:t>
                </a:r>
              </a:p>
              <a:p>
                <a:r>
                  <a:rPr lang="ru-RU" sz="1200" kern="1200" dirty="0">
                    <a:solidFill>
                      <a:schemeClr val="tx1"/>
                    </a:solidFill>
                    <a:effectLst/>
                    <a:latin typeface="+mn-lt"/>
                    <a:ea typeface="+mn-ea"/>
                    <a:cs typeface="+mn-cs"/>
                  </a:rPr>
                  <a:t>Р(A + B + C) = 1/5 + 1/2 + 6/25 = </a:t>
                </a:r>
                <a:r>
                  <a:rPr lang="ru-RU" sz="1200" kern="1200" dirty="0" smtClean="0">
                    <a:solidFill>
                      <a:schemeClr val="tx1"/>
                    </a:solidFill>
                    <a:effectLst/>
                    <a:latin typeface="+mn-lt"/>
                    <a:ea typeface="+mn-ea"/>
                    <a:cs typeface="+mn-cs"/>
                  </a:rPr>
                  <a:t>47/50 </a:t>
                </a:r>
                <a:r>
                  <a:rPr lang="ru-RU" sz="1200" kern="1200">
                    <a:solidFill>
                      <a:schemeClr val="tx1"/>
                    </a:solidFill>
                    <a:effectLst/>
                    <a:latin typeface="+mn-lt"/>
                    <a:ea typeface="+mn-ea"/>
                    <a:cs typeface="+mn-cs"/>
                  </a:rPr>
                  <a:t>= </a:t>
                </a:r>
                <a:r>
                  <a:rPr lang="ru-RU" sz="1200" kern="1200" smtClean="0">
                    <a:solidFill>
                      <a:schemeClr val="tx1"/>
                    </a:solidFill>
                    <a:effectLst/>
                    <a:latin typeface="+mn-lt"/>
                    <a:ea typeface="+mn-ea"/>
                    <a:cs typeface="+mn-cs"/>
                  </a:rPr>
                  <a:t>0,94</a:t>
                </a:r>
                <a:r>
                  <a:rPr lang="ru-RU" sz="1200" kern="1200" dirty="0">
                    <a:solidFill>
                      <a:schemeClr val="tx1"/>
                    </a:solidFill>
                    <a:effectLst/>
                    <a:latin typeface="+mn-lt"/>
                    <a:ea typeface="+mn-ea"/>
                    <a:cs typeface="+mn-cs"/>
                  </a:rPr>
                  <a:t>.</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Пример 5. </a:t>
                </a:r>
                <a:r>
                  <a:rPr lang="ru-RU" sz="1200" kern="1200" dirty="0">
                    <a:solidFill>
                      <a:schemeClr val="tx1"/>
                    </a:solidFill>
                    <a:effectLst/>
                    <a:latin typeface="+mn-lt"/>
                    <a:ea typeface="+mn-ea"/>
                    <a:cs typeface="+mn-cs"/>
                  </a:rPr>
                  <a:t>При анализе ценовых предпочтений покупателей аптеки получены данные, представленные в таблице: доля покупателей, приобретающих препараты одинакового назначения, но различной цены. Найти моду случайной величины Х – цены продаваемых препаратов.</a:t>
                </a:r>
              </a:p>
              <a:p>
                <a:endParaRPr lang="ru-RU" sz="1200" kern="1200" dirty="0">
                  <a:solidFill>
                    <a:schemeClr val="tx1"/>
                  </a:solidFill>
                  <a:effectLst/>
                  <a:latin typeface="+mn-lt"/>
                  <a:ea typeface="+mn-ea"/>
                  <a:cs typeface="+mn-cs"/>
                </a:endParaRPr>
              </a:p>
              <a:p>
                <a:r>
                  <a:rPr lang="ru-RU" sz="1200" kern="1200" dirty="0" err="1">
                    <a:solidFill>
                      <a:schemeClr val="tx1"/>
                    </a:solidFill>
                    <a:effectLst/>
                    <a:latin typeface="+mn-lt"/>
                    <a:ea typeface="+mn-ea"/>
                    <a:cs typeface="+mn-cs"/>
                  </a:rPr>
                  <a:t>хi</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35</a:t>
                </a:r>
              </a:p>
              <a:p>
                <a:r>
                  <a:rPr lang="ru-RU" sz="1200" kern="1200" dirty="0">
                    <a:solidFill>
                      <a:schemeClr val="tx1"/>
                    </a:solidFill>
                    <a:effectLst/>
                    <a:latin typeface="+mn-lt"/>
                    <a:ea typeface="+mn-ea"/>
                    <a:cs typeface="+mn-cs"/>
                  </a:rPr>
                  <a:t>45</a:t>
                </a:r>
              </a:p>
              <a:p>
                <a:r>
                  <a:rPr lang="ru-RU" sz="1200" kern="1200" dirty="0">
                    <a:solidFill>
                      <a:schemeClr val="tx1"/>
                    </a:solidFill>
                    <a:effectLst/>
                    <a:latin typeface="+mn-lt"/>
                    <a:ea typeface="+mn-ea"/>
                    <a:cs typeface="+mn-cs"/>
                  </a:rPr>
                  <a:t>55</a:t>
                </a:r>
              </a:p>
              <a:p>
                <a:r>
                  <a:rPr lang="ru-RU" sz="1200" kern="1200" dirty="0">
                    <a:solidFill>
                      <a:schemeClr val="tx1"/>
                    </a:solidFill>
                    <a:effectLst/>
                    <a:latin typeface="+mn-lt"/>
                    <a:ea typeface="+mn-ea"/>
                    <a:cs typeface="+mn-cs"/>
                  </a:rPr>
                  <a:t>65</a:t>
                </a:r>
              </a:p>
              <a:p>
                <a:r>
                  <a:rPr lang="ru-RU" sz="1200" kern="1200" dirty="0">
                    <a:solidFill>
                      <a:schemeClr val="tx1"/>
                    </a:solidFill>
                    <a:effectLst/>
                    <a:latin typeface="+mn-lt"/>
                    <a:ea typeface="+mn-ea"/>
                    <a:cs typeface="+mn-cs"/>
                  </a:rPr>
                  <a:t>75</a:t>
                </a:r>
              </a:p>
              <a:p>
                <a:r>
                  <a:rPr lang="ru-RU" sz="1200" kern="1200" dirty="0">
                    <a:solidFill>
                      <a:schemeClr val="tx1"/>
                    </a:solidFill>
                    <a:effectLst/>
                    <a:latin typeface="+mn-lt"/>
                    <a:ea typeface="+mn-ea"/>
                    <a:cs typeface="+mn-cs"/>
                  </a:rPr>
                  <a:t>85</a:t>
                </a:r>
              </a:p>
              <a:p>
                <a:r>
                  <a:rPr lang="ru-RU" sz="1200" kern="1200" dirty="0" err="1">
                    <a:solidFill>
                      <a:schemeClr val="tx1"/>
                    </a:solidFill>
                    <a:effectLst/>
                    <a:latin typeface="+mn-lt"/>
                    <a:ea typeface="+mn-ea"/>
                    <a:cs typeface="+mn-cs"/>
                  </a:rPr>
                  <a:t>p</a:t>
                </a:r>
                <a:r>
                  <a:rPr lang="ru-RU" sz="1200" kern="1200" baseline="-25000" dirty="0" err="1">
                    <a:solidFill>
                      <a:schemeClr val="tx1"/>
                    </a:solidFill>
                    <a:effectLst/>
                    <a:latin typeface="+mn-lt"/>
                    <a:ea typeface="+mn-ea"/>
                    <a:cs typeface="+mn-cs"/>
                  </a:rPr>
                  <a:t>i</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1/20</a:t>
                </a:r>
              </a:p>
              <a:p>
                <a:r>
                  <a:rPr lang="ru-RU" sz="1200" kern="1200" dirty="0">
                    <a:solidFill>
                      <a:schemeClr val="tx1"/>
                    </a:solidFill>
                    <a:effectLst/>
                    <a:latin typeface="+mn-lt"/>
                    <a:ea typeface="+mn-ea"/>
                    <a:cs typeface="+mn-cs"/>
                  </a:rPr>
                  <a:t>3/20</a:t>
                </a:r>
              </a:p>
              <a:p>
                <a:r>
                  <a:rPr lang="ru-RU" sz="1200" kern="1200" dirty="0">
                    <a:solidFill>
                      <a:schemeClr val="tx1"/>
                    </a:solidFill>
                    <a:effectLst/>
                    <a:latin typeface="+mn-lt"/>
                    <a:ea typeface="+mn-ea"/>
                    <a:cs typeface="+mn-cs"/>
                  </a:rPr>
                  <a:t>3/20</a:t>
                </a:r>
              </a:p>
              <a:p>
                <a:r>
                  <a:rPr lang="ru-RU" sz="1200" kern="1200" dirty="0">
                    <a:solidFill>
                      <a:schemeClr val="tx1"/>
                    </a:solidFill>
                    <a:effectLst/>
                    <a:latin typeface="+mn-lt"/>
                    <a:ea typeface="+mn-ea"/>
                    <a:cs typeface="+mn-cs"/>
                  </a:rPr>
                  <a:t>8/20</a:t>
                </a:r>
              </a:p>
              <a:p>
                <a:r>
                  <a:rPr lang="ru-RU" sz="1200" kern="1200" dirty="0">
                    <a:solidFill>
                      <a:schemeClr val="tx1"/>
                    </a:solidFill>
                    <a:effectLst/>
                    <a:latin typeface="+mn-lt"/>
                    <a:ea typeface="+mn-ea"/>
                    <a:cs typeface="+mn-cs"/>
                  </a:rPr>
                  <a:t>4/20</a:t>
                </a:r>
              </a:p>
              <a:p>
                <a:r>
                  <a:rPr lang="ru-RU" sz="1200" kern="1200" dirty="0">
                    <a:solidFill>
                      <a:schemeClr val="tx1"/>
                    </a:solidFill>
                    <a:effectLst/>
                    <a:latin typeface="+mn-lt"/>
                    <a:ea typeface="+mn-ea"/>
                    <a:cs typeface="+mn-cs"/>
                  </a:rPr>
                  <a:t>1/20</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Решение. Из этой таблицы видно, что мода случайной величины Х равна 65, так как этому значению показателя соответствует наибольшая вероятность Р(Х=65) = 8/20. В системе лекарственного обеспечения при составлении годовой заявки для льготных категорий населения определяют не математическое ожидание потребности в конкретном лекарственном препарате, а её моду, т.е. потребность населения в лекарственном препарате в тот месяц, в котором чаще всего требуется данный препарат</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 другими</a:t>
                </a:r>
                <a:r>
                  <a:rPr lang="ru-RU" sz="1200" kern="1200" baseline="0" dirty="0" smtClean="0">
                    <a:solidFill>
                      <a:schemeClr val="tx1"/>
                    </a:solidFill>
                    <a:effectLst/>
                    <a:latin typeface="+mn-lt"/>
                    <a:ea typeface="+mn-ea"/>
                    <a:cs typeface="+mn-cs"/>
                  </a:rPr>
                  <a:t> примерами применения математической статистики  и теории вероятности в деятельности фармацевта можно познакомиться в приложении 2 </a:t>
                </a:r>
                <a:endParaRPr lang="ru-RU" sz="1200" kern="1200" dirty="0">
                  <a:solidFill>
                    <a:schemeClr val="tx1"/>
                  </a:solidFill>
                  <a:effectLst/>
                  <a:latin typeface="+mn-lt"/>
                  <a:ea typeface="+mn-ea"/>
                  <a:cs typeface="+mn-cs"/>
                </a:endParaRPr>
              </a:p>
            </p:txBody>
          </p:sp>
        </mc:Choice>
        <mc:Fallback>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Большинство информации в современном мире представляется в виде таблиц, диаграмм и графиков. Умения анализировать табличные данные, строить графики и диаграммы формируются у студентов при изучении темы «Комбинаторика, статистика и теория вероятностей». В данной теме студенты не только изучают основные понятия и способы деятельности, но и решают практические задачи с применением вероятностных методов.</a:t>
                </a:r>
              </a:p>
              <a:p>
                <a:r>
                  <a:rPr lang="ru-RU" sz="1200" kern="1200" dirty="0">
                    <a:solidFill>
                      <a:schemeClr val="tx1"/>
                    </a:solidFill>
                    <a:effectLst/>
                    <a:latin typeface="+mn-lt"/>
                    <a:ea typeface="+mn-ea"/>
                    <a:cs typeface="+mn-cs"/>
                  </a:rPr>
                  <a:t>Пример 4. В аптеке имеются 100 упаковок одного лекарственного средства. Из них 20 упаковок имеют 90% срок годности, 50 упаковок – 70% срока годности, 24 упаковки – 50% срока годности, 6 упаковок с истекшим сроком годности. Какова вероятность того, что взятая наугад упаковка препарата может быть допущена к реализации?</a:t>
                </a:r>
              </a:p>
              <a:p>
                <a:r>
                  <a:rPr lang="ru-RU" sz="1200" kern="1200" dirty="0">
                    <a:solidFill>
                      <a:schemeClr val="tx1"/>
                    </a:solidFill>
                    <a:effectLst/>
                    <a:latin typeface="+mn-lt"/>
                    <a:ea typeface="+mn-ea"/>
                    <a:cs typeface="+mn-cs"/>
                  </a:rPr>
                  <a:t> Решение. Вероятность выбора упаковки с 90% сроком годности (событие А)</a:t>
                </a:r>
              </a:p>
              <a:p>
                <a:r>
                  <a:rPr lang="ru-RU" sz="1200" kern="1200" dirty="0">
                    <a:solidFill>
                      <a:schemeClr val="tx1"/>
                    </a:solidFill>
                    <a:effectLst/>
                    <a:latin typeface="+mn-lt"/>
                    <a:ea typeface="+mn-ea"/>
                    <a:cs typeface="+mn-cs"/>
                  </a:rPr>
                  <a:t>Р(А) = 20/100 = 1/5. </a:t>
                </a:r>
              </a:p>
              <a:p>
                <a:r>
                  <a:rPr lang="ru-RU" sz="1200" kern="1200" dirty="0">
                    <a:solidFill>
                      <a:schemeClr val="tx1"/>
                    </a:solidFill>
                    <a:effectLst/>
                    <a:latin typeface="+mn-lt"/>
                    <a:ea typeface="+mn-ea"/>
                    <a:cs typeface="+mn-cs"/>
                  </a:rPr>
                  <a:t>Вероятность выбора упаковки с 70% сроком годности (событие В)</a:t>
                </a:r>
              </a:p>
              <a:p>
                <a:r>
                  <a:rPr lang="ru-RU" sz="1200" kern="1200" dirty="0">
                    <a:solidFill>
                      <a:schemeClr val="tx1"/>
                    </a:solidFill>
                    <a:effectLst/>
                    <a:latin typeface="+mn-lt"/>
                    <a:ea typeface="+mn-ea"/>
                    <a:cs typeface="+mn-cs"/>
                  </a:rPr>
                  <a:t> Р(В) = 50/100 = 1/2. </a:t>
                </a:r>
              </a:p>
              <a:p>
                <a:r>
                  <a:rPr lang="ru-RU" sz="1200" kern="1200" dirty="0">
                    <a:solidFill>
                      <a:schemeClr val="tx1"/>
                    </a:solidFill>
                    <a:effectLst/>
                    <a:latin typeface="+mn-lt"/>
                    <a:ea typeface="+mn-ea"/>
                    <a:cs typeface="+mn-cs"/>
                  </a:rPr>
                  <a:t>Вероятность выбора упаковки с 50% сроком (событие С) P(C) = 24/100 = 6/25. </a:t>
                </a:r>
              </a:p>
              <a:p>
                <a:r>
                  <a:rPr lang="ru-RU" sz="1200" kern="1200" dirty="0">
                    <a:solidFill>
                      <a:schemeClr val="tx1"/>
                    </a:solidFill>
                    <a:effectLst/>
                    <a:latin typeface="+mn-lt"/>
                    <a:ea typeface="+mn-ea"/>
                    <a:cs typeface="+mn-cs"/>
                  </a:rPr>
                  <a:t>События А, В и С несовместные, поэтому находим </a:t>
                </a:r>
              </a:p>
              <a:p>
                <a:r>
                  <a:rPr lang="ru-RU" sz="1200" kern="1200" dirty="0">
                    <a:solidFill>
                      <a:schemeClr val="tx1"/>
                    </a:solidFill>
                    <a:effectLst/>
                    <a:latin typeface="+mn-lt"/>
                    <a:ea typeface="+mn-ea"/>
                    <a:cs typeface="+mn-cs"/>
                  </a:rPr>
                  <a:t>Р(A + B + C) = 1/5 + 1/2 + 6/25 = 32/50 = 0,64.</a:t>
                </a:r>
              </a:p>
              <a:p>
                <a:r>
                  <a:rPr lang="ru-RU" sz="1200" kern="1200" dirty="0">
                    <a:solidFill>
                      <a:schemeClr val="tx1"/>
                    </a:solidFill>
                    <a:effectLst/>
                    <a:latin typeface="+mn-lt"/>
                    <a:ea typeface="+mn-ea"/>
                    <a:cs typeface="+mn-cs"/>
                  </a:rPr>
                  <a:t> 	Пример 5. Аптечный склад получает лекарственные средства от медицинских предприятий трёх городов А, В, С. Вероятность получения препаратов из города А Р(А) = 0,6; из города B P(B) = 0,3. Найти вероятность Р(С) того, что препараты получены из города С. </a:t>
                </a:r>
              </a:p>
              <a:p>
                <a:r>
                  <a:rPr lang="ru-RU" sz="1200" kern="1200" dirty="0">
                    <a:solidFill>
                      <a:schemeClr val="tx1"/>
                    </a:solidFill>
                    <a:effectLst/>
                    <a:latin typeface="+mn-lt"/>
                    <a:ea typeface="+mn-ea"/>
                    <a:cs typeface="+mn-cs"/>
                  </a:rPr>
                  <a:t>Решение. События получения лекарственных средств из городов А, В и С составляют полную группу событий. Согласно с теоремой сложения вероятностей,</a:t>
                </a:r>
              </a:p>
              <a:p>
                <a:r>
                  <a:rPr lang="ru-RU" sz="1200" kern="1200" dirty="0">
                    <a:solidFill>
                      <a:schemeClr val="tx1"/>
                    </a:solidFill>
                    <a:effectLst/>
                    <a:latin typeface="+mn-lt"/>
                    <a:ea typeface="+mn-ea"/>
                    <a:cs typeface="+mn-cs"/>
                  </a:rPr>
                  <a:t> 0,6 + 0,3 + P(C) = 1, откуда P(C) = 1 – 0,9 = 0,1.</a:t>
                </a:r>
              </a:p>
              <a:p>
                <a:r>
                  <a:rPr lang="ru-RU" sz="1200" kern="1200" dirty="0">
                    <a:solidFill>
                      <a:schemeClr val="tx1"/>
                    </a:solidFill>
                    <a:effectLst/>
                    <a:latin typeface="+mn-lt"/>
                    <a:ea typeface="+mn-ea"/>
                    <a:cs typeface="+mn-cs"/>
                  </a:rPr>
                  <a:t>Пример 6(анализ статистических данных). </a:t>
                </a:r>
              </a:p>
              <a:p>
                <a:r>
                  <a:rPr lang="ru-RU" sz="1200" kern="1200" dirty="0">
                    <a:solidFill>
                      <a:schemeClr val="tx1"/>
                    </a:solidFill>
                    <a:effectLst/>
                    <a:latin typeface="+mn-lt"/>
                    <a:ea typeface="+mn-ea"/>
                    <a:cs typeface="+mn-cs"/>
                  </a:rPr>
                  <a:t>В аптеке работают два фармацевта. Объем лекарственных средств (в рублях), реализуемых каждым из них, являются случайными величинами Х и Y, заданными законами распределений:</a:t>
                </a:r>
              </a:p>
              <a:p>
                <a:r>
                  <a:rPr lang="ru-RU" sz="1200" kern="1200" dirty="0">
                    <a:solidFill>
                      <a:schemeClr val="tx1"/>
                    </a:solidFill>
                    <a:effectLst/>
                    <a:latin typeface="+mn-lt"/>
                    <a:ea typeface="+mn-ea"/>
                    <a:cs typeface="+mn-cs"/>
                  </a:rPr>
                  <a:t>x</a:t>
                </a:r>
              </a:p>
              <a:p>
                <a:r>
                  <a:rPr lang="ru-RU" sz="1200" kern="1200" dirty="0">
                    <a:solidFill>
                      <a:schemeClr val="tx1"/>
                    </a:solidFill>
                    <a:effectLst/>
                    <a:latin typeface="+mn-lt"/>
                    <a:ea typeface="+mn-ea"/>
                    <a:cs typeface="+mn-cs"/>
                  </a:rPr>
                  <a:t>1200</a:t>
                </a:r>
              </a:p>
              <a:p>
                <a:r>
                  <a:rPr lang="ru-RU" sz="1200" kern="1200" dirty="0">
                    <a:solidFill>
                      <a:schemeClr val="tx1"/>
                    </a:solidFill>
                    <a:effectLst/>
                    <a:latin typeface="+mn-lt"/>
                    <a:ea typeface="+mn-ea"/>
                    <a:cs typeface="+mn-cs"/>
                  </a:rPr>
                  <a:t>1600</a:t>
                </a:r>
              </a:p>
              <a:p>
                <a:r>
                  <a:rPr lang="ru-RU" sz="1200" kern="1200" dirty="0">
                    <a:solidFill>
                      <a:schemeClr val="tx1"/>
                    </a:solidFill>
                    <a:effectLst/>
                    <a:latin typeface="+mn-lt"/>
                    <a:ea typeface="+mn-ea"/>
                    <a:cs typeface="+mn-cs"/>
                  </a:rPr>
                  <a:t>2100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1</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0,7</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0,1</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y</a:t>
                </a:r>
              </a:p>
              <a:p>
                <a:r>
                  <a:rPr lang="ru-RU" sz="1200" kern="1200" dirty="0">
                    <a:solidFill>
                      <a:schemeClr val="tx1"/>
                    </a:solidFill>
                    <a:effectLst/>
                    <a:latin typeface="+mn-lt"/>
                    <a:ea typeface="+mn-ea"/>
                    <a:cs typeface="+mn-cs"/>
                  </a:rPr>
                  <a:t>1400</a:t>
                </a:r>
              </a:p>
              <a:p>
                <a:r>
                  <a:rPr lang="ru-RU" sz="1200" kern="1200" dirty="0">
                    <a:solidFill>
                      <a:schemeClr val="tx1"/>
                    </a:solidFill>
                    <a:effectLst/>
                    <a:latin typeface="+mn-lt"/>
                    <a:ea typeface="+mn-ea"/>
                    <a:cs typeface="+mn-cs"/>
                  </a:rPr>
                  <a:t>1700</a:t>
                </a:r>
              </a:p>
              <a:p>
                <a:r>
                  <a:rPr lang="ru-RU" sz="1200" kern="1200" dirty="0">
                    <a:solidFill>
                      <a:schemeClr val="tx1"/>
                    </a:solidFill>
                    <a:effectLst/>
                    <a:latin typeface="+mn-lt"/>
                    <a:ea typeface="+mn-ea"/>
                    <a:cs typeface="+mn-cs"/>
                  </a:rPr>
                  <a:t>2400</a:t>
                </a:r>
              </a:p>
              <a:p>
                <a:r>
                  <a:rPr lang="ru-RU" sz="1200" kern="1200" dirty="0">
                    <a:solidFill>
                      <a:schemeClr val="tx1"/>
                    </a:solidFill>
                    <a:effectLst/>
                    <a:latin typeface="+mn-lt"/>
                    <a:ea typeface="+mn-ea"/>
                    <a:cs typeface="+mn-cs"/>
                  </a:rPr>
                  <a:t>p</a:t>
                </a:r>
                <a:r>
                  <a:rPr lang="ru-RU" sz="1200" kern="1200" baseline="-25000" dirty="0">
                    <a:solidFill>
                      <a:schemeClr val="tx1"/>
                    </a:solidFill>
                    <a:effectLst/>
                    <a:latin typeface="+mn-lt"/>
                    <a:ea typeface="+mn-ea"/>
                    <a:cs typeface="+mn-cs"/>
                  </a:rPr>
                  <a:t>2</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0,3</a:t>
                </a:r>
              </a:p>
              <a:p>
                <a:r>
                  <a:rPr lang="ru-RU" sz="1200" kern="1200" dirty="0">
                    <a:solidFill>
                      <a:schemeClr val="tx1"/>
                    </a:solidFill>
                    <a:effectLst/>
                    <a:latin typeface="+mn-lt"/>
                    <a:ea typeface="+mn-ea"/>
                    <a:cs typeface="+mn-cs"/>
                  </a:rPr>
                  <a:t>0,5</a:t>
                </a:r>
              </a:p>
              <a:p>
                <a:r>
                  <a:rPr lang="ru-RU" sz="1200" kern="1200" dirty="0">
                    <a:solidFill>
                      <a:schemeClr val="tx1"/>
                    </a:solidFill>
                    <a:effectLst/>
                    <a:latin typeface="+mn-lt"/>
                    <a:ea typeface="+mn-ea"/>
                    <a:cs typeface="+mn-cs"/>
                  </a:rPr>
                  <a:t>0,2</a:t>
                </a:r>
              </a:p>
              <a:p>
                <a:r>
                  <a:rPr lang="ru-RU" sz="1200" kern="1200" dirty="0">
                    <a:solidFill>
                      <a:schemeClr val="tx1"/>
                    </a:solidFill>
                    <a:effectLst/>
                    <a:latin typeface="+mn-lt"/>
                    <a:ea typeface="+mn-ea"/>
                    <a:cs typeface="+mn-cs"/>
                  </a:rPr>
                  <a:t> Каждый фармацевт работает самостоятельно на отдельно оборудованном рабочем месте. Найти средний объем выручки (математическое ожидание выручки), получаемой аптекой ежедневно.</a:t>
                </a:r>
              </a:p>
              <a:p>
                <a:r>
                  <a:rPr lang="ru-RU" sz="1200" kern="1200" dirty="0">
                    <a:solidFill>
                      <a:schemeClr val="tx1"/>
                    </a:solidFill>
                    <a:effectLst/>
                    <a:latin typeface="+mn-lt"/>
                    <a:ea typeface="+mn-ea"/>
                    <a:cs typeface="+mn-cs"/>
                  </a:rPr>
                  <a:t> Решение. Математическое ожидание выручки, получаемой первым фармацевтом, равно </a:t>
                </a:r>
              </a:p>
              <a:p>
                <a:r>
                  <a:rPr lang="ru-RU" sz="1200" kern="1200" dirty="0">
                    <a:solidFill>
                      <a:schemeClr val="tx1"/>
                    </a:solidFill>
                    <a:effectLst/>
                    <a:latin typeface="+mn-lt"/>
                    <a:ea typeface="+mn-ea"/>
                    <a:cs typeface="+mn-cs"/>
                  </a:rPr>
                  <a:t>M[X] = </a:t>
                </a:r>
                <a:r>
                  <a:rPr lang="ru-RU" sz="1200" i="0" kern="1200">
                    <a:solidFill>
                      <a:schemeClr val="tx1"/>
                    </a:solidFill>
                    <a:effectLst/>
                    <a:latin typeface="+mn-lt"/>
                    <a:ea typeface="+mn-ea"/>
                    <a:cs typeface="+mn-cs"/>
                  </a:rPr>
                  <a:t>∑1_(</a:t>
                </a:r>
                <a:r>
                  <a:rPr lang="en-US" sz="1200" i="0" kern="1200">
                    <a:solidFill>
                      <a:schemeClr val="tx1"/>
                    </a:solidFill>
                    <a:effectLst/>
                    <a:latin typeface="+mn-lt"/>
                    <a:ea typeface="+mn-ea"/>
                    <a:cs typeface="+mn-cs"/>
                  </a:rPr>
                  <a:t>𝑖</a:t>
                </a:r>
                <a:r>
                  <a:rPr lang="ru-RU" sz="1200" i="0" kern="1200">
                    <a:solidFill>
                      <a:schemeClr val="tx1"/>
                    </a:solidFill>
                    <a:effectLst/>
                    <a:latin typeface="+mn-lt"/>
                    <a:ea typeface="+mn-ea"/>
                    <a:cs typeface="+mn-cs"/>
                  </a:rPr>
                  <a:t>=1)^𝑛▒〖𝑥_𝑖 𝑝_𝑖 〗=1200∙0,7+1600∙0,2+2100∙0,1=1370</a:t>
                </a:r>
                <a:r>
                  <a:rPr lang="ru-RU" sz="1200" kern="1200" dirty="0">
                    <a:solidFill>
                      <a:schemeClr val="tx1"/>
                    </a:solidFill>
                    <a:effectLst/>
                    <a:latin typeface="+mn-lt"/>
                    <a:ea typeface="+mn-ea"/>
                    <a:cs typeface="+mn-cs"/>
                  </a:rPr>
                  <a:t> рублей. Математическое ожидание выручки, получаемой вторым фармацевтом, равно </a:t>
                </a:r>
              </a:p>
              <a:p>
                <a:r>
                  <a:rPr lang="en-US" sz="1200" kern="1200" dirty="0">
                    <a:solidFill>
                      <a:schemeClr val="tx1"/>
                    </a:solidFill>
                    <a:effectLst/>
                    <a:latin typeface="+mn-lt"/>
                    <a:ea typeface="+mn-ea"/>
                    <a:cs typeface="+mn-cs"/>
                  </a:rPr>
                  <a:t>M</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Y</a:t>
                </a:r>
                <a:r>
                  <a:rPr lang="ru-RU" sz="1200" kern="1200" dirty="0">
                    <a:solidFill>
                      <a:schemeClr val="tx1"/>
                    </a:solidFill>
                    <a:effectLst/>
                    <a:latin typeface="+mn-lt"/>
                    <a:ea typeface="+mn-ea"/>
                    <a:cs typeface="+mn-cs"/>
                  </a:rPr>
                  <a:t>] = </a:t>
                </a:r>
                <a:r>
                  <a:rPr lang="ru-RU" sz="1200" i="0" kern="1200">
                    <a:solidFill>
                      <a:schemeClr val="tx1"/>
                    </a:solidFill>
                    <a:effectLst/>
                    <a:latin typeface="+mn-lt"/>
                    <a:ea typeface="+mn-ea"/>
                    <a:cs typeface="+mn-cs"/>
                  </a:rPr>
                  <a:t>∑1_(</a:t>
                </a:r>
                <a:r>
                  <a:rPr lang="en-US" sz="1200" i="0" kern="1200">
                    <a:solidFill>
                      <a:schemeClr val="tx1"/>
                    </a:solidFill>
                    <a:effectLst/>
                    <a:latin typeface="+mn-lt"/>
                    <a:ea typeface="+mn-ea"/>
                    <a:cs typeface="+mn-cs"/>
                  </a:rPr>
                  <a:t>𝑖</a:t>
                </a:r>
                <a:r>
                  <a:rPr lang="ru-RU" sz="1200" i="0" kern="1200">
                    <a:solidFill>
                      <a:schemeClr val="tx1"/>
                    </a:solidFill>
                    <a:effectLst/>
                    <a:latin typeface="+mn-lt"/>
                    <a:ea typeface="+mn-ea"/>
                    <a:cs typeface="+mn-cs"/>
                  </a:rPr>
                  <a:t>=1)^𝑛▒〖𝑦_𝑖 𝑝_𝑖 〗=1400∙0,3+1700∙0,5+2400∙0,2=1750</a:t>
                </a:r>
                <a:r>
                  <a:rPr lang="ru-RU" sz="1200" kern="1200" dirty="0">
                    <a:solidFill>
                      <a:schemeClr val="tx1"/>
                    </a:solidFill>
                    <a:effectLst/>
                    <a:latin typeface="+mn-lt"/>
                    <a:ea typeface="+mn-ea"/>
                    <a:cs typeface="+mn-cs"/>
                  </a:rPr>
                  <a:t>  рублей. Согласно свойству математического ожидания средний объем выручки (математическое ожидание выручки), получаемой аптекой ежедневно, составляет 1370 + 1750 = 3120 (рублей).</a:t>
                </a:r>
              </a:p>
              <a:p>
                <a:r>
                  <a:rPr lang="ru-RU" sz="1200" kern="1200" dirty="0">
                    <a:solidFill>
                      <a:schemeClr val="tx1"/>
                    </a:solidFill>
                    <a:effectLst/>
                    <a:latin typeface="+mn-lt"/>
                    <a:ea typeface="+mn-ea"/>
                    <a:cs typeface="+mn-cs"/>
                  </a:rPr>
                  <a:t>Пример 7. При анализе ценовых предпочтений покупателей аптеки получены данные, представленные в таблице: доля покупателей, приобретающих препараты одинакового назначения, но различной цены. Найти моду случайной величины Х – цены продаваемых препаратов.</a:t>
                </a:r>
              </a:p>
              <a:p>
                <a:endParaRPr/>
              </a:p>
              <a:p>
                <a:r>
                  <a:rPr lang="ru-RU" sz="1200" kern="1200" dirty="0" err="1">
                    <a:solidFill>
                      <a:schemeClr val="tx1"/>
                    </a:solidFill>
                    <a:effectLst/>
                    <a:latin typeface="+mn-lt"/>
                    <a:ea typeface="+mn-ea"/>
                    <a:cs typeface="+mn-cs"/>
                  </a:rPr>
                  <a:t>хi</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35</a:t>
                </a:r>
              </a:p>
              <a:p>
                <a:r>
                  <a:rPr lang="ru-RU" sz="1200" kern="1200" dirty="0">
                    <a:solidFill>
                      <a:schemeClr val="tx1"/>
                    </a:solidFill>
                    <a:effectLst/>
                    <a:latin typeface="+mn-lt"/>
                    <a:ea typeface="+mn-ea"/>
                    <a:cs typeface="+mn-cs"/>
                  </a:rPr>
                  <a:t>45</a:t>
                </a:r>
              </a:p>
              <a:p>
                <a:r>
                  <a:rPr lang="ru-RU" sz="1200" kern="1200" dirty="0">
                    <a:solidFill>
                      <a:schemeClr val="tx1"/>
                    </a:solidFill>
                    <a:effectLst/>
                    <a:latin typeface="+mn-lt"/>
                    <a:ea typeface="+mn-ea"/>
                    <a:cs typeface="+mn-cs"/>
                  </a:rPr>
                  <a:t>55</a:t>
                </a:r>
              </a:p>
              <a:p>
                <a:r>
                  <a:rPr lang="ru-RU" sz="1200" kern="1200" dirty="0">
                    <a:solidFill>
                      <a:schemeClr val="tx1"/>
                    </a:solidFill>
                    <a:effectLst/>
                    <a:latin typeface="+mn-lt"/>
                    <a:ea typeface="+mn-ea"/>
                    <a:cs typeface="+mn-cs"/>
                  </a:rPr>
                  <a:t>65</a:t>
                </a:r>
              </a:p>
              <a:p>
                <a:r>
                  <a:rPr lang="ru-RU" sz="1200" kern="1200" dirty="0">
                    <a:solidFill>
                      <a:schemeClr val="tx1"/>
                    </a:solidFill>
                    <a:effectLst/>
                    <a:latin typeface="+mn-lt"/>
                    <a:ea typeface="+mn-ea"/>
                    <a:cs typeface="+mn-cs"/>
                  </a:rPr>
                  <a:t>75</a:t>
                </a:r>
              </a:p>
              <a:p>
                <a:r>
                  <a:rPr lang="ru-RU" sz="1200" kern="1200" dirty="0">
                    <a:solidFill>
                      <a:schemeClr val="tx1"/>
                    </a:solidFill>
                    <a:effectLst/>
                    <a:latin typeface="+mn-lt"/>
                    <a:ea typeface="+mn-ea"/>
                    <a:cs typeface="+mn-cs"/>
                  </a:rPr>
                  <a:t>85</a:t>
                </a:r>
              </a:p>
              <a:p>
                <a:r>
                  <a:rPr lang="ru-RU" sz="1200" kern="1200" dirty="0" err="1">
                    <a:solidFill>
                      <a:schemeClr val="tx1"/>
                    </a:solidFill>
                    <a:effectLst/>
                    <a:latin typeface="+mn-lt"/>
                    <a:ea typeface="+mn-ea"/>
                    <a:cs typeface="+mn-cs"/>
                  </a:rPr>
                  <a:t>p</a:t>
                </a:r>
                <a:r>
                  <a:rPr lang="ru-RU" sz="1200" kern="1200" baseline="-25000" dirty="0" err="1">
                    <a:solidFill>
                      <a:schemeClr val="tx1"/>
                    </a:solidFill>
                    <a:effectLst/>
                    <a:latin typeface="+mn-lt"/>
                    <a:ea typeface="+mn-ea"/>
                    <a:cs typeface="+mn-cs"/>
                  </a:rPr>
                  <a:t>i</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1/20</a:t>
                </a:r>
              </a:p>
              <a:p>
                <a:r>
                  <a:rPr lang="ru-RU" sz="1200" kern="1200" dirty="0">
                    <a:solidFill>
                      <a:schemeClr val="tx1"/>
                    </a:solidFill>
                    <a:effectLst/>
                    <a:latin typeface="+mn-lt"/>
                    <a:ea typeface="+mn-ea"/>
                    <a:cs typeface="+mn-cs"/>
                  </a:rPr>
                  <a:t>3/20</a:t>
                </a:r>
              </a:p>
              <a:p>
                <a:r>
                  <a:rPr lang="ru-RU" sz="1200" kern="1200" dirty="0">
                    <a:solidFill>
                      <a:schemeClr val="tx1"/>
                    </a:solidFill>
                    <a:effectLst/>
                    <a:latin typeface="+mn-lt"/>
                    <a:ea typeface="+mn-ea"/>
                    <a:cs typeface="+mn-cs"/>
                  </a:rPr>
                  <a:t>3/20</a:t>
                </a:r>
              </a:p>
              <a:p>
                <a:r>
                  <a:rPr lang="ru-RU" sz="1200" kern="1200" dirty="0">
                    <a:solidFill>
                      <a:schemeClr val="tx1"/>
                    </a:solidFill>
                    <a:effectLst/>
                    <a:latin typeface="+mn-lt"/>
                    <a:ea typeface="+mn-ea"/>
                    <a:cs typeface="+mn-cs"/>
                  </a:rPr>
                  <a:t>8/20</a:t>
                </a:r>
              </a:p>
              <a:p>
                <a:r>
                  <a:rPr lang="ru-RU" sz="1200" kern="1200" dirty="0">
                    <a:solidFill>
                      <a:schemeClr val="tx1"/>
                    </a:solidFill>
                    <a:effectLst/>
                    <a:latin typeface="+mn-lt"/>
                    <a:ea typeface="+mn-ea"/>
                    <a:cs typeface="+mn-cs"/>
                  </a:rPr>
                  <a:t>4/20</a:t>
                </a:r>
              </a:p>
              <a:p>
                <a:r>
                  <a:rPr lang="ru-RU" sz="1200" kern="1200" dirty="0">
                    <a:solidFill>
                      <a:schemeClr val="tx1"/>
                    </a:solidFill>
                    <a:effectLst/>
                    <a:latin typeface="+mn-lt"/>
                    <a:ea typeface="+mn-ea"/>
                    <a:cs typeface="+mn-cs"/>
                  </a:rPr>
                  <a:t>1/20</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Решение. Из этой таблицы видно, что мода случайной величины Х равна 65, так как этому значению показателя соответствует наибольшая вероятность Р(Х=65) = 8/20. В системе лекарственного обеспечения при составлении годовой заявки для льготных категорий населения определяют не математическое ожидание потребности в конкретном лекарственном препарате, а её моду, т.е. потребность населения в лекарственном препарате в тот месяц, в котором чаще всего требуется данный препарат</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050ACEB0-9137-4C6C-92DC-63E70A79762E}" type="slidenum">
              <a:rPr lang="ru-RU" smtClean="0"/>
              <a:pPr/>
              <a:t>11</a:t>
            </a:fld>
            <a:endParaRPr lang="ru-RU"/>
          </a:p>
        </p:txBody>
      </p:sp>
    </p:spTree>
    <p:extLst>
      <p:ext uri="{BB962C8B-B14F-4D97-AF65-F5344CB8AC3E}">
        <p14:creationId xmlns:p14="http://schemas.microsoft.com/office/powerpoint/2010/main" xmlns="" val="400927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Будущие фармацевты много времени уделяют изучению химии. Они изучают органическую и неорганическую химию. Подробно рассматривают химические элементы, химические соединения и их свойства. Одно из явлений, изучаемых в химии – это изомерия.</a:t>
            </a:r>
          </a:p>
          <a:p>
            <a:r>
              <a:rPr lang="ru-RU" sz="1200" kern="1200" dirty="0" smtClean="0">
                <a:solidFill>
                  <a:schemeClr val="tx1"/>
                </a:solidFill>
                <a:effectLst/>
                <a:latin typeface="+mn-lt"/>
                <a:ea typeface="+mn-ea"/>
                <a:cs typeface="+mn-cs"/>
              </a:rPr>
              <a:t>Изомерия — это явление существования химических веществ, имеющих одинаковый количественный и качественный состав, но обладающих разными физическими и химическими свойствами.</a:t>
            </a:r>
          </a:p>
          <a:p>
            <a:r>
              <a:rPr lang="ru-RU" sz="1200" kern="1200" dirty="0" smtClean="0">
                <a:solidFill>
                  <a:schemeClr val="tx1"/>
                </a:solidFill>
                <a:effectLst/>
                <a:latin typeface="+mn-lt"/>
                <a:ea typeface="+mn-ea"/>
                <a:cs typeface="+mn-cs"/>
              </a:rPr>
              <a:t>Видов изомерии много, но нас интересуют лишь некоторые из них.</a:t>
            </a:r>
          </a:p>
          <a:p>
            <a:r>
              <a:rPr lang="ru-RU" sz="1200" b="0" kern="1200" dirty="0" smtClean="0">
                <a:solidFill>
                  <a:schemeClr val="tx1"/>
                </a:solidFill>
                <a:effectLst/>
                <a:latin typeface="+mn-lt"/>
                <a:ea typeface="+mn-ea"/>
                <a:cs typeface="+mn-cs"/>
              </a:rPr>
              <a:t>Например, изомерия положения функциональных групп отражает место положения функциональной группы (заместителя) в молекуле, например пропанол-1 и пропанол-2 соответственно:</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Изомерия положения кратных связей отражает место расположения </a:t>
            </a:r>
            <a:r>
              <a:rPr lang="ru-RU" sz="1200" i="1" kern="1200" dirty="0" smtClean="0">
                <a:solidFill>
                  <a:schemeClr val="tx1"/>
                </a:solidFill>
                <a:effectLst/>
                <a:latin typeface="+mn-lt"/>
                <a:ea typeface="+mn-ea"/>
                <a:cs typeface="+mn-cs"/>
              </a:rPr>
              <a:t>кратной связи </a:t>
            </a:r>
            <a:r>
              <a:rPr lang="ru-RU" sz="1200" kern="1200" dirty="0" smtClean="0">
                <a:solidFill>
                  <a:schemeClr val="tx1"/>
                </a:solidFill>
                <a:effectLst/>
                <a:latin typeface="+mn-lt"/>
                <a:ea typeface="+mn-ea"/>
                <a:cs typeface="+mn-cs"/>
              </a:rPr>
              <a:t>в углеродной цепи. Примеры: </a:t>
            </a:r>
          </a:p>
          <a:p>
            <a:r>
              <a:rPr lang="ru-RU" sz="1200" kern="1200" dirty="0" smtClean="0">
                <a:solidFill>
                  <a:schemeClr val="tx1"/>
                </a:solidFill>
                <a:effectLst/>
                <a:latin typeface="+mn-lt"/>
                <a:ea typeface="+mn-ea"/>
                <a:cs typeface="+mn-cs"/>
              </a:rPr>
              <a:t>СН</a:t>
            </a:r>
            <a:r>
              <a:rPr lang="ru-RU" sz="1200" kern="1200" baseline="-25000" dirty="0" smtClean="0">
                <a:solidFill>
                  <a:schemeClr val="tx1"/>
                </a:solidFill>
                <a:effectLst/>
                <a:latin typeface="+mn-lt"/>
                <a:ea typeface="+mn-ea"/>
                <a:cs typeface="+mn-cs"/>
              </a:rPr>
              <a:t>3</a:t>
            </a:r>
            <a:r>
              <a:rPr lang="ru-RU" sz="1200" kern="1200" dirty="0" smtClean="0">
                <a:solidFill>
                  <a:schemeClr val="tx1"/>
                </a:solidFill>
                <a:effectLst/>
                <a:latin typeface="+mn-lt"/>
                <a:ea typeface="+mn-ea"/>
                <a:cs typeface="+mn-cs"/>
              </a:rPr>
              <a:t>–СН</a:t>
            </a:r>
            <a:r>
              <a:rPr lang="ru-RU" sz="1200" kern="1200" baseline="-25000" dirty="0" smtClean="0">
                <a:solidFill>
                  <a:schemeClr val="tx1"/>
                </a:solidFill>
                <a:effectLst/>
                <a:latin typeface="+mn-lt"/>
                <a:ea typeface="+mn-ea"/>
                <a:cs typeface="+mn-cs"/>
              </a:rPr>
              <a:t>2</a:t>
            </a:r>
            <a:r>
              <a:rPr lang="ru-RU" sz="1200" kern="1200" dirty="0" smtClean="0">
                <a:solidFill>
                  <a:schemeClr val="tx1"/>
                </a:solidFill>
                <a:effectLst/>
                <a:latin typeface="+mn-lt"/>
                <a:ea typeface="+mn-ea"/>
                <a:cs typeface="+mn-cs"/>
              </a:rPr>
              <a:t>–СН=СН</a:t>
            </a:r>
            <a:r>
              <a:rPr lang="ru-RU" sz="1200" kern="1200" baseline="-25000" dirty="0" smtClean="0">
                <a:solidFill>
                  <a:schemeClr val="tx1"/>
                </a:solidFill>
                <a:effectLst/>
                <a:latin typeface="+mn-lt"/>
                <a:ea typeface="+mn-ea"/>
                <a:cs typeface="+mn-cs"/>
              </a:rPr>
              <a:t>2</a:t>
            </a:r>
            <a:r>
              <a:rPr lang="ru-RU" sz="1200" kern="1200" dirty="0" smtClean="0">
                <a:solidFill>
                  <a:schemeClr val="tx1"/>
                </a:solidFill>
                <a:effectLst/>
                <a:latin typeface="+mn-lt"/>
                <a:ea typeface="+mn-ea"/>
                <a:cs typeface="+mn-cs"/>
              </a:rPr>
              <a:t> (бутен-1) 		СН</a:t>
            </a:r>
            <a:r>
              <a:rPr lang="ru-RU" sz="1200" kern="1200" baseline="-25000" dirty="0" smtClean="0">
                <a:solidFill>
                  <a:schemeClr val="tx1"/>
                </a:solidFill>
                <a:effectLst/>
                <a:latin typeface="+mn-lt"/>
                <a:ea typeface="+mn-ea"/>
                <a:cs typeface="+mn-cs"/>
              </a:rPr>
              <a:t>3</a:t>
            </a:r>
            <a:r>
              <a:rPr lang="ru-RU" sz="1200" kern="1200" dirty="0" smtClean="0">
                <a:solidFill>
                  <a:schemeClr val="tx1"/>
                </a:solidFill>
                <a:effectLst/>
                <a:latin typeface="+mn-lt"/>
                <a:ea typeface="+mn-ea"/>
                <a:cs typeface="+mn-cs"/>
              </a:rPr>
              <a:t>–СН=СН–СН</a:t>
            </a:r>
            <a:r>
              <a:rPr lang="ru-RU" sz="1200" kern="1200" baseline="-25000" dirty="0" smtClean="0">
                <a:solidFill>
                  <a:schemeClr val="tx1"/>
                </a:solidFill>
                <a:effectLst/>
                <a:latin typeface="+mn-lt"/>
                <a:ea typeface="+mn-ea"/>
                <a:cs typeface="+mn-cs"/>
              </a:rPr>
              <a:t>3</a:t>
            </a:r>
            <a:r>
              <a:rPr lang="ru-RU" sz="1200" kern="1200" dirty="0" smtClean="0">
                <a:solidFill>
                  <a:schemeClr val="tx1"/>
                </a:solidFill>
                <a:effectLst/>
                <a:latin typeface="+mn-lt"/>
                <a:ea typeface="+mn-ea"/>
                <a:cs typeface="+mn-cs"/>
              </a:rPr>
              <a:t> (бутен-2)</a:t>
            </a:r>
          </a:p>
          <a:p>
            <a:r>
              <a:rPr lang="ru-RU" sz="1200" kern="1200" dirty="0" smtClean="0">
                <a:solidFill>
                  <a:schemeClr val="tx1"/>
                </a:solidFill>
                <a:effectLst/>
                <a:latin typeface="+mn-lt"/>
                <a:ea typeface="+mn-ea"/>
                <a:cs typeface="+mn-cs"/>
              </a:rPr>
              <a:t>Эти виды изомерии связаны с перебором вариантов и теорией графов в математике.</a:t>
            </a:r>
          </a:p>
        </p:txBody>
      </p:sp>
      <p:sp>
        <p:nvSpPr>
          <p:cNvPr id="4" name="Номер слайда 3"/>
          <p:cNvSpPr>
            <a:spLocks noGrp="1"/>
          </p:cNvSpPr>
          <p:nvPr>
            <p:ph type="sldNum" sz="quarter" idx="10"/>
          </p:nvPr>
        </p:nvSpPr>
        <p:spPr/>
        <p:txBody>
          <a:bodyPr/>
          <a:lstStyle/>
          <a:p>
            <a:fld id="{050ACEB0-9137-4C6C-92DC-63E70A79762E}" type="slidenum">
              <a:rPr lang="ru-RU" smtClean="0"/>
              <a:pPr/>
              <a:t>12</a:t>
            </a:fld>
            <a:endParaRPr lang="ru-RU"/>
          </a:p>
        </p:txBody>
      </p:sp>
    </p:spTree>
    <p:extLst>
      <p:ext uri="{BB962C8B-B14F-4D97-AF65-F5344CB8AC3E}">
        <p14:creationId xmlns:p14="http://schemas.microsoft.com/office/powerpoint/2010/main" xmlns="" val="72476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BBBFE31-496F-4A66-B428-190089E288BA}" type="slidenum">
              <a:rPr lang="ru-RU" altLang="ru-RU"/>
              <a:pPr/>
              <a:t>‹#›</a:t>
            </a:fld>
            <a:endParaRPr lang="ru-RU" altLang="ru-RU"/>
          </a:p>
        </p:txBody>
      </p:sp>
    </p:spTree>
    <p:extLst>
      <p:ext uri="{BB962C8B-B14F-4D97-AF65-F5344CB8AC3E}">
        <p14:creationId xmlns:p14="http://schemas.microsoft.com/office/powerpoint/2010/main" xmlns="" val="3136858134"/>
      </p:ext>
    </p:extLst>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510A879-F4B1-47A0-957C-764DD6DD04EA}" type="slidenum">
              <a:rPr lang="ru-RU" altLang="ru-RU"/>
              <a:pPr/>
              <a:t>‹#›</a:t>
            </a:fld>
            <a:endParaRPr lang="ru-RU" altLang="ru-RU"/>
          </a:p>
        </p:txBody>
      </p:sp>
    </p:spTree>
    <p:extLst>
      <p:ext uri="{BB962C8B-B14F-4D97-AF65-F5344CB8AC3E}">
        <p14:creationId xmlns:p14="http://schemas.microsoft.com/office/powerpoint/2010/main" xmlns="" val="1136471066"/>
      </p:ext>
    </p:extLst>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A7BC2E2-C056-4F11-B7C1-D22D4FB0F50E}" type="slidenum">
              <a:rPr lang="ru-RU" altLang="ru-RU"/>
              <a:pPr/>
              <a:t>‹#›</a:t>
            </a:fld>
            <a:endParaRPr lang="ru-RU" altLang="ru-RU"/>
          </a:p>
        </p:txBody>
      </p:sp>
    </p:spTree>
    <p:extLst>
      <p:ext uri="{BB962C8B-B14F-4D97-AF65-F5344CB8AC3E}">
        <p14:creationId xmlns:p14="http://schemas.microsoft.com/office/powerpoint/2010/main" xmlns="" val="1557265960"/>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F91E625-092C-4ED1-88CC-E82BCB26D56F}" type="slidenum">
              <a:rPr lang="ru-RU" altLang="ru-RU"/>
              <a:pPr/>
              <a:t>‹#›</a:t>
            </a:fld>
            <a:endParaRPr lang="ru-RU" altLang="ru-RU"/>
          </a:p>
        </p:txBody>
      </p:sp>
    </p:spTree>
    <p:extLst>
      <p:ext uri="{BB962C8B-B14F-4D97-AF65-F5344CB8AC3E}">
        <p14:creationId xmlns:p14="http://schemas.microsoft.com/office/powerpoint/2010/main" xmlns="" val="2492677856"/>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E95AAFF-F014-4300-ADC2-0B8AEBAF87B1}" type="slidenum">
              <a:rPr lang="ru-RU" altLang="ru-RU"/>
              <a:pPr/>
              <a:t>‹#›</a:t>
            </a:fld>
            <a:endParaRPr lang="ru-RU" altLang="ru-RU"/>
          </a:p>
        </p:txBody>
      </p:sp>
    </p:spTree>
    <p:extLst>
      <p:ext uri="{BB962C8B-B14F-4D97-AF65-F5344CB8AC3E}">
        <p14:creationId xmlns:p14="http://schemas.microsoft.com/office/powerpoint/2010/main" xmlns="" val="4020706879"/>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3076C24-731E-479E-867C-2982E86EA8B2}" type="slidenum">
              <a:rPr lang="ru-RU" altLang="ru-RU"/>
              <a:pPr/>
              <a:t>‹#›</a:t>
            </a:fld>
            <a:endParaRPr lang="ru-RU" altLang="ru-RU"/>
          </a:p>
        </p:txBody>
      </p:sp>
    </p:spTree>
    <p:extLst>
      <p:ext uri="{BB962C8B-B14F-4D97-AF65-F5344CB8AC3E}">
        <p14:creationId xmlns:p14="http://schemas.microsoft.com/office/powerpoint/2010/main" xmlns="" val="2927517205"/>
      </p:ext>
    </p:extLst>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6DBFF526-D30B-4CBC-A532-2E8FCF9DDAE1}" type="slidenum">
              <a:rPr lang="ru-RU" altLang="ru-RU"/>
              <a:pPr/>
              <a:t>‹#›</a:t>
            </a:fld>
            <a:endParaRPr lang="ru-RU" altLang="ru-RU"/>
          </a:p>
        </p:txBody>
      </p:sp>
    </p:spTree>
    <p:extLst>
      <p:ext uri="{BB962C8B-B14F-4D97-AF65-F5344CB8AC3E}">
        <p14:creationId xmlns:p14="http://schemas.microsoft.com/office/powerpoint/2010/main" xmlns="" val="487879784"/>
      </p:ext>
    </p:extLst>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953B0B9-929E-4E50-B85B-C2020E4D50E3}" type="slidenum">
              <a:rPr lang="ru-RU" altLang="ru-RU"/>
              <a:pPr/>
              <a:t>‹#›</a:t>
            </a:fld>
            <a:endParaRPr lang="ru-RU" altLang="ru-RU"/>
          </a:p>
        </p:txBody>
      </p:sp>
    </p:spTree>
    <p:extLst>
      <p:ext uri="{BB962C8B-B14F-4D97-AF65-F5344CB8AC3E}">
        <p14:creationId xmlns:p14="http://schemas.microsoft.com/office/powerpoint/2010/main" xmlns="" val="1760850214"/>
      </p:ext>
    </p:extLst>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58A38AF8-7618-4A81-9BF8-88774BE36D54}" type="slidenum">
              <a:rPr lang="ru-RU" altLang="ru-RU"/>
              <a:pPr/>
              <a:t>‹#›</a:t>
            </a:fld>
            <a:endParaRPr lang="ru-RU" altLang="ru-RU"/>
          </a:p>
        </p:txBody>
      </p:sp>
    </p:spTree>
    <p:extLst>
      <p:ext uri="{BB962C8B-B14F-4D97-AF65-F5344CB8AC3E}">
        <p14:creationId xmlns:p14="http://schemas.microsoft.com/office/powerpoint/2010/main" xmlns="" val="1488500539"/>
      </p:ext>
    </p:extLst>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5E8405D-C35A-4FF0-BFCE-26AD973F0369}" type="slidenum">
              <a:rPr lang="ru-RU" altLang="ru-RU"/>
              <a:pPr/>
              <a:t>‹#›</a:t>
            </a:fld>
            <a:endParaRPr lang="ru-RU" altLang="ru-RU"/>
          </a:p>
        </p:txBody>
      </p:sp>
    </p:spTree>
    <p:extLst>
      <p:ext uri="{BB962C8B-B14F-4D97-AF65-F5344CB8AC3E}">
        <p14:creationId xmlns:p14="http://schemas.microsoft.com/office/powerpoint/2010/main" xmlns="" val="3863821053"/>
      </p:ext>
    </p:extLst>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9B597D94-30D3-4FBA-818F-C90163BB9605}" type="slidenum">
              <a:rPr lang="ru-RU" altLang="ru-RU"/>
              <a:pPr/>
              <a:t>‹#›</a:t>
            </a:fld>
            <a:endParaRPr lang="ru-RU" altLang="ru-RU"/>
          </a:p>
        </p:txBody>
      </p:sp>
    </p:spTree>
    <p:extLst>
      <p:ext uri="{BB962C8B-B14F-4D97-AF65-F5344CB8AC3E}">
        <p14:creationId xmlns:p14="http://schemas.microsoft.com/office/powerpoint/2010/main" xmlns="" val="891282432"/>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63AD211-BFF3-4916-B067-7C60E3252BAF}"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u"/>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edunews.ru/professii/obzor/medicinskie/farmazev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foxford.ru/wiki/himiya/vidy-izomerii" TargetMode="External"/><Relationship Id="rId4" Type="http://schemas.openxmlformats.org/officeDocument/2006/relationships/hyperlink" Target="http://studend.ru/2013/01/26/farmakologiya-vvedenie-v-obschuyu-recepturu.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yalescientific.org/wp-content/uploads/2013/02/Tamiflu2.jpg" TargetMode="External"/><Relationship Id="rId3" Type="http://schemas.openxmlformats.org/officeDocument/2006/relationships/hyperlink" Target="http://cs5869.vk.me/u921950/130431747/z_28cf82c9.jpg" TargetMode="External"/><Relationship Id="rId7" Type="http://schemas.openxmlformats.org/officeDocument/2006/relationships/hyperlink" Target="http://www.dolgoletie.ru/uploads/22(1).jpg" TargetMode="External"/><Relationship Id="rId2" Type="http://schemas.openxmlformats.org/officeDocument/2006/relationships/hyperlink" Target="http://civilization.webblaknot.com/wp-content/uploads/sites/7/2015/10/Meditsina-pervyh-tsivilizatsij.jpg" TargetMode="External"/><Relationship Id="rId1" Type="http://schemas.openxmlformats.org/officeDocument/2006/relationships/slideLayout" Target="../slideLayouts/slideLayout2.xml"/><Relationship Id="rId6" Type="http://schemas.openxmlformats.org/officeDocument/2006/relationships/hyperlink" Target="http://myastma.ru/upload/image/1_(8).jpg" TargetMode="External"/><Relationship Id="rId5" Type="http://schemas.openxmlformats.org/officeDocument/2006/relationships/hyperlink" Target="http://www.antoniojarosso.com/lj/11/museum/riga_pharmacy/riga_pharmacy-10.jpg" TargetMode="External"/><Relationship Id="rId4" Type="http://schemas.openxmlformats.org/officeDocument/2006/relationships/hyperlink" Target="http://img-fotki.yandex.ru/get/55/162024075.10/0_7b81a_2bbc539_ori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1055;&#1088;&#1080;&#1083;&#1086;&#1078;&#1077;&#1085;&#1080;&#1077;%201.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1055;&#1088;&#1080;&#1083;&#1086;&#1078;&#1077;&#1085;&#1080;&#1077;3.docx" TargetMode="External"/><Relationship Id="rId4" Type="http://schemas.openxmlformats.org/officeDocument/2006/relationships/hyperlink" Target="&#1087;&#1088;&#1080;&#1083;&#1086;&#1078;&#1077;&#1085;&#1080;&#1077;%202.doc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347864" y="4725144"/>
            <a:ext cx="5796136" cy="2132856"/>
          </a:xfrm>
        </p:spPr>
        <p:txBody>
          <a:bodyPr/>
          <a:lstStyle/>
          <a:p>
            <a:pPr algn="l"/>
            <a:r>
              <a:rPr lang="ru-RU" altLang="ru-RU" sz="2400" b="1" dirty="0" smtClean="0">
                <a:solidFill>
                  <a:srgbClr val="002060"/>
                </a:solidFill>
              </a:rPr>
              <a:t>Составил: </a:t>
            </a:r>
          </a:p>
          <a:p>
            <a:pPr algn="l"/>
            <a:r>
              <a:rPr lang="ru-RU" altLang="ru-RU" sz="2400" b="1" dirty="0">
                <a:solidFill>
                  <a:schemeClr val="tx2"/>
                </a:solidFill>
              </a:rPr>
              <a:t>Фролова Наталья Владимировна</a:t>
            </a:r>
          </a:p>
          <a:p>
            <a:pPr algn="l"/>
            <a:r>
              <a:rPr lang="ru-RU" altLang="ru-RU" sz="2400" b="1" dirty="0" smtClean="0">
                <a:solidFill>
                  <a:schemeClr val="tx2"/>
                </a:solidFill>
              </a:rPr>
              <a:t>Преподаватель математики и физики ЦМК общеобразовательных дисциплин</a:t>
            </a:r>
          </a:p>
        </p:txBody>
      </p:sp>
      <p:sp>
        <p:nvSpPr>
          <p:cNvPr id="2" name="Прямоугольник 1"/>
          <p:cNvSpPr/>
          <p:nvPr/>
        </p:nvSpPr>
        <p:spPr>
          <a:xfrm>
            <a:off x="107504" y="1628800"/>
            <a:ext cx="8928992" cy="3253427"/>
          </a:xfrm>
          <a:prstGeom prst="rect">
            <a:avLst/>
          </a:prstGeom>
          <a:noFill/>
        </p:spPr>
        <p:txBody>
          <a:bodyPr wrap="none" lIns="91440" tIns="45720" rIns="91440" bIns="45720">
            <a:prstTxWarp prst="textSlantUp">
              <a:avLst>
                <a:gd name="adj" fmla="val 30788"/>
              </a:avLst>
            </a:prstTxWarp>
            <a:spAutoFit/>
          </a:bodyPr>
          <a:lstStyle/>
          <a:p>
            <a:pPr algn="ctr"/>
            <a:r>
              <a:rPr lang="ru-RU" altLang="ru-RU" sz="5400" b="1" dirty="0" smtClean="0">
                <a:ln w="24500" cmpd="dbl">
                  <a:solidFill>
                    <a:srgbClr val="C00000"/>
                  </a:solidFill>
                  <a:prstDash val="solid"/>
                  <a:miter lim="800000"/>
                </a:ln>
                <a:solidFill>
                  <a:srgbClr val="FFFF00"/>
                </a:solidFill>
                <a:effectLst>
                  <a:outerShdw blurRad="38100" dist="38100" dir="7020000" algn="tl">
                    <a:srgbClr val="000000">
                      <a:alpha val="35000"/>
                    </a:srgbClr>
                  </a:outerShdw>
                </a:effectLst>
              </a:rPr>
              <a:t>Значение математики для медицины</a:t>
            </a:r>
            <a:br>
              <a:rPr lang="ru-RU" altLang="ru-RU" sz="5400" b="1" dirty="0" smtClean="0">
                <a:ln w="24500" cmpd="dbl">
                  <a:solidFill>
                    <a:srgbClr val="C00000"/>
                  </a:solidFill>
                  <a:prstDash val="solid"/>
                  <a:miter lim="800000"/>
                </a:ln>
                <a:solidFill>
                  <a:srgbClr val="FFFF00"/>
                </a:solidFill>
                <a:effectLst>
                  <a:outerShdw blurRad="38100" dist="38100" dir="7020000" algn="tl">
                    <a:srgbClr val="000000">
                      <a:alpha val="35000"/>
                    </a:srgbClr>
                  </a:outerShdw>
                </a:effectLst>
              </a:rPr>
            </a:br>
            <a:r>
              <a:rPr lang="ru-RU" altLang="ru-RU" sz="5400" b="1" dirty="0" smtClean="0">
                <a:ln w="24500" cmpd="dbl">
                  <a:solidFill>
                    <a:srgbClr val="C00000"/>
                  </a:solidFill>
                  <a:prstDash val="solid"/>
                  <a:miter lim="800000"/>
                </a:ln>
                <a:solidFill>
                  <a:srgbClr val="FFFF00"/>
                </a:solidFill>
                <a:effectLst>
                  <a:outerShdw blurRad="38100" dist="38100" dir="7020000" algn="tl">
                    <a:srgbClr val="000000">
                      <a:alpha val="35000"/>
                    </a:srgbClr>
                  </a:outerShdw>
                </a:effectLst>
              </a:rPr>
              <a:t>(на примере специальности «Фармация»)</a:t>
            </a:r>
            <a:endParaRPr lang="ru-RU" sz="5400" b="1" dirty="0">
              <a:ln w="24500" cmpd="dbl">
                <a:solidFill>
                  <a:srgbClr val="C00000"/>
                </a:solidFill>
                <a:prstDash val="solid"/>
                <a:miter lim="800000"/>
              </a:ln>
              <a:solidFill>
                <a:srgbClr val="FFFF00"/>
              </a:solidFill>
              <a:effectLst>
                <a:outerShdw blurRad="38100" dist="38100" dir="7020000" algn="tl">
                  <a:srgbClr val="000000">
                    <a:alpha val="35000"/>
                  </a:srgbClr>
                </a:outerShdw>
              </a:effectLst>
            </a:endParaRPr>
          </a:p>
        </p:txBody>
      </p:sp>
      <p:sp>
        <p:nvSpPr>
          <p:cNvPr id="3" name="TextBox 2"/>
          <p:cNvSpPr txBox="1"/>
          <p:nvPr/>
        </p:nvSpPr>
        <p:spPr>
          <a:xfrm>
            <a:off x="2071670" y="285728"/>
            <a:ext cx="6263638" cy="1077218"/>
          </a:xfrm>
          <a:prstGeom prst="rect">
            <a:avLst/>
          </a:prstGeom>
          <a:noFill/>
        </p:spPr>
        <p:txBody>
          <a:bodyPr wrap="none" rtlCol="0">
            <a:spAutoFit/>
          </a:bodyPr>
          <a:lstStyle/>
          <a:p>
            <a:pPr algn="ctr"/>
            <a:r>
              <a:rPr lang="ru-RU" sz="1600" b="1" dirty="0" smtClean="0">
                <a:solidFill>
                  <a:schemeClr val="tx2"/>
                </a:solidFill>
              </a:rPr>
              <a:t>ФЕДЕРАЛЬНОЕ ГОСУДАРСТВЕННОЕ БЮДЖЕТНОЕ  </a:t>
            </a:r>
          </a:p>
          <a:p>
            <a:pPr algn="ctr"/>
            <a:r>
              <a:rPr lang="ru-RU" sz="1600" b="1" dirty="0" smtClean="0">
                <a:solidFill>
                  <a:schemeClr val="tx2"/>
                </a:solidFill>
              </a:rPr>
              <a:t>ПРОФЕССИОНАЛЬНОЕ ОБРАЗОВАТЕЛЬНОЕ УЧРЕЖДЕНИЕ</a:t>
            </a:r>
          </a:p>
          <a:p>
            <a:pPr algn="ctr"/>
            <a:r>
              <a:rPr lang="ru-RU" sz="1600" b="1" dirty="0" smtClean="0">
                <a:solidFill>
                  <a:schemeClr val="tx2"/>
                </a:solidFill>
              </a:rPr>
              <a:t>«УЛЬЯНОВСКИЙ ФАРМАЦЕВТИЧЕСКИЙ КОЛЛЕДЖ»</a:t>
            </a:r>
          </a:p>
          <a:p>
            <a:pPr algn="ctr"/>
            <a:r>
              <a:rPr lang="ru-RU" sz="1600" b="1" dirty="0" smtClean="0">
                <a:solidFill>
                  <a:schemeClr val="tx2"/>
                </a:solidFill>
              </a:rPr>
              <a:t>МИНЗДРАВА РОССИИ</a:t>
            </a:r>
            <a:endParaRPr lang="ru-RU" sz="1600" b="1" dirty="0">
              <a:solidFill>
                <a:schemeClr val="tx2"/>
              </a:solidFill>
            </a:endParaRPr>
          </a:p>
        </p:txBody>
      </p:sp>
      <p:pic>
        <p:nvPicPr>
          <p:cNvPr id="5" name="Рисунок 4" descr="УФК-Логотип-Мал"/>
          <p:cNvPicPr/>
          <p:nvPr/>
        </p:nvPicPr>
        <p:blipFill>
          <a:blip r:embed="rId3" cstate="print"/>
          <a:srcRect/>
          <a:stretch>
            <a:fillRect/>
          </a:stretch>
        </p:blipFill>
        <p:spPr bwMode="auto">
          <a:xfrm>
            <a:off x="357158" y="214290"/>
            <a:ext cx="1357322" cy="1143008"/>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ln>
                  <a:solidFill>
                    <a:srgbClr val="FF0000"/>
                  </a:solidFill>
                </a:ln>
                <a:solidFill>
                  <a:srgbClr val="FFFF00"/>
                </a:solidFill>
              </a:rPr>
              <a:t>МАТЕМАТИЧЕСКИЕ ЗНАНИЯ В АНАТОМИИ И ФИЗИОЛОГИИ ЧЕЛОВЕКА</a:t>
            </a:r>
            <a:endParaRPr lang="ru-RU" sz="3200" b="1" dirty="0">
              <a:ln>
                <a:solidFill>
                  <a:srgbClr val="FF0000"/>
                </a:solidFill>
              </a:ln>
              <a:solidFill>
                <a:srgbClr val="FFFF00"/>
              </a:solidFill>
            </a:endParaRPr>
          </a:p>
        </p:txBody>
      </p:sp>
      <p:sp>
        <p:nvSpPr>
          <p:cNvPr id="3" name="Объект 2"/>
          <p:cNvSpPr>
            <a:spLocks noGrp="1"/>
          </p:cNvSpPr>
          <p:nvPr>
            <p:ph sz="half" idx="1"/>
          </p:nvPr>
        </p:nvSpPr>
        <p:spPr>
          <a:xfrm>
            <a:off x="457200" y="1600200"/>
            <a:ext cx="8579296" cy="5257800"/>
          </a:xfrm>
        </p:spPr>
        <p:txBody>
          <a:bodyPr>
            <a:normAutofit fontScale="85000" lnSpcReduction="20000"/>
          </a:bodyPr>
          <a:lstStyle/>
          <a:p>
            <a:pPr marL="0" indent="0">
              <a:buNone/>
            </a:pPr>
            <a:r>
              <a:rPr lang="ru-RU" sz="2200" b="1" dirty="0"/>
              <a:t>Пример 3. </a:t>
            </a:r>
            <a:endParaRPr lang="ru-RU" sz="2200" b="1" dirty="0" smtClean="0"/>
          </a:p>
          <a:p>
            <a:pPr marL="0" indent="0">
              <a:buNone/>
            </a:pPr>
            <a:endParaRPr lang="ru-RU" sz="2200" b="1" dirty="0" smtClean="0"/>
          </a:p>
          <a:p>
            <a:pPr marL="0" indent="0" algn="just">
              <a:lnSpc>
                <a:spcPct val="120000"/>
              </a:lnSpc>
              <a:spcBef>
                <a:spcPts val="0"/>
              </a:spcBef>
              <a:buNone/>
            </a:pPr>
            <a:r>
              <a:rPr lang="ru-RU" dirty="0" smtClean="0"/>
              <a:t>Показатель </a:t>
            </a:r>
            <a:r>
              <a:rPr lang="ru-RU" dirty="0"/>
              <a:t>крепости телосложения (по </a:t>
            </a:r>
            <a:r>
              <a:rPr lang="ru-RU" dirty="0" err="1"/>
              <a:t>Пинье</a:t>
            </a:r>
            <a:r>
              <a:rPr lang="ru-RU" dirty="0"/>
              <a:t>) выражает разницу между ростом стоя и суммой массы тела и окружностью грудной клетки: </a:t>
            </a:r>
            <a:endParaRPr lang="ru-RU" dirty="0" smtClean="0"/>
          </a:p>
          <a:p>
            <a:pPr marL="0" indent="0" algn="just">
              <a:lnSpc>
                <a:spcPct val="120000"/>
              </a:lnSpc>
              <a:spcBef>
                <a:spcPts val="0"/>
              </a:spcBef>
              <a:buNone/>
            </a:pPr>
            <a:r>
              <a:rPr lang="ru-RU" dirty="0" smtClean="0"/>
              <a:t> </a:t>
            </a:r>
            <a:r>
              <a:rPr lang="ru-RU" dirty="0"/>
              <a:t>Х = Р — (В+О), </a:t>
            </a:r>
            <a:endParaRPr lang="ru-RU" dirty="0" smtClean="0"/>
          </a:p>
          <a:p>
            <a:pPr marL="0" indent="0" algn="just">
              <a:lnSpc>
                <a:spcPct val="120000"/>
              </a:lnSpc>
              <a:spcBef>
                <a:spcPts val="0"/>
              </a:spcBef>
              <a:buNone/>
            </a:pPr>
            <a:r>
              <a:rPr lang="ru-RU" dirty="0" smtClean="0"/>
              <a:t>где </a:t>
            </a:r>
            <a:r>
              <a:rPr lang="ru-RU" dirty="0"/>
              <a:t>Х — индекс, Р — рост (см), В — масса тела (кг), О — окружность груди в фазе выдоха (см</a:t>
            </a:r>
            <a:r>
              <a:rPr lang="ru-RU" dirty="0" smtClean="0"/>
              <a:t>).</a:t>
            </a:r>
          </a:p>
          <a:p>
            <a:pPr marL="0" indent="0" algn="just">
              <a:lnSpc>
                <a:spcPct val="120000"/>
              </a:lnSpc>
              <a:spcBef>
                <a:spcPts val="0"/>
              </a:spcBef>
              <a:buNone/>
            </a:pPr>
            <a:r>
              <a:rPr lang="ru-RU" dirty="0"/>
              <a:t>	</a:t>
            </a:r>
            <a:r>
              <a:rPr lang="ru-RU" dirty="0" smtClean="0"/>
              <a:t> </a:t>
            </a:r>
            <a:r>
              <a:rPr lang="ru-RU" dirty="0"/>
              <a:t>Оцените телосложение мужчины ростом 185 см, весом 80 кг с окружностью грудной клетки 97 см. Критерии оценки: разность меньше 10 оценивается как крепкое телосложение, от 10 до 20 — хорошее, от 21 до 25 — среднее, от 25 до 35 — слабое, более 36 — очень слабое. Оцените свое телосложение по </a:t>
            </a:r>
            <a:r>
              <a:rPr lang="ru-RU" dirty="0" err="1"/>
              <a:t>Пинье</a:t>
            </a:r>
            <a:r>
              <a:rPr lang="ru-RU" dirty="0" smtClean="0"/>
              <a:t>.</a:t>
            </a:r>
            <a:endParaRPr lang="ru-RU" dirty="0"/>
          </a:p>
        </p:txBody>
      </p:sp>
      <p:sp>
        <p:nvSpPr>
          <p:cNvPr id="6" name="TextBox 5"/>
          <p:cNvSpPr txBox="1"/>
          <p:nvPr/>
        </p:nvSpPr>
        <p:spPr>
          <a:xfrm>
            <a:off x="539552" y="1556792"/>
            <a:ext cx="8352928" cy="504753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400" b="1" dirty="0" smtClean="0">
                <a:solidFill>
                  <a:schemeClr val="bg2">
                    <a:lumMod val="50000"/>
                  </a:schemeClr>
                </a:solidFill>
              </a:rPr>
              <a:t>Пример </a:t>
            </a:r>
            <a:r>
              <a:rPr lang="ru-RU" sz="2400" b="1" dirty="0">
                <a:solidFill>
                  <a:schemeClr val="bg2">
                    <a:lumMod val="50000"/>
                  </a:schemeClr>
                </a:solidFill>
              </a:rPr>
              <a:t>4. </a:t>
            </a:r>
            <a:endParaRPr lang="ru-RU" sz="2400" b="1" dirty="0" smtClean="0">
              <a:solidFill>
                <a:schemeClr val="bg2">
                  <a:lumMod val="50000"/>
                </a:schemeClr>
              </a:solidFill>
            </a:endParaRPr>
          </a:p>
          <a:p>
            <a:r>
              <a:rPr lang="ru-RU" sz="2800" dirty="0" smtClean="0">
                <a:solidFill>
                  <a:schemeClr val="bg2">
                    <a:lumMod val="50000"/>
                  </a:schemeClr>
                </a:solidFill>
              </a:rPr>
              <a:t>Согласно </a:t>
            </a:r>
            <a:r>
              <a:rPr lang="ru-RU" sz="2800" dirty="0">
                <a:solidFill>
                  <a:schemeClr val="bg2">
                    <a:lumMod val="50000"/>
                  </a:schemeClr>
                </a:solidFill>
              </a:rPr>
              <a:t>формуле Лоренца, идеальная масса тела (М) составляет:</a:t>
            </a:r>
          </a:p>
          <a:p>
            <a:r>
              <a:rPr lang="ru-RU" sz="2800" dirty="0">
                <a:solidFill>
                  <a:schemeClr val="bg2">
                    <a:lumMod val="50000"/>
                  </a:schemeClr>
                </a:solidFill>
              </a:rPr>
              <a:t>М = Р — (100 — [(Р — 150) / 4</a:t>
            </a:r>
            <a:r>
              <a:rPr lang="ru-RU" sz="2800" dirty="0" smtClean="0">
                <a:solidFill>
                  <a:schemeClr val="bg2">
                    <a:lumMod val="50000"/>
                  </a:schemeClr>
                </a:solidFill>
              </a:rPr>
              <a:t>]),</a:t>
            </a:r>
          </a:p>
          <a:p>
            <a:r>
              <a:rPr lang="ru-RU" sz="2800" dirty="0" smtClean="0">
                <a:solidFill>
                  <a:schemeClr val="bg2">
                    <a:lumMod val="50000"/>
                  </a:schemeClr>
                </a:solidFill>
              </a:rPr>
              <a:t> где Р </a:t>
            </a:r>
            <a:r>
              <a:rPr lang="ru-RU" sz="2800" dirty="0">
                <a:solidFill>
                  <a:schemeClr val="bg2">
                    <a:lumMod val="50000"/>
                  </a:schemeClr>
                </a:solidFill>
              </a:rPr>
              <a:t>— рост человека. </a:t>
            </a:r>
          </a:p>
          <a:p>
            <a:r>
              <a:rPr lang="ru-RU" sz="2800" dirty="0" smtClean="0">
                <a:solidFill>
                  <a:schemeClr val="bg2">
                    <a:lumMod val="50000"/>
                  </a:schemeClr>
                </a:solidFill>
              </a:rPr>
              <a:t>	Определите </a:t>
            </a:r>
            <a:r>
              <a:rPr lang="ru-RU" sz="2800" dirty="0">
                <a:solidFill>
                  <a:schemeClr val="bg2">
                    <a:lumMod val="50000"/>
                  </a:schemeClr>
                </a:solidFill>
              </a:rPr>
              <a:t>идеальную массу женщины ростом 167 см. Каким может быть рост мужчины, если его идеальная масса 82 кг</a:t>
            </a:r>
            <a:r>
              <a:rPr lang="ru-RU" sz="2800" dirty="0" smtClean="0">
                <a:solidFill>
                  <a:schemeClr val="bg2">
                    <a:lumMod val="50000"/>
                  </a:schemeClr>
                </a:solidFill>
              </a:rPr>
              <a:t>.</a:t>
            </a:r>
          </a:p>
          <a:p>
            <a:endParaRPr lang="ru-RU" sz="2800" dirty="0">
              <a:solidFill>
                <a:schemeClr val="bg2">
                  <a:lumMod val="50000"/>
                </a:schemeClr>
              </a:solidFill>
            </a:endParaRPr>
          </a:p>
          <a:p>
            <a:endParaRPr lang="ru-RU" sz="2800" dirty="0" smtClean="0">
              <a:solidFill>
                <a:schemeClr val="bg2">
                  <a:lumMod val="50000"/>
                </a:schemeClr>
              </a:solidFill>
            </a:endParaRPr>
          </a:p>
          <a:p>
            <a:endParaRPr lang="ru-RU" sz="2800" dirty="0">
              <a:solidFill>
                <a:schemeClr val="bg2">
                  <a:lumMod val="50000"/>
                </a:schemeClr>
              </a:solidFill>
            </a:endParaRPr>
          </a:p>
          <a:p>
            <a:endParaRPr lang="ru-RU" dirty="0">
              <a:solidFill>
                <a:schemeClr val="bg2">
                  <a:lumMod val="50000"/>
                </a:schemeClr>
              </a:solidFill>
            </a:endParaRPr>
          </a:p>
        </p:txBody>
      </p:sp>
    </p:spTree>
    <p:extLst>
      <p:ext uri="{BB962C8B-B14F-4D97-AF65-F5344CB8AC3E}">
        <p14:creationId xmlns:p14="http://schemas.microsoft.com/office/powerpoint/2010/main" xmlns="" val="203564649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1000"/>
                                        <p:tgtEl>
                                          <p:spTgt spid="3">
                                            <p:txEl>
                                              <p:pRg st="0" end="0"/>
                                            </p:tx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12" dur="1000"/>
                                        <p:tgtEl>
                                          <p:spTgt spid="3">
                                            <p:txEl>
                                              <p:pRg st="2" end="2"/>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16" dur="1000"/>
                                        <p:tgtEl>
                                          <p:spTgt spid="3">
                                            <p:txEl>
                                              <p:pRg st="3" end="3"/>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1000"/>
                                        <p:tgtEl>
                                          <p:spTgt spid="3">
                                            <p:txEl>
                                              <p:pRg st="4" end="4"/>
                                            </p:txEl>
                                          </p:spTgt>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ln>
                  <a:solidFill>
                    <a:srgbClr val="FF0000"/>
                  </a:solidFill>
                </a:ln>
                <a:solidFill>
                  <a:srgbClr val="FFFF00"/>
                </a:solidFill>
              </a:rPr>
              <a:t>МАТЕМАТИЧЕСКАЯ СТАТИСТИКА</a:t>
            </a:r>
            <a:endParaRPr lang="ru-RU" sz="3600" b="1" dirty="0">
              <a:ln>
                <a:solidFill>
                  <a:srgbClr val="FF0000"/>
                </a:solidFill>
              </a:ln>
              <a:solidFill>
                <a:srgbClr val="FFFF00"/>
              </a:solidFill>
            </a:endParaRPr>
          </a:p>
        </p:txBody>
      </p:sp>
      <p:sp>
        <p:nvSpPr>
          <p:cNvPr id="3" name="Объект 2"/>
          <p:cNvSpPr>
            <a:spLocks noGrp="1"/>
          </p:cNvSpPr>
          <p:nvPr>
            <p:ph sz="half" idx="1"/>
          </p:nvPr>
        </p:nvSpPr>
        <p:spPr>
          <a:xfrm>
            <a:off x="457200" y="1600200"/>
            <a:ext cx="8435280" cy="5141168"/>
          </a:xfrm>
        </p:spPr>
        <p:txBody>
          <a:bodyPr/>
          <a:lstStyle/>
          <a:p>
            <a:pPr marL="0" indent="0">
              <a:buNone/>
            </a:pPr>
            <a:r>
              <a:rPr lang="ru-RU" b="1" dirty="0" smtClean="0"/>
              <a:t>Пример 4.</a:t>
            </a:r>
          </a:p>
          <a:p>
            <a:pPr marL="0" indent="0" algn="just">
              <a:buNone/>
            </a:pPr>
            <a:r>
              <a:rPr lang="ru-RU" dirty="0" smtClean="0"/>
              <a:t> </a:t>
            </a:r>
            <a:r>
              <a:rPr lang="ru-RU" sz="3200" dirty="0"/>
              <a:t>В аптеке имеются 100 упаковок одного лекарственного средства. Из них 20 упаковок имеют 90% срок годности, 50 упаковок – 70% срока годности, 24 упаковки – 50% срока годности, 6 упаковок с истекшим сроком годности. Какова вероятность того, что взятая наугад упаковка препарата может быть допущена к реализации?</a:t>
            </a:r>
          </a:p>
          <a:p>
            <a:pPr marL="0" indent="0">
              <a:buNone/>
            </a:pPr>
            <a:endParaRPr lang="ru-RU" dirty="0"/>
          </a:p>
        </p:txBody>
      </p:sp>
      <p:sp>
        <p:nvSpPr>
          <p:cNvPr id="12" name="TextBox 11"/>
          <p:cNvSpPr txBox="1"/>
          <p:nvPr/>
        </p:nvSpPr>
        <p:spPr>
          <a:xfrm>
            <a:off x="450110" y="1572761"/>
            <a:ext cx="8496944" cy="517064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400" dirty="0">
                <a:solidFill>
                  <a:schemeClr val="accent2">
                    <a:lumMod val="50000"/>
                  </a:schemeClr>
                </a:solidFill>
              </a:rPr>
              <a:t>Пример </a:t>
            </a:r>
            <a:r>
              <a:rPr lang="ru-RU" sz="2400" dirty="0" smtClean="0">
                <a:solidFill>
                  <a:schemeClr val="accent2">
                    <a:lumMod val="50000"/>
                  </a:schemeClr>
                </a:solidFill>
              </a:rPr>
              <a:t>5. </a:t>
            </a:r>
          </a:p>
          <a:p>
            <a:r>
              <a:rPr lang="ru-RU" sz="3200" dirty="0" smtClean="0">
                <a:solidFill>
                  <a:schemeClr val="accent2">
                    <a:lumMod val="50000"/>
                  </a:schemeClr>
                </a:solidFill>
              </a:rPr>
              <a:t>При </a:t>
            </a:r>
            <a:r>
              <a:rPr lang="ru-RU" sz="3200" dirty="0">
                <a:solidFill>
                  <a:schemeClr val="accent2">
                    <a:lumMod val="50000"/>
                  </a:schemeClr>
                </a:solidFill>
              </a:rPr>
              <a:t>анализе ценовых предпочтений покупателей аптеки получены данные, представленные в таблице: доля покупателей, приобретающих препараты одинакового назначения, но различной цены. Найти моду случайной величины Х – цены продаваемых препаратов</a:t>
            </a:r>
            <a:r>
              <a:rPr lang="ru-RU" sz="3200" dirty="0" smtClean="0">
                <a:solidFill>
                  <a:schemeClr val="accent2">
                    <a:lumMod val="50000"/>
                  </a:schemeClr>
                </a:solidFill>
              </a:rPr>
              <a:t>.</a:t>
            </a:r>
          </a:p>
          <a:p>
            <a:endParaRPr lang="ru-RU" sz="3200" dirty="0" smtClean="0">
              <a:solidFill>
                <a:schemeClr val="accent2">
                  <a:lumMod val="50000"/>
                </a:schemeClr>
              </a:solidFill>
            </a:endParaRPr>
          </a:p>
          <a:p>
            <a:endParaRPr lang="ru-RU" sz="3200" dirty="0">
              <a:solidFill>
                <a:schemeClr val="accent2">
                  <a:lumMod val="50000"/>
                </a:schemeClr>
              </a:solidFill>
            </a:endParaRPr>
          </a:p>
          <a:p>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xmlns="" val="2857317791"/>
              </p:ext>
            </p:extLst>
          </p:nvPr>
        </p:nvGraphicFramePr>
        <p:xfrm>
          <a:off x="971600" y="5445223"/>
          <a:ext cx="6768754" cy="1298183"/>
        </p:xfrm>
        <a:graphic>
          <a:graphicData uri="http://schemas.openxmlformats.org/drawingml/2006/table">
            <a:tbl>
              <a:tblPr firstRow="1" firstCol="1" bandRow="1">
                <a:tableStyleId>{284E427A-3D55-4303-BF80-6455036E1DE7}</a:tableStyleId>
              </a:tblPr>
              <a:tblGrid>
                <a:gridCol w="966734"/>
                <a:gridCol w="966734"/>
                <a:gridCol w="966734"/>
                <a:gridCol w="966734"/>
                <a:gridCol w="966734"/>
                <a:gridCol w="967542"/>
                <a:gridCol w="967542"/>
              </a:tblGrid>
              <a:tr h="461313">
                <a:tc>
                  <a:txBody>
                    <a:bodyPr/>
                    <a:lstStyle/>
                    <a:p>
                      <a:pPr algn="just">
                        <a:lnSpc>
                          <a:spcPts val="1500"/>
                        </a:lnSpc>
                        <a:spcAft>
                          <a:spcPts val="0"/>
                        </a:spcAft>
                      </a:pPr>
                      <a:r>
                        <a:rPr lang="ru-RU" sz="2800" dirty="0" err="1">
                          <a:effectLst/>
                        </a:rPr>
                        <a:t>хi</a:t>
                      </a:r>
                      <a:endParaRPr lang="ru-RU" sz="2800" dirty="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35</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45</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55</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65</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75</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85</a:t>
                      </a:r>
                      <a:endParaRPr lang="ru-RU" sz="2800">
                        <a:effectLst/>
                        <a:latin typeface="Calibri"/>
                        <a:ea typeface="Times New Roman"/>
                      </a:endParaRPr>
                    </a:p>
                  </a:txBody>
                  <a:tcPr marL="68580" marR="68580" marT="0" marB="0" anchor="ctr"/>
                </a:tc>
              </a:tr>
              <a:tr h="836870">
                <a:tc>
                  <a:txBody>
                    <a:bodyPr/>
                    <a:lstStyle/>
                    <a:p>
                      <a:pPr algn="just">
                        <a:lnSpc>
                          <a:spcPts val="1500"/>
                        </a:lnSpc>
                        <a:spcAft>
                          <a:spcPts val="0"/>
                        </a:spcAft>
                      </a:pPr>
                      <a:r>
                        <a:rPr lang="ru-RU" sz="2800">
                          <a:effectLst/>
                        </a:rPr>
                        <a:t>p</a:t>
                      </a:r>
                      <a:r>
                        <a:rPr lang="ru-RU" sz="2800" baseline="-25000">
                          <a:effectLst/>
                        </a:rPr>
                        <a:t>i</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dirty="0">
                          <a:effectLst/>
                        </a:rPr>
                        <a:t>1/20</a:t>
                      </a:r>
                      <a:endParaRPr lang="ru-RU" sz="2800" dirty="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3/20</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3/20</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dirty="0">
                          <a:effectLst/>
                        </a:rPr>
                        <a:t>8/20</a:t>
                      </a:r>
                      <a:endParaRPr lang="ru-RU" sz="2800" dirty="0">
                        <a:effectLst/>
                        <a:latin typeface="Calibri"/>
                        <a:ea typeface="Times New Roman"/>
                      </a:endParaRPr>
                    </a:p>
                  </a:txBody>
                  <a:tcPr marL="68580" marR="68580" marT="0" marB="0" anchor="ctr"/>
                </a:tc>
                <a:tc>
                  <a:txBody>
                    <a:bodyPr/>
                    <a:lstStyle/>
                    <a:p>
                      <a:pPr algn="just">
                        <a:lnSpc>
                          <a:spcPts val="1500"/>
                        </a:lnSpc>
                        <a:spcAft>
                          <a:spcPts val="0"/>
                        </a:spcAft>
                      </a:pPr>
                      <a:r>
                        <a:rPr lang="ru-RU" sz="2800">
                          <a:effectLst/>
                        </a:rPr>
                        <a:t>4/20</a:t>
                      </a:r>
                      <a:endParaRPr lang="ru-RU" sz="2800">
                        <a:effectLst/>
                        <a:latin typeface="Calibri"/>
                        <a:ea typeface="Times New Roman"/>
                      </a:endParaRPr>
                    </a:p>
                  </a:txBody>
                  <a:tcPr marL="68580" marR="68580" marT="0" marB="0" anchor="ctr"/>
                </a:tc>
                <a:tc>
                  <a:txBody>
                    <a:bodyPr/>
                    <a:lstStyle/>
                    <a:p>
                      <a:pPr algn="just">
                        <a:lnSpc>
                          <a:spcPts val="1500"/>
                        </a:lnSpc>
                        <a:spcAft>
                          <a:spcPts val="0"/>
                        </a:spcAft>
                      </a:pPr>
                      <a:r>
                        <a:rPr lang="ru-RU" sz="2800" dirty="0">
                          <a:effectLst/>
                        </a:rPr>
                        <a:t>1/20</a:t>
                      </a:r>
                      <a:endParaRPr lang="ru-RU" sz="2800" dirty="0">
                        <a:effectLst/>
                        <a:latin typeface="Calibri"/>
                        <a:ea typeface="Times New Roman"/>
                      </a:endParaRPr>
                    </a:p>
                  </a:txBody>
                  <a:tcPr marL="68580" marR="68580" marT="0" marB="0" anchor="ctr"/>
                </a:tc>
              </a:tr>
            </a:tbl>
          </a:graphicData>
        </a:graphic>
      </p:graphicFrame>
      <p:pic>
        <p:nvPicPr>
          <p:cNvPr id="2050" name="Picture 2" descr="D:\Desktop\0_ac50b_1c59d5ed_L.png">
            <a:hlinkClick r:id="rId3" action="ppaction://hlinksldjump" tooltip="Приложение 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5790828"/>
            <a:ext cx="1043608" cy="1043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8180558"/>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68952" cy="1512168"/>
          </a:xfrm>
        </p:spPr>
        <p:txBody>
          <a:bodyPr>
            <a:normAutofit fontScale="90000"/>
          </a:bodyPr>
          <a:lstStyle/>
          <a:p>
            <a:pPr lvl="0"/>
            <a:r>
              <a:rPr lang="ru-RU" sz="3200" b="1" dirty="0" smtClean="0">
                <a:ln>
                  <a:solidFill>
                    <a:srgbClr val="FF0000"/>
                  </a:solidFill>
                </a:ln>
                <a:solidFill>
                  <a:srgbClr val="FFFF00"/>
                </a:solidFill>
              </a:rPr>
              <a:t>МАТЕМАТИЧЕСКИЕ ЗНАНИЯ В ОРГАНИЧЕСКОЙ И НЕОРГАНИЧЕСКОЙ ХИМИИ</a:t>
            </a:r>
            <a:endParaRPr lang="ru-RU" dirty="0"/>
          </a:p>
        </p:txBody>
      </p:sp>
      <p:sp>
        <p:nvSpPr>
          <p:cNvPr id="3" name="Объект 2"/>
          <p:cNvSpPr>
            <a:spLocks noGrp="1"/>
          </p:cNvSpPr>
          <p:nvPr>
            <p:ph sz="half" idx="1"/>
          </p:nvPr>
        </p:nvSpPr>
        <p:spPr>
          <a:xfrm>
            <a:off x="395536" y="1772816"/>
            <a:ext cx="4104456" cy="4752528"/>
          </a:xfrm>
        </p:spPr>
        <p:txBody>
          <a:bodyPr/>
          <a:lstStyle/>
          <a:p>
            <a:pPr marL="0" indent="0" algn="just">
              <a:buNone/>
            </a:pPr>
            <a:r>
              <a:rPr lang="ru-RU" b="1" dirty="0">
                <a:solidFill>
                  <a:srgbClr val="CCFF33"/>
                </a:solidFill>
              </a:rPr>
              <a:t>Изомерия</a:t>
            </a:r>
            <a:r>
              <a:rPr lang="ru-RU" dirty="0"/>
              <a:t> — это явление существования химических веществ, имеющих одинаковый количественный и качественный состав, но обладающих разными физическими и химическими свойствами.</a:t>
            </a:r>
          </a:p>
          <a:p>
            <a:pPr algn="just"/>
            <a:endParaRPr lang="ru-RU" dirty="0"/>
          </a:p>
        </p:txBody>
      </p:sp>
      <p:sp>
        <p:nvSpPr>
          <p:cNvPr id="4" name="Объект 3"/>
          <p:cNvSpPr>
            <a:spLocks noGrp="1"/>
          </p:cNvSpPr>
          <p:nvPr>
            <p:ph sz="half" idx="2"/>
          </p:nvPr>
        </p:nvSpPr>
        <p:spPr>
          <a:xfrm>
            <a:off x="4788024" y="1844824"/>
            <a:ext cx="4038600" cy="4525963"/>
          </a:xfrm>
        </p:spPr>
        <p:txBody>
          <a:bodyPr/>
          <a:lstStyle/>
          <a:p>
            <a:pPr marL="0" indent="0">
              <a:buNone/>
            </a:pPr>
            <a:r>
              <a:rPr lang="ru-RU" dirty="0" smtClean="0"/>
              <a:t>Изомерия положения функциональных групп</a:t>
            </a:r>
          </a:p>
          <a:p>
            <a:pPr marL="0" indent="0">
              <a:buNone/>
            </a:pPr>
            <a:endParaRPr lang="ru-RU" dirty="0"/>
          </a:p>
          <a:p>
            <a:pPr marL="0" indent="0" algn="ctr">
              <a:buNone/>
            </a:pPr>
            <a:endParaRPr lang="ru-RU" dirty="0"/>
          </a:p>
          <a:p>
            <a:pPr marL="0" indent="0" algn="ctr">
              <a:buNone/>
            </a:pPr>
            <a:r>
              <a:rPr lang="ru-RU" dirty="0" smtClean="0"/>
              <a:t>Пропанол-1</a:t>
            </a:r>
          </a:p>
          <a:p>
            <a:pPr marL="0" indent="0" algn="ctr">
              <a:buNone/>
            </a:pPr>
            <a:endParaRPr lang="ru-RU" dirty="0"/>
          </a:p>
          <a:p>
            <a:pPr marL="0" indent="0" algn="ctr">
              <a:buNone/>
            </a:pPr>
            <a:endParaRPr lang="ru-RU" dirty="0" smtClean="0"/>
          </a:p>
          <a:p>
            <a:pPr marL="0" indent="0" algn="ctr">
              <a:buNone/>
            </a:pPr>
            <a:endParaRPr lang="ru-RU" dirty="0"/>
          </a:p>
          <a:p>
            <a:pPr marL="0" indent="0" algn="ctr">
              <a:buNone/>
            </a:pPr>
            <a:r>
              <a:rPr lang="ru-RU" dirty="0" smtClean="0"/>
              <a:t>Пропанол-2</a:t>
            </a:r>
          </a:p>
          <a:p>
            <a:pPr marL="0" indent="0" algn="ctr">
              <a:buNone/>
            </a:pPr>
            <a:endParaRPr lang="ru-RU" dirty="0" smtClean="0"/>
          </a:p>
          <a:p>
            <a:pPr marL="0" indent="0">
              <a:buNone/>
            </a:pPr>
            <a:r>
              <a:rPr lang="ru-RU" dirty="0" smtClean="0"/>
              <a:t> </a:t>
            </a:r>
            <a:endParaRPr lang="ru-RU" dirty="0"/>
          </a:p>
        </p:txBody>
      </p:sp>
      <p:pic>
        <p:nvPicPr>
          <p:cNvPr id="6" name="Рисунок 5" descr="http://foxford.ru/uploads/tinymce_image/image/28426/%D0%9F%D1%80%D0%BE%D0%BF%D0%B0%D0%BD%D0%BE%D0%BB%D0%98%D0%B7%D0%BE%D0%BF%D1%80%D0%BE%D0%BF%D0%B0%D0%BD%D0%BE%D0%BB.png"/>
          <p:cNvPicPr/>
          <p:nvPr/>
        </p:nvPicPr>
        <p:blipFill rotWithShape="1">
          <a:blip r:embed="rId3" cstate="print">
            <a:extLst>
              <a:ext uri="{28A0092B-C50C-407E-A947-70E740481C1C}">
                <a14:useLocalDpi xmlns:a14="http://schemas.microsoft.com/office/drawing/2010/main" xmlns="" val="0"/>
              </a:ext>
            </a:extLst>
          </a:blip>
          <a:srcRect r="50000" b="50000"/>
          <a:stretch/>
        </p:blipFill>
        <p:spPr bwMode="auto">
          <a:xfrm>
            <a:off x="5436096" y="2869942"/>
            <a:ext cx="2952328" cy="775081"/>
          </a:xfrm>
          <a:prstGeom prst="rect">
            <a:avLst/>
          </a:prstGeom>
          <a:ln/>
        </p:spPr>
        <p:style>
          <a:lnRef idx="2">
            <a:schemeClr val="accent2"/>
          </a:lnRef>
          <a:fillRef idx="1">
            <a:schemeClr val="lt1"/>
          </a:fillRef>
          <a:effectRef idx="0">
            <a:schemeClr val="accent2"/>
          </a:effectRef>
          <a:fontRef idx="minor">
            <a:schemeClr val="dk1"/>
          </a:fontRef>
        </p:style>
      </p:pic>
      <p:pic>
        <p:nvPicPr>
          <p:cNvPr id="9" name="Рисунок 8" descr="http://foxford.ru/uploads/tinymce_image/image/28426/%D0%9F%D1%80%D0%BE%D0%BF%D0%B0%D0%BD%D0%BE%D0%BB%D0%98%D0%B7%D0%BE%D0%BF%D1%80%D0%BE%D0%BF%D0%B0%D0%BD%D0%BE%D0%BB.png"/>
          <p:cNvPicPr/>
          <p:nvPr/>
        </p:nvPicPr>
        <p:blipFill rotWithShape="1">
          <a:blip r:embed="rId3" cstate="print">
            <a:extLst>
              <a:ext uri="{28A0092B-C50C-407E-A947-70E740481C1C}">
                <a14:useLocalDpi xmlns:a14="http://schemas.microsoft.com/office/drawing/2010/main" xmlns="" val="0"/>
              </a:ext>
            </a:extLst>
          </a:blip>
          <a:srcRect l="55572"/>
          <a:stretch/>
        </p:blipFill>
        <p:spPr bwMode="auto">
          <a:xfrm>
            <a:off x="5436096" y="4509120"/>
            <a:ext cx="2927586" cy="1368152"/>
          </a:xfrm>
          <a:prstGeom prst="rect">
            <a:avLst/>
          </a:prstGeom>
          <a:ln/>
        </p:spPr>
        <p:style>
          <a:lnRef idx="2">
            <a:schemeClr val="accent2"/>
          </a:lnRef>
          <a:fillRef idx="1">
            <a:schemeClr val="lt1"/>
          </a:fillRef>
          <a:effectRef idx="0">
            <a:schemeClr val="accent2"/>
          </a:effectRef>
          <a:fontRef idx="minor">
            <a:schemeClr val="dk1"/>
          </a:fontRef>
        </p:style>
      </p:pic>
      <p:sp>
        <p:nvSpPr>
          <p:cNvPr id="11" name="TextBox 10"/>
          <p:cNvSpPr txBox="1"/>
          <p:nvPr/>
        </p:nvSpPr>
        <p:spPr>
          <a:xfrm>
            <a:off x="395536" y="1616021"/>
            <a:ext cx="4320480" cy="5293757"/>
          </a:xfrm>
          <a:prstGeom prst="rect">
            <a:avLst/>
          </a:prstGeom>
          <a:noFill/>
        </p:spPr>
        <p:txBody>
          <a:bodyPr wrap="square" rtlCol="0">
            <a:spAutoFit/>
          </a:bodyPr>
          <a:lstStyle/>
          <a:p>
            <a:pPr algn="just"/>
            <a:r>
              <a:rPr lang="ru-RU" sz="3200" dirty="0" smtClean="0"/>
              <a:t>Изомерия положения </a:t>
            </a:r>
            <a:r>
              <a:rPr lang="ru-RU" sz="3200" dirty="0"/>
              <a:t>кратных связей отражает место расположения </a:t>
            </a:r>
            <a:r>
              <a:rPr lang="ru-RU" sz="3200" i="1" dirty="0"/>
              <a:t>кратной связи </a:t>
            </a:r>
            <a:r>
              <a:rPr lang="ru-RU" sz="3200" dirty="0"/>
              <a:t>в углеродной цепи. </a:t>
            </a:r>
          </a:p>
          <a:p>
            <a:pPr algn="ctr"/>
            <a:r>
              <a:rPr lang="ru-RU" sz="3200" dirty="0"/>
              <a:t>СН</a:t>
            </a:r>
            <a:r>
              <a:rPr lang="ru-RU" sz="3200" baseline="-25000" dirty="0"/>
              <a:t>3</a:t>
            </a:r>
            <a:r>
              <a:rPr lang="ru-RU" sz="3200" dirty="0"/>
              <a:t>–СН</a:t>
            </a:r>
            <a:r>
              <a:rPr lang="ru-RU" sz="3200" baseline="-25000" dirty="0"/>
              <a:t>2</a:t>
            </a:r>
            <a:r>
              <a:rPr lang="ru-RU" sz="3200" dirty="0"/>
              <a:t>–СН=СН</a:t>
            </a:r>
            <a:r>
              <a:rPr lang="ru-RU" sz="3200" baseline="-25000" dirty="0"/>
              <a:t>2</a:t>
            </a:r>
            <a:r>
              <a:rPr lang="ru-RU" sz="3200" dirty="0"/>
              <a:t> (бутен-1) 	</a:t>
            </a:r>
            <a:endParaRPr lang="ru-RU" sz="3200" dirty="0" smtClean="0"/>
          </a:p>
          <a:p>
            <a:pPr algn="just"/>
            <a:r>
              <a:rPr lang="ru-RU" sz="3200" dirty="0" smtClean="0"/>
              <a:t>СН</a:t>
            </a:r>
            <a:r>
              <a:rPr lang="ru-RU" sz="3200" baseline="-25000" dirty="0" smtClean="0"/>
              <a:t>3</a:t>
            </a:r>
            <a:r>
              <a:rPr lang="ru-RU" sz="3200" dirty="0" smtClean="0"/>
              <a:t>–СН=СН–СН</a:t>
            </a:r>
            <a:r>
              <a:rPr lang="ru-RU" sz="3200" baseline="-25000" dirty="0" smtClean="0"/>
              <a:t>3</a:t>
            </a:r>
            <a:r>
              <a:rPr lang="ru-RU" sz="3200" dirty="0" smtClean="0"/>
              <a:t> </a:t>
            </a:r>
          </a:p>
          <a:p>
            <a:pPr algn="ctr"/>
            <a:r>
              <a:rPr lang="ru-RU" sz="3200" dirty="0" smtClean="0"/>
              <a:t>(</a:t>
            </a:r>
            <a:r>
              <a:rPr lang="ru-RU" sz="3200" dirty="0"/>
              <a:t>бутен-2)</a:t>
            </a:r>
          </a:p>
          <a:p>
            <a:endParaRPr lang="ru-RU" dirty="0"/>
          </a:p>
        </p:txBody>
      </p:sp>
    </p:spTree>
    <p:extLst>
      <p:ext uri="{BB962C8B-B14F-4D97-AF65-F5344CB8AC3E}">
        <p14:creationId xmlns:p14="http://schemas.microsoft.com/office/powerpoint/2010/main" xmlns="" val="1838898534"/>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500"/>
                                        <p:tgtEl>
                                          <p:spTgt spid="11"/>
                                        </p:tgtEl>
                                      </p:cBhvr>
                                    </p:animEffect>
                                    <p:anim calcmode="lin" valueType="num">
                                      <p:cBhvr>
                                        <p:cTn id="14" dur="1500" fill="hold"/>
                                        <p:tgtEl>
                                          <p:spTgt spid="11"/>
                                        </p:tgtEl>
                                        <p:attrNameLst>
                                          <p:attrName>ppt_x</p:attrName>
                                        </p:attrNameLst>
                                      </p:cBhvr>
                                      <p:tavLst>
                                        <p:tav tm="0">
                                          <p:val>
                                            <p:strVal val="#ppt_x"/>
                                          </p:val>
                                        </p:tav>
                                        <p:tav tm="100000">
                                          <p:val>
                                            <p:strVal val="#ppt_x"/>
                                          </p:val>
                                        </p:tav>
                                      </p:tavLst>
                                    </p:anim>
                                    <p:anim calcmode="lin" valueType="num">
                                      <p:cBhvr>
                                        <p:cTn id="15"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772816"/>
          </a:xfrm>
        </p:spPr>
        <p:txBody>
          <a:bodyPr>
            <a:noAutofit/>
          </a:bodyPr>
          <a:lstStyle/>
          <a:p>
            <a:pPr lvl="0"/>
            <a:r>
              <a:rPr lang="ru-RU" sz="3200" b="1" dirty="0" smtClean="0">
                <a:ln>
                  <a:solidFill>
                    <a:srgbClr val="FF0000"/>
                  </a:solidFill>
                </a:ln>
                <a:solidFill>
                  <a:srgbClr val="FFFF00"/>
                </a:solidFill>
              </a:rPr>
              <a:t>МАТЕМАТИЧЕСКИЕ ЗНАНИЯ В ОРГАНИЧЕСКОЙ И НЕОРГАНИЧЕСКОЙ ХИМИИ</a:t>
            </a:r>
            <a:br>
              <a:rPr lang="ru-RU" sz="3200" b="1" dirty="0" smtClean="0">
                <a:ln>
                  <a:solidFill>
                    <a:srgbClr val="FF0000"/>
                  </a:solidFill>
                </a:ln>
                <a:solidFill>
                  <a:srgbClr val="FFFF00"/>
                </a:solidFill>
              </a:rPr>
            </a:br>
            <a:r>
              <a:rPr lang="ru-RU" sz="1800" b="1" dirty="0">
                <a:ln>
                  <a:solidFill>
                    <a:srgbClr val="FF0000"/>
                  </a:solidFill>
                </a:ln>
                <a:solidFill>
                  <a:srgbClr val="FFFF00"/>
                </a:solidFill>
              </a:rPr>
              <a:t>	</a:t>
            </a:r>
            <a:r>
              <a:rPr lang="ru-RU" sz="1800" b="1" dirty="0" smtClean="0">
                <a:ln>
                  <a:solidFill>
                    <a:srgbClr val="FF0000"/>
                  </a:solidFill>
                </a:ln>
                <a:solidFill>
                  <a:srgbClr val="FFFF00"/>
                </a:solidFill>
              </a:rPr>
              <a:t>						Продолжение</a:t>
            </a:r>
            <a:r>
              <a:rPr lang="ru-RU" sz="3600" b="1" dirty="0" smtClean="0">
                <a:ln>
                  <a:solidFill>
                    <a:srgbClr val="FF0000"/>
                  </a:solidFill>
                </a:ln>
                <a:solidFill>
                  <a:srgbClr val="FFFF00"/>
                </a:solidFill>
              </a:rPr>
              <a:t/>
            </a:r>
            <a:br>
              <a:rPr lang="ru-RU" sz="3600" b="1" dirty="0" smtClean="0">
                <a:ln>
                  <a:solidFill>
                    <a:srgbClr val="FF0000"/>
                  </a:solidFill>
                </a:ln>
                <a:solidFill>
                  <a:srgbClr val="FFFF00"/>
                </a:solidFill>
              </a:rPr>
            </a:br>
            <a:endParaRPr lang="ru-RU" sz="3600" b="1" dirty="0">
              <a:ln>
                <a:solidFill>
                  <a:srgbClr val="FF0000"/>
                </a:solidFill>
              </a:ln>
              <a:solidFill>
                <a:srgbClr val="FFFF00"/>
              </a:solidFill>
            </a:endParaRPr>
          </a:p>
        </p:txBody>
      </p:sp>
      <p:graphicFrame>
        <p:nvGraphicFramePr>
          <p:cNvPr id="5" name="Объект 4"/>
          <p:cNvGraphicFramePr>
            <a:graphicFrameLocks noGrp="1"/>
          </p:cNvGraphicFramePr>
          <p:nvPr>
            <p:ph sz="half" idx="1"/>
            <p:extLst>
              <p:ext uri="{D42A27DB-BD31-4B8C-83A1-F6EECF244321}">
                <p14:modId xmlns:p14="http://schemas.microsoft.com/office/powerpoint/2010/main" xmlns="" val="1201585567"/>
              </p:ext>
            </p:extLst>
          </p:nvPr>
        </p:nvGraphicFramePr>
        <p:xfrm>
          <a:off x="323529" y="1772818"/>
          <a:ext cx="8424936" cy="4896544"/>
        </p:xfrm>
        <a:graphic>
          <a:graphicData uri="http://schemas.openxmlformats.org/drawingml/2006/table">
            <a:tbl>
              <a:tblPr firstRow="1" firstCol="1" bandRow="1">
                <a:tableStyleId>{10A1B5D5-9B99-4C35-A422-299274C87663}</a:tableStyleId>
              </a:tblPr>
              <a:tblGrid>
                <a:gridCol w="4509296"/>
                <a:gridCol w="3915640"/>
              </a:tblGrid>
              <a:tr h="609228">
                <a:tc>
                  <a:txBody>
                    <a:bodyPr/>
                    <a:lstStyle/>
                    <a:p>
                      <a:pPr algn="ctr">
                        <a:lnSpc>
                          <a:spcPct val="115000"/>
                        </a:lnSpc>
                        <a:spcAft>
                          <a:spcPts val="0"/>
                        </a:spcAft>
                      </a:pPr>
                      <a:r>
                        <a:rPr lang="ru-RU" sz="2800" dirty="0">
                          <a:effectLst/>
                        </a:rPr>
                        <a:t>Структурные формулы</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effectLst/>
                        </a:rPr>
                        <a:t>Название</a:t>
                      </a:r>
                      <a:endParaRPr lang="ru-RU" sz="2800" dirty="0">
                        <a:effectLst/>
                        <a:latin typeface="Calibri"/>
                        <a:ea typeface="Calibri"/>
                        <a:cs typeface="Times New Roman"/>
                      </a:endParaRPr>
                    </a:p>
                  </a:txBody>
                  <a:tcPr marL="68580" marR="68580" marT="0" marB="0"/>
                </a:tc>
              </a:tr>
              <a:tr h="1071829">
                <a:tc>
                  <a:txBody>
                    <a:bodyPr/>
                    <a:lstStyle/>
                    <a:p>
                      <a:pPr algn="ctr">
                        <a:lnSpc>
                          <a:spcPts val="1500"/>
                        </a:lnSpc>
                        <a:spcAft>
                          <a:spcPts val="1000"/>
                        </a:spcAft>
                      </a:pPr>
                      <a:endParaRPr lang="ru-RU" sz="2800" dirty="0">
                        <a:solidFill>
                          <a:srgbClr val="40404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800" dirty="0">
                          <a:effectLst/>
                        </a:rPr>
                        <a:t>Циклопропан</a:t>
                      </a:r>
                      <a:endParaRPr lang="ru-RU" sz="2800" dirty="0">
                        <a:effectLst/>
                        <a:latin typeface="Calibri"/>
                        <a:ea typeface="Calibri"/>
                        <a:cs typeface="Times New Roman"/>
                      </a:endParaRPr>
                    </a:p>
                  </a:txBody>
                  <a:tcPr marL="68580" marR="68580" marT="0" marB="0"/>
                </a:tc>
              </a:tr>
              <a:tr h="1071829">
                <a:tc>
                  <a:txBody>
                    <a:bodyPr/>
                    <a:lstStyle/>
                    <a:p>
                      <a:pPr algn="ctr">
                        <a:lnSpc>
                          <a:spcPts val="1500"/>
                        </a:lnSpc>
                        <a:spcAft>
                          <a:spcPts val="1000"/>
                        </a:spcAft>
                      </a:pPr>
                      <a:endParaRPr lang="ru-RU" sz="2800">
                        <a:solidFill>
                          <a:srgbClr val="40404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800" dirty="0" err="1">
                          <a:effectLst/>
                        </a:rPr>
                        <a:t>Циклобутан</a:t>
                      </a:r>
                      <a:endParaRPr lang="ru-RU" sz="2800" dirty="0">
                        <a:effectLst/>
                        <a:latin typeface="Calibri"/>
                        <a:ea typeface="Calibri"/>
                        <a:cs typeface="Times New Roman"/>
                      </a:endParaRPr>
                    </a:p>
                  </a:txBody>
                  <a:tcPr marL="68580" marR="68580" marT="0" marB="0"/>
                </a:tc>
              </a:tr>
              <a:tr h="1071829">
                <a:tc>
                  <a:txBody>
                    <a:bodyPr/>
                    <a:lstStyle/>
                    <a:p>
                      <a:pPr algn="ctr">
                        <a:lnSpc>
                          <a:spcPts val="1500"/>
                        </a:lnSpc>
                        <a:spcAft>
                          <a:spcPts val="1000"/>
                        </a:spcAft>
                      </a:pPr>
                      <a:endParaRPr lang="ru-RU" sz="2800" dirty="0">
                        <a:solidFill>
                          <a:srgbClr val="40404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800" dirty="0" err="1">
                          <a:effectLst/>
                        </a:rPr>
                        <a:t>Циклопентан</a:t>
                      </a:r>
                      <a:endParaRPr lang="ru-RU" sz="2800" dirty="0">
                        <a:effectLst/>
                        <a:latin typeface="Calibri"/>
                        <a:ea typeface="Calibri"/>
                        <a:cs typeface="Times New Roman"/>
                      </a:endParaRPr>
                    </a:p>
                  </a:txBody>
                  <a:tcPr marL="68580" marR="68580" marT="0" marB="0"/>
                </a:tc>
              </a:tr>
              <a:tr h="1071829">
                <a:tc>
                  <a:txBody>
                    <a:bodyPr/>
                    <a:lstStyle/>
                    <a:p>
                      <a:pPr algn="ctr">
                        <a:lnSpc>
                          <a:spcPts val="1500"/>
                        </a:lnSpc>
                        <a:spcAft>
                          <a:spcPts val="1000"/>
                        </a:spcAft>
                      </a:pPr>
                      <a:endParaRPr lang="ru-RU" sz="2800" dirty="0">
                        <a:solidFill>
                          <a:srgbClr val="404040"/>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800" dirty="0">
                          <a:effectLst/>
                        </a:rPr>
                        <a:t> Циклогексан</a:t>
                      </a:r>
                      <a:endParaRPr lang="ru-RU" sz="2800" dirty="0">
                        <a:effectLst/>
                        <a:latin typeface="Calibri"/>
                        <a:ea typeface="Calibri"/>
                        <a:cs typeface="Times New Roman"/>
                      </a:endParaRPr>
                    </a:p>
                  </a:txBody>
                  <a:tcPr marL="68580" marR="68580" marT="0" marB="0"/>
                </a:tc>
              </a:tr>
            </a:tbl>
          </a:graphicData>
        </a:graphic>
      </p:graphicFrame>
      <p:pic>
        <p:nvPicPr>
          <p:cNvPr id="1028" name="Рисунок 5" descr="http://foxford.ru/uploads/tinymce_image/image/28375/%D0%A6%D0%B8%D0%BA%D0%BB%D0%BE%D0%BF%D1%80%D0%BE%D0%BF%D0%B0%D0%B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1490" y="2202192"/>
            <a:ext cx="2555956" cy="10679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Рисунок 4" descr="http://foxford.ru/uploads/tinymce_image/image/28376/%D0%A6%D0%B8%D0%BA%D0%BB%D0%BE%D0%B1%D1%83%D1%82%D0%B0%D0%B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1490" y="3500436"/>
            <a:ext cx="2854489" cy="10015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Рисунок 3" descr="http://foxford.ru/uploads/tinymce_image/image/28378/%D0%A6%D0%B8%D0%BA%D0%BB%D0%BE%D0%BF%D0%B5%D0%BD%D1%82%D0%B0%D0%B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91680" y="4502013"/>
            <a:ext cx="2684299" cy="1085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Рисунок 2" descr="http://foxford.ru/uploads/tinymce_image/image/28379/%D0%A6%D0%B8%D0%BA%D0%BB%D0%BE%D0%B3%D0%B5%D0%BA%D1%81%D0%B0%D0%B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20023" y="5517232"/>
            <a:ext cx="2463946" cy="1224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7743642"/>
      </p:ext>
    </p:extLst>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ln>
                  <a:solidFill>
                    <a:srgbClr val="FF0000"/>
                  </a:solidFill>
                </a:ln>
                <a:solidFill>
                  <a:srgbClr val="FFFF00"/>
                </a:solidFill>
              </a:rPr>
              <a:t>МАТЕМАТИЧЕСКИЕ ЗНАНИЯ В ОРГАНИЧЕСКОЙ И НЕОРГАНИЧЕСКОЙ </a:t>
            </a:r>
            <a:r>
              <a:rPr lang="ru-RU" sz="3200" b="1" dirty="0" smtClean="0">
                <a:ln>
                  <a:solidFill>
                    <a:srgbClr val="FF0000"/>
                  </a:solidFill>
                </a:ln>
                <a:solidFill>
                  <a:srgbClr val="FFFF00"/>
                </a:solidFill>
              </a:rPr>
              <a:t>ХИМИИ</a:t>
            </a:r>
            <a:r>
              <a:rPr lang="ru-RU" sz="2800" b="1" dirty="0">
                <a:ln>
                  <a:solidFill>
                    <a:srgbClr val="FF0000"/>
                  </a:solidFill>
                </a:ln>
                <a:solidFill>
                  <a:srgbClr val="FFFF00"/>
                </a:solidFill>
              </a:rPr>
              <a:t>	</a:t>
            </a:r>
            <a:r>
              <a:rPr lang="ru-RU" sz="2800" b="1" dirty="0" smtClean="0">
                <a:ln>
                  <a:solidFill>
                    <a:srgbClr val="FF0000"/>
                  </a:solidFill>
                </a:ln>
                <a:solidFill>
                  <a:srgbClr val="FFFF00"/>
                </a:solidFill>
              </a:rPr>
              <a:t/>
            </a:r>
            <a:br>
              <a:rPr lang="ru-RU" sz="2800" b="1" dirty="0" smtClean="0">
                <a:ln>
                  <a:solidFill>
                    <a:srgbClr val="FF0000"/>
                  </a:solidFill>
                </a:ln>
                <a:solidFill>
                  <a:srgbClr val="FFFF00"/>
                </a:solidFill>
              </a:rPr>
            </a:br>
            <a:r>
              <a:rPr lang="ru-RU" sz="1800" b="1" dirty="0">
                <a:ln>
                  <a:solidFill>
                    <a:srgbClr val="FF0000"/>
                  </a:solidFill>
                </a:ln>
                <a:solidFill>
                  <a:srgbClr val="FFFF00"/>
                </a:solidFill>
              </a:rPr>
              <a:t>					</a:t>
            </a:r>
            <a:r>
              <a:rPr lang="ru-RU" sz="1800" b="1" dirty="0" smtClean="0">
                <a:ln>
                  <a:solidFill>
                    <a:srgbClr val="FF0000"/>
                  </a:solidFill>
                </a:ln>
                <a:solidFill>
                  <a:srgbClr val="FFFF00"/>
                </a:solidFill>
              </a:rPr>
              <a:t>		Продолжение</a:t>
            </a:r>
            <a:endParaRPr lang="ru-RU" dirty="0"/>
          </a:p>
        </p:txBody>
      </p:sp>
      <p:graphicFrame>
        <p:nvGraphicFramePr>
          <p:cNvPr id="6" name="Схема 5"/>
          <p:cNvGraphicFramePr/>
          <p:nvPr>
            <p:extLst>
              <p:ext uri="{D42A27DB-BD31-4B8C-83A1-F6EECF244321}">
                <p14:modId xmlns:p14="http://schemas.microsoft.com/office/powerpoint/2010/main" xmlns="" val="656793321"/>
              </p:ext>
            </p:extLst>
          </p:nvPr>
        </p:nvGraphicFramePr>
        <p:xfrm>
          <a:off x="395536" y="220486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29275" y="1624444"/>
            <a:ext cx="5531001" cy="584775"/>
          </a:xfrm>
          <a:prstGeom prst="rect">
            <a:avLst/>
          </a:prstGeom>
          <a:noFill/>
        </p:spPr>
        <p:txBody>
          <a:bodyPr wrap="none" rtlCol="0">
            <a:spAutoFit/>
          </a:bodyPr>
          <a:lstStyle/>
          <a:p>
            <a:r>
              <a:rPr lang="ru-RU" sz="3200" b="1" dirty="0" smtClean="0"/>
              <a:t>Геометрическая изомерия</a:t>
            </a:r>
            <a:endParaRPr lang="ru-RU" sz="3200" b="1" dirty="0"/>
          </a:p>
        </p:txBody>
      </p:sp>
    </p:spTree>
    <p:extLst>
      <p:ext uri="{BB962C8B-B14F-4D97-AF65-F5344CB8AC3E}">
        <p14:creationId xmlns:p14="http://schemas.microsoft.com/office/powerpoint/2010/main" xmlns="" val="2224400293"/>
      </p:ext>
    </p:extLst>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714202"/>
          </a:xfrm>
        </p:spPr>
        <p:txBody>
          <a:bodyPr/>
          <a:lstStyle/>
          <a:p>
            <a:r>
              <a:rPr lang="ru-RU" sz="3200" b="1" dirty="0">
                <a:ln>
                  <a:solidFill>
                    <a:srgbClr val="FF0000"/>
                  </a:solidFill>
                </a:ln>
                <a:solidFill>
                  <a:srgbClr val="FFFF00"/>
                </a:solidFill>
              </a:rPr>
              <a:t>МАТЕМАТИЧЕСКИЕ ЗНАНИЯ В ОРГАНИЧЕСКОЙ И НЕОРГАНИЧЕСКОЙ </a:t>
            </a:r>
            <a:r>
              <a:rPr lang="ru-RU" sz="3200" b="1" dirty="0" smtClean="0">
                <a:ln>
                  <a:solidFill>
                    <a:srgbClr val="FF0000"/>
                  </a:solidFill>
                </a:ln>
                <a:solidFill>
                  <a:srgbClr val="FFFF00"/>
                </a:solidFill>
              </a:rPr>
              <a:t>ХИМИИ</a:t>
            </a:r>
            <a:br>
              <a:rPr lang="ru-RU" sz="3200" b="1" dirty="0" smtClean="0">
                <a:ln>
                  <a:solidFill>
                    <a:srgbClr val="FF0000"/>
                  </a:solidFill>
                </a:ln>
                <a:solidFill>
                  <a:srgbClr val="FFFF00"/>
                </a:solidFill>
              </a:rPr>
            </a:br>
            <a:r>
              <a:rPr lang="ru-RU" sz="1800" b="1" dirty="0">
                <a:ln>
                  <a:solidFill>
                    <a:srgbClr val="FF0000"/>
                  </a:solidFill>
                </a:ln>
                <a:solidFill>
                  <a:srgbClr val="FFFF00"/>
                </a:solidFill>
              </a:rPr>
              <a:t>							</a:t>
            </a:r>
            <a:r>
              <a:rPr lang="ru-RU" sz="1800" b="1" dirty="0" smtClean="0">
                <a:ln>
                  <a:solidFill>
                    <a:srgbClr val="FF0000"/>
                  </a:solidFill>
                </a:ln>
                <a:solidFill>
                  <a:srgbClr val="FFFF00"/>
                </a:solidFill>
              </a:rPr>
              <a:t>Продолжение</a:t>
            </a:r>
            <a:endParaRPr lang="ru-RU" sz="1800" dirty="0"/>
          </a:p>
        </p:txBody>
      </p:sp>
      <p:sp>
        <p:nvSpPr>
          <p:cNvPr id="3" name="Прямоугольник 2"/>
          <p:cNvSpPr/>
          <p:nvPr/>
        </p:nvSpPr>
        <p:spPr>
          <a:xfrm>
            <a:off x="556693" y="1772816"/>
            <a:ext cx="8136904" cy="4401205"/>
          </a:xfrm>
          <a:prstGeom prst="rect">
            <a:avLst/>
          </a:prstGeom>
        </p:spPr>
        <p:txBody>
          <a:bodyPr wrap="square">
            <a:spAutoFit/>
          </a:bodyPr>
          <a:lstStyle/>
          <a:p>
            <a:pPr algn="just"/>
            <a:r>
              <a:rPr lang="ru-RU" sz="2800" b="1" dirty="0"/>
              <a:t>Пример 8</a:t>
            </a:r>
            <a:r>
              <a:rPr lang="ru-RU" sz="2800" b="1" dirty="0" smtClean="0"/>
              <a:t>.</a:t>
            </a:r>
          </a:p>
          <a:p>
            <a:pPr algn="just"/>
            <a:r>
              <a:rPr lang="ru-RU" sz="2800" dirty="0" smtClean="0"/>
              <a:t>Капсулы</a:t>
            </a:r>
            <a:r>
              <a:rPr lang="ru-RU" sz="2800" dirty="0"/>
              <a:t>, заполненные смесью витаминов, используют как биологически активную добавку (БАД). Оболочка каждой капсулы имеет форму полого цилиндра, на концах которого расположены две полусферы. Причем длина капсулы 21 мм, а длина её цилиндрической части 13 мм. Сколько миллилитров смеси помещается в одной капсуле, если 1 мл = 1 см</a:t>
            </a:r>
            <a:r>
              <a:rPr lang="ru-RU" sz="2800" baseline="30000" dirty="0"/>
              <a:t>3</a:t>
            </a:r>
            <a:r>
              <a:rPr lang="ru-RU" sz="2800" dirty="0"/>
              <a:t>.</a:t>
            </a:r>
          </a:p>
        </p:txBody>
      </p:sp>
    </p:spTree>
    <p:extLst>
      <p:ext uri="{BB962C8B-B14F-4D97-AF65-F5344CB8AC3E}">
        <p14:creationId xmlns:p14="http://schemas.microsoft.com/office/powerpoint/2010/main" xmlns="" val="2402383911"/>
      </p:ext>
    </p:extLst>
  </p:cSld>
  <p:clrMapOvr>
    <a:masterClrMapping/>
  </p:clrMapOvr>
  <p:transition spd="slow">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altLang="ru-RU" b="1" dirty="0" smtClean="0">
                <a:ln>
                  <a:solidFill>
                    <a:srgbClr val="FF0000"/>
                  </a:solidFill>
                </a:ln>
                <a:solidFill>
                  <a:srgbClr val="FFFF00"/>
                </a:solidFill>
              </a:rPr>
              <a:t>Литература</a:t>
            </a:r>
            <a:endParaRPr lang="ru-RU" altLang="ru-RU" b="1" dirty="0">
              <a:ln>
                <a:solidFill>
                  <a:srgbClr val="FF0000"/>
                </a:solidFill>
              </a:ln>
              <a:solidFill>
                <a:srgbClr val="FFFF00"/>
              </a:solidFill>
            </a:endParaRPr>
          </a:p>
        </p:txBody>
      </p:sp>
      <p:sp>
        <p:nvSpPr>
          <p:cNvPr id="5123" name="Rectangle 3"/>
          <p:cNvSpPr>
            <a:spLocks noGrp="1" noChangeArrowheads="1"/>
          </p:cNvSpPr>
          <p:nvPr>
            <p:ph type="body" idx="1"/>
          </p:nvPr>
        </p:nvSpPr>
        <p:spPr>
          <a:xfrm>
            <a:off x="457200" y="1412776"/>
            <a:ext cx="8219256" cy="5184874"/>
          </a:xfrm>
          <a:effectLst>
            <a:glow rad="228600">
              <a:schemeClr val="accent5">
                <a:satMod val="175000"/>
                <a:alpha val="40000"/>
              </a:schemeClr>
            </a:glow>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a:lstStyle/>
          <a:p>
            <a:pPr lvl="0">
              <a:buFont typeface="+mj-lt"/>
              <a:buAutoNum type="arabicPeriod"/>
            </a:pPr>
            <a:r>
              <a:rPr lang="ru-RU" sz="1800" dirty="0">
                <a:solidFill>
                  <a:srgbClr val="002060"/>
                </a:solidFill>
              </a:rPr>
              <a:t>Профессия фармацевт: подробное описание, все плюсы и минусы. </a:t>
            </a:r>
            <a:r>
              <a:rPr lang="ru-RU" sz="1800" u="sng" dirty="0">
                <a:solidFill>
                  <a:srgbClr val="002060"/>
                </a:solidFill>
                <a:hlinkClick r:id="rId3"/>
              </a:rPr>
              <a:t>http://edunews.ru/professii/obzor/medicinskie/farmazevt.html</a:t>
            </a:r>
            <a:endParaRPr lang="ru-RU" sz="1800" dirty="0">
              <a:solidFill>
                <a:srgbClr val="002060"/>
              </a:solidFill>
            </a:endParaRPr>
          </a:p>
          <a:p>
            <a:pPr lvl="0">
              <a:buFont typeface="+mj-lt"/>
              <a:buAutoNum type="arabicPeriod"/>
            </a:pPr>
            <a:r>
              <a:rPr lang="en-US" sz="1800" u="sng" dirty="0">
                <a:solidFill>
                  <a:srgbClr val="002060"/>
                </a:solidFill>
                <a:hlinkClick r:id="rId4"/>
              </a:rPr>
              <a:t>http</a:t>
            </a:r>
            <a:r>
              <a:rPr lang="ru-RU" sz="1800" u="sng" dirty="0">
                <a:solidFill>
                  <a:srgbClr val="002060"/>
                </a:solidFill>
                <a:hlinkClick r:id="rId4"/>
              </a:rPr>
              <a:t>://</a:t>
            </a:r>
            <a:r>
              <a:rPr lang="en-US" sz="1800" u="sng" dirty="0" err="1">
                <a:solidFill>
                  <a:srgbClr val="002060"/>
                </a:solidFill>
                <a:hlinkClick r:id="rId4"/>
              </a:rPr>
              <a:t>studend</a:t>
            </a:r>
            <a:r>
              <a:rPr lang="ru-RU" sz="1800" u="sng" dirty="0">
                <a:solidFill>
                  <a:srgbClr val="002060"/>
                </a:solidFill>
                <a:hlinkClick r:id="rId4"/>
              </a:rPr>
              <a:t>.</a:t>
            </a:r>
            <a:r>
              <a:rPr lang="en-US" sz="1800" u="sng" dirty="0" err="1">
                <a:solidFill>
                  <a:srgbClr val="002060"/>
                </a:solidFill>
                <a:hlinkClick r:id="rId4"/>
              </a:rPr>
              <a:t>ru</a:t>
            </a:r>
            <a:r>
              <a:rPr lang="ru-RU" sz="1800" u="sng" dirty="0">
                <a:solidFill>
                  <a:srgbClr val="002060"/>
                </a:solidFill>
                <a:hlinkClick r:id="rId4"/>
              </a:rPr>
              <a:t>/2013/01/26/</a:t>
            </a:r>
            <a:r>
              <a:rPr lang="en-US" sz="1800" u="sng" dirty="0" err="1">
                <a:solidFill>
                  <a:srgbClr val="002060"/>
                </a:solidFill>
                <a:hlinkClick r:id="rId4"/>
              </a:rPr>
              <a:t>farmakologiya</a:t>
            </a:r>
            <a:r>
              <a:rPr lang="ru-RU" sz="1800" u="sng" dirty="0">
                <a:solidFill>
                  <a:srgbClr val="002060"/>
                </a:solidFill>
                <a:hlinkClick r:id="rId4"/>
              </a:rPr>
              <a:t>-</a:t>
            </a:r>
            <a:r>
              <a:rPr lang="en-US" sz="1800" u="sng" dirty="0" err="1">
                <a:solidFill>
                  <a:srgbClr val="002060"/>
                </a:solidFill>
                <a:hlinkClick r:id="rId4"/>
              </a:rPr>
              <a:t>vvedenie</a:t>
            </a:r>
            <a:r>
              <a:rPr lang="ru-RU" sz="1800" u="sng" dirty="0">
                <a:solidFill>
                  <a:srgbClr val="002060"/>
                </a:solidFill>
                <a:hlinkClick r:id="rId4"/>
              </a:rPr>
              <a:t>-</a:t>
            </a:r>
            <a:r>
              <a:rPr lang="en-US" sz="1800" u="sng" dirty="0">
                <a:solidFill>
                  <a:srgbClr val="002060"/>
                </a:solidFill>
                <a:hlinkClick r:id="rId4"/>
              </a:rPr>
              <a:t>v</a:t>
            </a:r>
            <a:r>
              <a:rPr lang="ru-RU" sz="1800" u="sng" dirty="0">
                <a:solidFill>
                  <a:srgbClr val="002060"/>
                </a:solidFill>
                <a:hlinkClick r:id="rId4"/>
              </a:rPr>
              <a:t>-</a:t>
            </a:r>
            <a:r>
              <a:rPr lang="en-US" sz="1800" u="sng" dirty="0" err="1">
                <a:solidFill>
                  <a:srgbClr val="002060"/>
                </a:solidFill>
                <a:hlinkClick r:id="rId4"/>
              </a:rPr>
              <a:t>obschuyu</a:t>
            </a:r>
            <a:r>
              <a:rPr lang="ru-RU" sz="1800" u="sng" dirty="0">
                <a:solidFill>
                  <a:srgbClr val="002060"/>
                </a:solidFill>
                <a:hlinkClick r:id="rId4"/>
              </a:rPr>
              <a:t>-</a:t>
            </a:r>
            <a:r>
              <a:rPr lang="en-US" sz="1800" u="sng" dirty="0" err="1">
                <a:solidFill>
                  <a:srgbClr val="002060"/>
                </a:solidFill>
                <a:hlinkClick r:id="rId4"/>
              </a:rPr>
              <a:t>recepturu</a:t>
            </a:r>
            <a:r>
              <a:rPr lang="ru-RU" sz="1800" u="sng" dirty="0">
                <a:solidFill>
                  <a:srgbClr val="002060"/>
                </a:solidFill>
                <a:hlinkClick r:id="rId4"/>
              </a:rPr>
              <a:t>.</a:t>
            </a:r>
            <a:r>
              <a:rPr lang="en-US" sz="1800" u="sng" dirty="0">
                <a:solidFill>
                  <a:srgbClr val="002060"/>
                </a:solidFill>
                <a:hlinkClick r:id="rId4"/>
              </a:rPr>
              <a:t>html</a:t>
            </a:r>
            <a:r>
              <a:rPr lang="ru-RU" sz="1800" u="sng" dirty="0">
                <a:solidFill>
                  <a:srgbClr val="002060"/>
                </a:solidFill>
              </a:rPr>
              <a:t> </a:t>
            </a:r>
            <a:r>
              <a:rPr lang="ru-RU" sz="1800" dirty="0">
                <a:solidFill>
                  <a:srgbClr val="002060"/>
                </a:solidFill>
              </a:rPr>
              <a:t>Лекции. Фармакология. ВВЕДЕНИЕ В ОБЩУЮ РЕЦЕПТУРУ.</a:t>
            </a:r>
          </a:p>
          <a:p>
            <a:pPr lvl="0">
              <a:buFont typeface="+mj-lt"/>
              <a:buAutoNum type="arabicPeriod"/>
            </a:pPr>
            <a:r>
              <a:rPr lang="ru-RU" sz="1800" dirty="0">
                <a:solidFill>
                  <a:srgbClr val="002060"/>
                </a:solidFill>
              </a:rPr>
              <a:t>Пособие по самоподготовке, самооценке и самоконтролю. Тема: «МАТЕМАТИЧЕСКАЯ СТАТИСТИКА И ЕЕ РОЛЬ В МЕДИЦИНЕ И ЗДРАВООХРАНЕНИИ». Дисциплина: Математика. Специальность  «Сестринское дело» «Фармация». Государственное  автономное образовательное учреждение среднего профессионального образования «</a:t>
            </a:r>
            <a:r>
              <a:rPr lang="ru-RU" sz="1800" dirty="0" err="1">
                <a:solidFill>
                  <a:srgbClr val="002060"/>
                </a:solidFill>
              </a:rPr>
              <a:t>Энгельсский</a:t>
            </a:r>
            <a:r>
              <a:rPr lang="ru-RU" sz="1800" dirty="0">
                <a:solidFill>
                  <a:srgbClr val="002060"/>
                </a:solidFill>
              </a:rPr>
              <a:t> медицинский колледж». </a:t>
            </a:r>
          </a:p>
          <a:p>
            <a:pPr lvl="0">
              <a:buFont typeface="+mj-lt"/>
              <a:buAutoNum type="arabicPeriod"/>
            </a:pPr>
            <a:r>
              <a:rPr lang="ru-RU" sz="1800" dirty="0">
                <a:solidFill>
                  <a:srgbClr val="002060"/>
                </a:solidFill>
              </a:rPr>
              <a:t>Зубов Н.Н. Математические методы и модели в фармацевтической науке и практике: руководство для провизоров и руководителей фармацевтических предприятий (организаций) / Н.Н. Зубов, С.З. </a:t>
            </a:r>
            <a:r>
              <a:rPr lang="ru-RU" sz="1800" dirty="0" err="1">
                <a:solidFill>
                  <a:srgbClr val="002060"/>
                </a:solidFill>
              </a:rPr>
              <a:t>Умаров</a:t>
            </a:r>
            <a:r>
              <a:rPr lang="ru-RU" sz="1800" dirty="0">
                <a:solidFill>
                  <a:srgbClr val="002060"/>
                </a:solidFill>
              </a:rPr>
              <a:t>, С.А. Бунин. - СПб.: Изд-во </a:t>
            </a:r>
            <a:r>
              <a:rPr lang="ru-RU" sz="1800" dirty="0" err="1">
                <a:solidFill>
                  <a:srgbClr val="002060"/>
                </a:solidFill>
              </a:rPr>
              <a:t>Политех</a:t>
            </a:r>
            <a:r>
              <a:rPr lang="ru-RU" sz="1800" dirty="0">
                <a:solidFill>
                  <a:srgbClr val="002060"/>
                </a:solidFill>
              </a:rPr>
              <a:t> ун-та, 2008. - 249 с.</a:t>
            </a:r>
          </a:p>
          <a:p>
            <a:pPr lvl="0">
              <a:buFont typeface="+mj-lt"/>
              <a:buAutoNum type="arabicPeriod"/>
            </a:pPr>
            <a:r>
              <a:rPr lang="ru-RU" sz="1800" u="sng" dirty="0">
                <a:solidFill>
                  <a:srgbClr val="002060"/>
                </a:solidFill>
                <a:hlinkClick r:id="rId5"/>
              </a:rPr>
              <a:t>http://foxford.ru/wiki/himiya/vidy-izomerii#</a:t>
            </a:r>
            <a:r>
              <a:rPr lang="ru-RU" sz="1800" dirty="0">
                <a:solidFill>
                  <a:srgbClr val="002060"/>
                </a:solidFill>
              </a:rPr>
              <a:t>! Виды изомерии – Химия (Основные положения органической химии) – </a:t>
            </a:r>
            <a:r>
              <a:rPr lang="ru-RU" sz="1800" dirty="0" err="1">
                <a:solidFill>
                  <a:srgbClr val="002060"/>
                </a:solidFill>
              </a:rPr>
              <a:t>Фоксворд.Учебник</a:t>
            </a:r>
            <a:r>
              <a:rPr lang="ru-RU" sz="1800" dirty="0">
                <a:solidFill>
                  <a:srgbClr val="002060"/>
                </a:solidFill>
              </a:rPr>
              <a:t>.</a:t>
            </a:r>
          </a:p>
          <a:p>
            <a:endParaRPr lang="ru-RU" altLang="ru-RU" dirty="0">
              <a:solidFill>
                <a:srgbClr val="CCFF33"/>
              </a:solidFill>
            </a:endParaRPr>
          </a:p>
        </p:txBody>
      </p:sp>
    </p:spTree>
  </p:cSld>
  <p:clrMapOvr>
    <a:masterClrMapping/>
  </p:clrMapOvr>
  <p:transition spd="slow">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altLang="ru-RU" b="1" dirty="0" smtClean="0">
                <a:ln>
                  <a:solidFill>
                    <a:srgbClr val="FF0000"/>
                  </a:solidFill>
                </a:ln>
                <a:solidFill>
                  <a:srgbClr val="FFFF00"/>
                </a:solidFill>
              </a:rPr>
              <a:t>Иллюстрации</a:t>
            </a:r>
            <a:endParaRPr lang="ru-RU" altLang="ru-RU" b="1" dirty="0">
              <a:ln>
                <a:solidFill>
                  <a:srgbClr val="FF0000"/>
                </a:solidFill>
              </a:ln>
              <a:solidFill>
                <a:srgbClr val="FFFF00"/>
              </a:solidFill>
            </a:endParaRPr>
          </a:p>
        </p:txBody>
      </p:sp>
      <p:sp>
        <p:nvSpPr>
          <p:cNvPr id="11267" name="Rectangle 3"/>
          <p:cNvSpPr>
            <a:spLocks noGrp="1" noChangeArrowheads="1"/>
          </p:cNvSpPr>
          <p:nvPr>
            <p:ph type="body" idx="1"/>
          </p:nvPr>
        </p:nvSpPr>
        <p:spPr>
          <a:xfrm>
            <a:off x="457200" y="1600200"/>
            <a:ext cx="8229600" cy="4997450"/>
          </a:xfr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marL="514350" indent="-514350">
              <a:buFont typeface="+mj-lt"/>
              <a:buAutoNum type="arabicPeriod"/>
            </a:pPr>
            <a:r>
              <a:rPr lang="en-US" altLang="ru-RU" sz="1600" dirty="0">
                <a:solidFill>
                  <a:schemeClr val="accent6"/>
                </a:solidFill>
                <a:hlinkClick r:id="rId2"/>
              </a:rPr>
              <a:t>http://</a:t>
            </a:r>
            <a:r>
              <a:rPr lang="en-US" altLang="ru-RU" sz="1600" dirty="0" smtClean="0">
                <a:solidFill>
                  <a:schemeClr val="accent6"/>
                </a:solidFill>
                <a:hlinkClick r:id="rId2"/>
              </a:rPr>
              <a:t>civilization.webblaknot.com/wp-content/uploads/sites/7/2015/10/Meditsina-pervyh-tsivilizatsij.jpg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3"/>
              </a:rPr>
              <a:t>http://</a:t>
            </a:r>
            <a:r>
              <a:rPr lang="en-US" altLang="ru-RU" sz="1600" dirty="0" smtClean="0">
                <a:solidFill>
                  <a:schemeClr val="accent6"/>
                </a:solidFill>
                <a:hlinkClick r:id="rId3"/>
              </a:rPr>
              <a:t>cs5869.vk.me/u921950/130431747/z_28cf82c9.jpg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4"/>
              </a:rPr>
              <a:t>http://</a:t>
            </a:r>
            <a:r>
              <a:rPr lang="en-US" altLang="ru-RU" sz="1600" dirty="0" smtClean="0">
                <a:solidFill>
                  <a:schemeClr val="accent6"/>
                </a:solidFill>
                <a:hlinkClick r:id="rId4"/>
              </a:rPr>
              <a:t>img-fotki.yandex.ru/get/55/162024075.10/0_7b81a_2bbc539_orig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5"/>
              </a:rPr>
              <a:t>http://</a:t>
            </a:r>
            <a:r>
              <a:rPr lang="en-US" altLang="ru-RU" sz="1600" dirty="0" smtClean="0">
                <a:solidFill>
                  <a:schemeClr val="accent6"/>
                </a:solidFill>
                <a:hlinkClick r:id="rId5"/>
              </a:rPr>
              <a:t>www.antoniojarosso.com/lj/11/museum/riga_pharmacy/riga_pharmacy-10.jpg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6"/>
              </a:rPr>
              <a:t>http://myastma.ru/upload/image/1_(8).</a:t>
            </a:r>
            <a:r>
              <a:rPr lang="en-US" altLang="ru-RU" sz="1600" dirty="0" smtClean="0">
                <a:solidFill>
                  <a:schemeClr val="accent6"/>
                </a:solidFill>
                <a:hlinkClick r:id="rId6"/>
              </a:rPr>
              <a:t>jpg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7"/>
              </a:rPr>
              <a:t>http://www.dolgoletie.ru/uploads/22(1).</a:t>
            </a:r>
            <a:r>
              <a:rPr lang="en-US" altLang="ru-RU" sz="1600" dirty="0" smtClean="0">
                <a:solidFill>
                  <a:schemeClr val="accent6"/>
                </a:solidFill>
                <a:hlinkClick r:id="rId7"/>
              </a:rPr>
              <a:t>jpg</a:t>
            </a:r>
            <a:endParaRPr lang="ru-RU" altLang="ru-RU" sz="1600" dirty="0" smtClean="0">
              <a:solidFill>
                <a:schemeClr val="accent6"/>
              </a:solidFill>
            </a:endParaRPr>
          </a:p>
          <a:p>
            <a:pPr marL="514350" indent="-514350">
              <a:buFont typeface="+mj-lt"/>
              <a:buAutoNum type="arabicPeriod"/>
            </a:pPr>
            <a:r>
              <a:rPr lang="en-US" altLang="ru-RU" sz="1600" dirty="0">
                <a:solidFill>
                  <a:schemeClr val="accent6"/>
                </a:solidFill>
                <a:hlinkClick r:id="rId8"/>
              </a:rPr>
              <a:t>http://</a:t>
            </a:r>
            <a:r>
              <a:rPr lang="en-US" altLang="ru-RU" sz="1600" dirty="0" smtClean="0">
                <a:solidFill>
                  <a:schemeClr val="accent6"/>
                </a:solidFill>
                <a:hlinkClick r:id="rId8"/>
              </a:rPr>
              <a:t>www.yalescientific.org/wp-content/uploads/2013/02/Tamiflu2.jpg</a:t>
            </a:r>
            <a:endParaRPr lang="ru-RU" altLang="ru-RU" sz="1600" dirty="0" smtClean="0">
              <a:solidFill>
                <a:schemeClr val="accent6"/>
              </a:solidFill>
            </a:endParaRPr>
          </a:p>
          <a:p>
            <a:pPr marL="514350" indent="-514350">
              <a:buFont typeface="+mj-lt"/>
              <a:buAutoNum type="arabicPeriod"/>
            </a:pPr>
            <a:endParaRPr lang="ru-RU" altLang="ru-RU" sz="1600" dirty="0" smtClean="0">
              <a:solidFill>
                <a:schemeClr val="accent6"/>
              </a:solidFill>
            </a:endParaRPr>
          </a:p>
          <a:p>
            <a:pPr marL="514350" indent="-514350">
              <a:buFont typeface="+mj-lt"/>
              <a:buAutoNum type="arabicPeriod"/>
            </a:pPr>
            <a:endParaRPr lang="ru-RU" altLang="ru-RU" sz="1600" dirty="0" smtClean="0">
              <a:solidFill>
                <a:schemeClr val="accent6"/>
              </a:solidFill>
            </a:endParaRPr>
          </a:p>
          <a:p>
            <a:pPr marL="514350" indent="-514350">
              <a:buFont typeface="+mj-lt"/>
              <a:buAutoNum type="arabicPeriod"/>
            </a:pPr>
            <a:endParaRPr lang="ru-RU" altLang="ru-RU" sz="1600" dirty="0" smtClean="0">
              <a:solidFill>
                <a:schemeClr val="accent6"/>
              </a:solidFill>
            </a:endParaRPr>
          </a:p>
          <a:p>
            <a:pPr marL="514350" indent="-514350">
              <a:buFont typeface="+mj-lt"/>
              <a:buAutoNum type="arabicPeriod"/>
            </a:pPr>
            <a:endParaRPr lang="ru-RU" altLang="ru-RU" sz="1600" dirty="0" smtClean="0">
              <a:solidFill>
                <a:schemeClr val="accent6"/>
              </a:solidFill>
            </a:endParaRPr>
          </a:p>
          <a:p>
            <a:pPr marL="514350" indent="-514350">
              <a:buFont typeface="+mj-lt"/>
              <a:buAutoNum type="arabicPeriod"/>
            </a:pPr>
            <a:endParaRPr lang="ru-RU" altLang="ru-RU" sz="1600" dirty="0" smtClean="0">
              <a:solidFill>
                <a:srgbClr val="FFCC00"/>
              </a:solidFill>
            </a:endParaRPr>
          </a:p>
          <a:p>
            <a:pPr marL="514350" indent="-514350">
              <a:buFont typeface="+mj-lt"/>
              <a:buAutoNum type="arabicPeriod"/>
            </a:pPr>
            <a:endParaRPr lang="ru-RU" altLang="ru-RU" sz="1600" dirty="0">
              <a:solidFill>
                <a:srgbClr val="CCFF33"/>
              </a:solidFill>
            </a:endParaRPr>
          </a:p>
        </p:txBody>
      </p:sp>
    </p:spTree>
  </p:cSld>
  <p:clrMapOvr>
    <a:masterClrMapping/>
  </p:clrMapOvr>
  <p:transition spd="slow">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55576" y="1412776"/>
            <a:ext cx="8208912" cy="4985980"/>
          </a:xfrm>
          <a:prstGeom prst="rect">
            <a:avLst/>
          </a:prstGeom>
          <a:noFill/>
        </p:spPr>
        <p:txBody>
          <a:bodyPr wrap="square" rtlCol="0">
            <a:spAutoFit/>
          </a:bodyPr>
          <a:lstStyle/>
          <a:p>
            <a:r>
              <a:rPr lang="ru-RU" sz="2400" b="1" dirty="0" smtClean="0"/>
              <a:t>Выписка </a:t>
            </a:r>
            <a:r>
              <a:rPr lang="ru-RU" sz="2400" b="1" dirty="0"/>
              <a:t>из статьи </a:t>
            </a:r>
            <a:r>
              <a:rPr lang="ru-RU" sz="2400" b="1" dirty="0" smtClean="0"/>
              <a:t>ГФ </a:t>
            </a:r>
            <a:r>
              <a:rPr lang="en-US" sz="2400" b="1" dirty="0" smtClean="0"/>
              <a:t>XIII </a:t>
            </a:r>
            <a:r>
              <a:rPr lang="ru-RU" sz="2400" b="1" dirty="0"/>
              <a:t>«Трава горца птичьего</a:t>
            </a:r>
            <a:r>
              <a:rPr lang="ru-RU" sz="2400" b="1" dirty="0" smtClean="0"/>
              <a:t>»</a:t>
            </a:r>
            <a:endParaRPr lang="en-US" sz="2400" b="1" dirty="0" smtClean="0"/>
          </a:p>
          <a:p>
            <a:endParaRPr lang="ru-RU" sz="2400" b="1" dirty="0"/>
          </a:p>
          <a:p>
            <a:r>
              <a:rPr lang="ru-RU" sz="2800" i="1" dirty="0"/>
              <a:t>Числовые показатели: </a:t>
            </a:r>
            <a:r>
              <a:rPr lang="ru-RU" sz="2800" dirty="0"/>
              <a:t>влажность не более 14%, золы общей не более 20%, листьев почерневших и пожелтевших не более 5%, других частей растения ( стеблей, отдельных плодов, цветков) не более 2%, измельченных частиц, проходящих сквозь сито с отверстиями диаметром 3 мм, не более 4%, органической примеси не более 0,5%, минеральной примеси не более 0,5</a:t>
            </a:r>
            <a:r>
              <a:rPr lang="ru-RU" sz="2800" dirty="0" smtClean="0"/>
              <a:t>%</a:t>
            </a:r>
            <a:endParaRPr lang="ru-RU" sz="2800" dirty="0"/>
          </a:p>
          <a:p>
            <a:endParaRPr lang="ru-RU" dirty="0"/>
          </a:p>
        </p:txBody>
      </p:sp>
      <p:pic>
        <p:nvPicPr>
          <p:cNvPr id="2050" name="Picture 2" descr="C:\Program Files (x86)\Microsoft Office\MEDIA\OFFICE14\Bullets\BD10297_.gi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7848649" y="5917329"/>
            <a:ext cx="396329" cy="3963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99792" y="472897"/>
            <a:ext cx="3899914" cy="646331"/>
          </a:xfrm>
          <a:prstGeom prst="rect">
            <a:avLst/>
          </a:prstGeom>
          <a:noFill/>
        </p:spPr>
        <p:txBody>
          <a:bodyPr wrap="none" rtlCol="0">
            <a:spAutoFit/>
          </a:bodyPr>
          <a:lstStyle/>
          <a:p>
            <a:r>
              <a:rPr lang="ru-RU" sz="3600" b="1" dirty="0" smtClean="0">
                <a:ln>
                  <a:solidFill>
                    <a:srgbClr val="FF0000"/>
                  </a:solidFill>
                </a:ln>
                <a:solidFill>
                  <a:srgbClr val="FFFF00"/>
                </a:solidFill>
              </a:rPr>
              <a:t>ПРИЛОЖЕНИЕ 1</a:t>
            </a:r>
            <a:endParaRPr lang="ru-RU" sz="3600" b="1" dirty="0">
              <a:ln>
                <a:solidFill>
                  <a:srgbClr val="FF0000"/>
                </a:solidFill>
              </a:ln>
              <a:solidFill>
                <a:srgbClr val="FFFF00"/>
              </a:solidFill>
            </a:endParaRPr>
          </a:p>
        </p:txBody>
      </p:sp>
    </p:spTree>
    <p:extLst>
      <p:ext uri="{BB962C8B-B14F-4D97-AF65-F5344CB8AC3E}">
        <p14:creationId xmlns:p14="http://schemas.microsoft.com/office/powerpoint/2010/main" xmlns="" val="2703543359"/>
      </p:ext>
    </p:extLst>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316568" y="1546338"/>
            <a:ext cx="8352928" cy="47705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2400" b="1" dirty="0">
                <a:solidFill>
                  <a:srgbClr val="002060"/>
                </a:solidFill>
              </a:rPr>
              <a:t>Пример </a:t>
            </a:r>
            <a:r>
              <a:rPr lang="ru-RU" sz="2400" b="1" dirty="0" smtClean="0">
                <a:solidFill>
                  <a:srgbClr val="002060"/>
                </a:solidFill>
              </a:rPr>
              <a:t>6.</a:t>
            </a:r>
          </a:p>
          <a:p>
            <a:endParaRPr lang="ru-RU" sz="2400" b="1" dirty="0" smtClean="0">
              <a:solidFill>
                <a:srgbClr val="002060"/>
              </a:solidFill>
            </a:endParaRPr>
          </a:p>
          <a:p>
            <a:pPr algn="just"/>
            <a:r>
              <a:rPr lang="ru-RU" dirty="0" smtClean="0">
                <a:solidFill>
                  <a:srgbClr val="002060"/>
                </a:solidFill>
              </a:rPr>
              <a:t> </a:t>
            </a:r>
            <a:r>
              <a:rPr lang="ru-RU" sz="3200" dirty="0">
                <a:solidFill>
                  <a:srgbClr val="002060"/>
                </a:solidFill>
              </a:rPr>
              <a:t>Аптечный склад получает лекарственные средства от медицинских предприятий трёх городов А, В, С. Вероятность получения препаратов из города А Р(А) = 0,6; из города B P(B) = 0,3. Найти вероятность Р(С) того, что препараты получены из города С. </a:t>
            </a:r>
          </a:p>
          <a:p>
            <a:pPr algn="just"/>
            <a:endParaRPr lang="ru-RU" sz="3200" dirty="0">
              <a:solidFill>
                <a:srgbClr val="002060"/>
              </a:solidFill>
            </a:endParaRPr>
          </a:p>
        </p:txBody>
      </p:sp>
      <p:sp>
        <p:nvSpPr>
          <p:cNvPr id="2" name="Заголовок 1"/>
          <p:cNvSpPr>
            <a:spLocks noGrp="1"/>
          </p:cNvSpPr>
          <p:nvPr>
            <p:ph type="title"/>
          </p:nvPr>
        </p:nvSpPr>
        <p:spPr/>
        <p:txBody>
          <a:bodyPr/>
          <a:lstStyle/>
          <a:p>
            <a:pPr algn="r"/>
            <a:r>
              <a:rPr lang="ru-RU" sz="2800" b="1" dirty="0" smtClean="0">
                <a:ln>
                  <a:solidFill>
                    <a:srgbClr val="FF0000"/>
                  </a:solidFill>
                </a:ln>
                <a:solidFill>
                  <a:srgbClr val="FFFF00"/>
                </a:solidFill>
              </a:rPr>
              <a:t>ПРИЛОЖЕНИЕ 2</a:t>
            </a:r>
            <a:r>
              <a:rPr lang="ru-RU" sz="2800" dirty="0" smtClean="0">
                <a:ln>
                  <a:solidFill>
                    <a:srgbClr val="FF0000"/>
                  </a:solidFill>
                </a:ln>
                <a:solidFill>
                  <a:srgbClr val="FFFF00"/>
                </a:solidFill>
              </a:rPr>
              <a:t/>
            </a:r>
            <a:br>
              <a:rPr lang="ru-RU" sz="2800" dirty="0" smtClean="0">
                <a:ln>
                  <a:solidFill>
                    <a:srgbClr val="FF0000"/>
                  </a:solidFill>
                </a:ln>
                <a:solidFill>
                  <a:srgbClr val="FFFF00"/>
                </a:solidFill>
              </a:rPr>
            </a:br>
            <a:r>
              <a:rPr lang="ru-RU" sz="3600" b="1" dirty="0" smtClean="0">
                <a:ln>
                  <a:solidFill>
                    <a:srgbClr val="FF0000"/>
                  </a:solidFill>
                </a:ln>
                <a:solidFill>
                  <a:srgbClr val="FFFF00"/>
                </a:solidFill>
              </a:rPr>
              <a:t>МАТЕМАТИЧЕСКАЯ СТАТИСТИКА</a:t>
            </a:r>
            <a:endParaRPr lang="ru-RU" sz="3600" b="1" dirty="0">
              <a:ln>
                <a:solidFill>
                  <a:srgbClr val="FF0000"/>
                </a:solidFill>
              </a:ln>
              <a:solidFill>
                <a:srgbClr val="FFFF00"/>
              </a:solidFill>
            </a:endParaRPr>
          </a:p>
        </p:txBody>
      </p:sp>
      <p:sp>
        <p:nvSpPr>
          <p:cNvPr id="3" name="Rectangle 1"/>
          <p:cNvSpPr>
            <a:spLocks noChangeArrowheads="1"/>
          </p:cNvSpPr>
          <p:nvPr/>
        </p:nvSpPr>
        <p:spPr bwMode="auto">
          <a:xfrm>
            <a:off x="352128" y="1484784"/>
            <a:ext cx="8496944" cy="4893647"/>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Пример 7(анализ статистических данных).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В аптеке работают два фармацевта. Объем лекарственных средств (в рублях), реализуемых каждым из них, являются случайными величинами Х и Y, заданными законами распределений:</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altLang="ru-RU" sz="2400" dirty="0">
              <a:solidFill>
                <a:schemeClr val="accent2">
                  <a:lumMod val="75000"/>
                </a:schemeClr>
              </a:solidFill>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 Каждый фармацевт работает самостоятельно на отдельно оборудованном рабочем месте. Найти средний объем выручки (математическое ожидание выручки), получаемой аптекой ежедневно.</a:t>
            </a:r>
            <a:endParaRPr kumimoji="0" lang="ru-RU" altLang="ru-RU" sz="24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475" y="3621509"/>
            <a:ext cx="4048125"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xmlns="" val="3152190915"/>
              </p:ext>
            </p:extLst>
          </p:nvPr>
        </p:nvGraphicFramePr>
        <p:xfrm>
          <a:off x="4703113" y="3690970"/>
          <a:ext cx="3960439" cy="934227"/>
        </p:xfrm>
        <a:graphic>
          <a:graphicData uri="http://schemas.openxmlformats.org/drawingml/2006/table">
            <a:tbl>
              <a:tblPr firstRow="1" firstCol="1" bandRow="1">
                <a:tableStyleId>{3C2FFA5D-87B4-456A-9821-1D502468CF0F}</a:tableStyleId>
              </a:tblPr>
              <a:tblGrid>
                <a:gridCol w="989713"/>
                <a:gridCol w="990242"/>
                <a:gridCol w="990242"/>
                <a:gridCol w="990242"/>
              </a:tblGrid>
              <a:tr h="444141">
                <a:tc>
                  <a:txBody>
                    <a:bodyPr/>
                    <a:lstStyle/>
                    <a:p>
                      <a:pPr algn="just">
                        <a:lnSpc>
                          <a:spcPts val="1500"/>
                        </a:lnSpc>
                        <a:spcAft>
                          <a:spcPts val="0"/>
                        </a:spcAft>
                      </a:pPr>
                      <a:r>
                        <a:rPr lang="ru-RU" sz="2400" dirty="0">
                          <a:effectLst/>
                        </a:rPr>
                        <a:t>y</a:t>
                      </a:r>
                      <a:endParaRPr lang="ru-RU" sz="2400" dirty="0">
                        <a:effectLst/>
                        <a:latin typeface="Calibri"/>
                        <a:ea typeface="Times New Roman"/>
                      </a:endParaRPr>
                    </a:p>
                  </a:txBody>
                  <a:tcPr marL="68580" marR="68580" marT="0" marB="0" anchor="ctr"/>
                </a:tc>
                <a:tc>
                  <a:txBody>
                    <a:bodyPr/>
                    <a:lstStyle/>
                    <a:p>
                      <a:pPr algn="just">
                        <a:lnSpc>
                          <a:spcPts val="1500"/>
                        </a:lnSpc>
                        <a:spcAft>
                          <a:spcPts val="0"/>
                        </a:spcAft>
                      </a:pPr>
                      <a:r>
                        <a:rPr lang="ru-RU" sz="2400">
                          <a:effectLst/>
                        </a:rPr>
                        <a:t>1400</a:t>
                      </a:r>
                      <a:endParaRPr lang="ru-RU" sz="2400">
                        <a:effectLst/>
                        <a:latin typeface="Calibri"/>
                        <a:ea typeface="Times New Roman"/>
                      </a:endParaRPr>
                    </a:p>
                  </a:txBody>
                  <a:tcPr marL="68580" marR="68580" marT="0" marB="0" anchor="ctr"/>
                </a:tc>
                <a:tc>
                  <a:txBody>
                    <a:bodyPr/>
                    <a:lstStyle/>
                    <a:p>
                      <a:pPr algn="just">
                        <a:lnSpc>
                          <a:spcPts val="1500"/>
                        </a:lnSpc>
                        <a:spcAft>
                          <a:spcPts val="0"/>
                        </a:spcAft>
                      </a:pPr>
                      <a:r>
                        <a:rPr lang="ru-RU" sz="2400" dirty="0">
                          <a:effectLst/>
                        </a:rPr>
                        <a:t>1700</a:t>
                      </a:r>
                      <a:endParaRPr lang="ru-RU" sz="2400" dirty="0">
                        <a:effectLst/>
                        <a:latin typeface="Calibri"/>
                        <a:ea typeface="Times New Roman"/>
                      </a:endParaRPr>
                    </a:p>
                  </a:txBody>
                  <a:tcPr marL="68580" marR="68580" marT="0" marB="0" anchor="ctr"/>
                </a:tc>
                <a:tc>
                  <a:txBody>
                    <a:bodyPr/>
                    <a:lstStyle/>
                    <a:p>
                      <a:pPr algn="just">
                        <a:lnSpc>
                          <a:spcPts val="1500"/>
                        </a:lnSpc>
                        <a:spcAft>
                          <a:spcPts val="0"/>
                        </a:spcAft>
                      </a:pPr>
                      <a:r>
                        <a:rPr lang="ru-RU" sz="2400">
                          <a:effectLst/>
                        </a:rPr>
                        <a:t>2400</a:t>
                      </a:r>
                      <a:endParaRPr lang="ru-RU" sz="2400">
                        <a:effectLst/>
                        <a:latin typeface="Calibri"/>
                        <a:ea typeface="Times New Roman"/>
                      </a:endParaRPr>
                    </a:p>
                  </a:txBody>
                  <a:tcPr marL="68580" marR="68580" marT="0" marB="0" anchor="ctr"/>
                </a:tc>
              </a:tr>
              <a:tr h="490086">
                <a:tc>
                  <a:txBody>
                    <a:bodyPr/>
                    <a:lstStyle/>
                    <a:p>
                      <a:pPr algn="just">
                        <a:lnSpc>
                          <a:spcPts val="1500"/>
                        </a:lnSpc>
                        <a:spcAft>
                          <a:spcPts val="0"/>
                        </a:spcAft>
                      </a:pPr>
                      <a:r>
                        <a:rPr lang="ru-RU" sz="2400" dirty="0">
                          <a:effectLst/>
                        </a:rPr>
                        <a:t>p</a:t>
                      </a:r>
                      <a:r>
                        <a:rPr lang="ru-RU" sz="2400" baseline="-25000" dirty="0">
                          <a:effectLst/>
                        </a:rPr>
                        <a:t>2</a:t>
                      </a:r>
                      <a:endParaRPr lang="ru-RU" sz="2400" dirty="0">
                        <a:effectLst/>
                        <a:latin typeface="Calibri"/>
                        <a:ea typeface="Times New Roman"/>
                      </a:endParaRPr>
                    </a:p>
                  </a:txBody>
                  <a:tcPr marL="68580" marR="68580" marT="0" marB="0" anchor="ctr"/>
                </a:tc>
                <a:tc>
                  <a:txBody>
                    <a:bodyPr/>
                    <a:lstStyle/>
                    <a:p>
                      <a:pPr algn="just">
                        <a:lnSpc>
                          <a:spcPts val="1500"/>
                        </a:lnSpc>
                        <a:spcAft>
                          <a:spcPts val="0"/>
                        </a:spcAft>
                      </a:pPr>
                      <a:r>
                        <a:rPr lang="ru-RU" sz="2400" dirty="0">
                          <a:effectLst/>
                        </a:rPr>
                        <a:t>0,3</a:t>
                      </a:r>
                      <a:endParaRPr lang="ru-RU" sz="2400" dirty="0">
                        <a:effectLst/>
                        <a:latin typeface="Calibri"/>
                        <a:ea typeface="Times New Roman"/>
                      </a:endParaRPr>
                    </a:p>
                  </a:txBody>
                  <a:tcPr marL="68580" marR="68580" marT="0" marB="0" anchor="ctr"/>
                </a:tc>
                <a:tc>
                  <a:txBody>
                    <a:bodyPr/>
                    <a:lstStyle/>
                    <a:p>
                      <a:pPr algn="just">
                        <a:lnSpc>
                          <a:spcPts val="1500"/>
                        </a:lnSpc>
                        <a:spcAft>
                          <a:spcPts val="0"/>
                        </a:spcAft>
                      </a:pPr>
                      <a:r>
                        <a:rPr lang="ru-RU" sz="2400" dirty="0">
                          <a:effectLst/>
                        </a:rPr>
                        <a:t>0,5</a:t>
                      </a:r>
                      <a:endParaRPr lang="ru-RU" sz="2400" dirty="0">
                        <a:effectLst/>
                        <a:latin typeface="Calibri"/>
                        <a:ea typeface="Times New Roman"/>
                      </a:endParaRPr>
                    </a:p>
                  </a:txBody>
                  <a:tcPr marL="68580" marR="68580" marT="0" marB="0" anchor="ctr"/>
                </a:tc>
                <a:tc>
                  <a:txBody>
                    <a:bodyPr/>
                    <a:lstStyle/>
                    <a:p>
                      <a:pPr algn="just">
                        <a:lnSpc>
                          <a:spcPts val="1500"/>
                        </a:lnSpc>
                        <a:spcAft>
                          <a:spcPts val="0"/>
                        </a:spcAft>
                      </a:pPr>
                      <a:r>
                        <a:rPr lang="ru-RU" sz="2400" dirty="0">
                          <a:effectLst/>
                        </a:rPr>
                        <a:t>0,2</a:t>
                      </a:r>
                      <a:endParaRPr lang="ru-RU" sz="2400" dirty="0">
                        <a:effectLst/>
                        <a:latin typeface="Calibri"/>
                        <a:ea typeface="Times New Roman"/>
                      </a:endParaRPr>
                    </a:p>
                  </a:txBody>
                  <a:tcPr marL="68580" marR="68580" marT="0" marB="0" anchor="ctr"/>
                </a:tc>
              </a:tr>
            </a:tbl>
          </a:graphicData>
        </a:graphic>
      </p:graphicFrame>
      <p:pic>
        <p:nvPicPr>
          <p:cNvPr id="1027" name="Picture 3" descr="D:\Desktop\0_ac50b_1c59d5ed_L.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28384" y="5713989"/>
            <a:ext cx="1101070" cy="1101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0074027"/>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0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altLang="ru-RU" b="1" dirty="0" smtClean="0">
                <a:ln>
                  <a:solidFill>
                    <a:srgbClr val="FF0000"/>
                  </a:solidFill>
                </a:ln>
                <a:solidFill>
                  <a:srgbClr val="FFFF00"/>
                </a:solidFill>
              </a:rPr>
              <a:t>Содержание</a:t>
            </a:r>
            <a:endParaRPr lang="ru-RU" altLang="ru-RU" b="1" dirty="0">
              <a:ln>
                <a:solidFill>
                  <a:srgbClr val="FF0000"/>
                </a:solidFill>
              </a:ln>
              <a:solidFill>
                <a:srgbClr val="FFFF00"/>
              </a:solidFill>
            </a:endParaRPr>
          </a:p>
        </p:txBody>
      </p:sp>
      <p:sp>
        <p:nvSpPr>
          <p:cNvPr id="3075" name="Rectangle 3"/>
          <p:cNvSpPr>
            <a:spLocks noGrp="1" noChangeArrowheads="1"/>
          </p:cNvSpPr>
          <p:nvPr>
            <p:ph type="body" idx="1"/>
          </p:nvPr>
        </p:nvSpPr>
        <p:spPr>
          <a:xfrm>
            <a:off x="179512" y="1340768"/>
            <a:ext cx="8784976" cy="4968552"/>
          </a:xfrm>
        </p:spPr>
        <p:txBody>
          <a:bodyPr/>
          <a:lstStyle/>
          <a:p>
            <a:pPr lvl="0">
              <a:buFont typeface="Wingdings" panose="05000000000000000000" pitchFamily="2" charset="2"/>
              <a:buChar char="v"/>
            </a:pPr>
            <a:r>
              <a:rPr lang="ru-RU" sz="2400" dirty="0">
                <a:solidFill>
                  <a:srgbClr val="CCFF33"/>
                </a:solidFill>
              </a:rPr>
              <a:t>История фармации</a:t>
            </a:r>
          </a:p>
          <a:p>
            <a:pPr lvl="0">
              <a:buFont typeface="Wingdings" panose="05000000000000000000" pitchFamily="2" charset="2"/>
              <a:buChar char="v"/>
            </a:pPr>
            <a:r>
              <a:rPr lang="ru-RU" sz="2400" dirty="0">
                <a:solidFill>
                  <a:srgbClr val="CCFF33"/>
                </a:solidFill>
              </a:rPr>
              <a:t>Применение математических расчетов в </a:t>
            </a:r>
            <a:r>
              <a:rPr lang="ru-RU" sz="2400" dirty="0" smtClean="0">
                <a:solidFill>
                  <a:srgbClr val="CCFF33"/>
                </a:solidFill>
              </a:rPr>
              <a:t>фармакологии</a:t>
            </a:r>
            <a:endParaRPr lang="ru-RU" sz="2400" dirty="0">
              <a:solidFill>
                <a:srgbClr val="CCFF33"/>
              </a:solidFill>
            </a:endParaRPr>
          </a:p>
          <a:p>
            <a:pPr lvl="0">
              <a:buFont typeface="Wingdings" panose="05000000000000000000" pitchFamily="2" charset="2"/>
              <a:buChar char="v"/>
            </a:pPr>
            <a:r>
              <a:rPr lang="ru-RU" sz="2400" dirty="0">
                <a:solidFill>
                  <a:srgbClr val="CCFF33"/>
                </a:solidFill>
              </a:rPr>
              <a:t>Применение математических расчетов в </a:t>
            </a:r>
            <a:r>
              <a:rPr lang="ru-RU" sz="2400" dirty="0" smtClean="0">
                <a:solidFill>
                  <a:srgbClr val="CCFF33"/>
                </a:solidFill>
              </a:rPr>
              <a:t>фармакогнозии</a:t>
            </a:r>
            <a:endParaRPr lang="ru-RU" sz="2400" dirty="0">
              <a:solidFill>
                <a:srgbClr val="CCFF33"/>
              </a:solidFill>
            </a:endParaRPr>
          </a:p>
          <a:p>
            <a:pPr lvl="0">
              <a:buFont typeface="Wingdings" panose="05000000000000000000" pitchFamily="2" charset="2"/>
              <a:buChar char="v"/>
            </a:pPr>
            <a:r>
              <a:rPr lang="ru-RU" sz="2400" dirty="0">
                <a:solidFill>
                  <a:srgbClr val="CCFF33"/>
                </a:solidFill>
              </a:rPr>
              <a:t>Математические знания в анатомии и физиологии </a:t>
            </a:r>
            <a:r>
              <a:rPr lang="ru-RU" sz="2400" dirty="0" smtClean="0">
                <a:solidFill>
                  <a:srgbClr val="CCFF33"/>
                </a:solidFill>
              </a:rPr>
              <a:t>человека</a:t>
            </a:r>
            <a:endParaRPr lang="ru-RU" sz="2400" dirty="0">
              <a:solidFill>
                <a:srgbClr val="CCFF33"/>
              </a:solidFill>
            </a:endParaRPr>
          </a:p>
          <a:p>
            <a:pPr lvl="0">
              <a:buFont typeface="Wingdings" panose="05000000000000000000" pitchFamily="2" charset="2"/>
              <a:buChar char="v"/>
            </a:pPr>
            <a:r>
              <a:rPr lang="ru-RU" sz="2400" dirty="0">
                <a:solidFill>
                  <a:srgbClr val="CCFF33"/>
                </a:solidFill>
              </a:rPr>
              <a:t>Математическая </a:t>
            </a:r>
            <a:r>
              <a:rPr lang="ru-RU" sz="2400" dirty="0" smtClean="0">
                <a:solidFill>
                  <a:srgbClr val="CCFF33"/>
                </a:solidFill>
              </a:rPr>
              <a:t>статистика</a:t>
            </a:r>
            <a:endParaRPr lang="ru-RU" sz="2400" dirty="0">
              <a:solidFill>
                <a:srgbClr val="CCFF33"/>
              </a:solidFill>
            </a:endParaRPr>
          </a:p>
          <a:p>
            <a:pPr lvl="0">
              <a:buFont typeface="Wingdings" panose="05000000000000000000" pitchFamily="2" charset="2"/>
              <a:buChar char="v"/>
            </a:pPr>
            <a:r>
              <a:rPr lang="ru-RU" sz="2400" dirty="0">
                <a:solidFill>
                  <a:srgbClr val="CCFF33"/>
                </a:solidFill>
              </a:rPr>
              <a:t>Математические знания в органической и неорганической </a:t>
            </a:r>
            <a:r>
              <a:rPr lang="ru-RU" sz="2400" dirty="0" smtClean="0">
                <a:solidFill>
                  <a:srgbClr val="CCFF33"/>
                </a:solidFill>
              </a:rPr>
              <a:t>химии</a:t>
            </a:r>
            <a:endParaRPr lang="ru-RU" sz="2400" dirty="0">
              <a:solidFill>
                <a:srgbClr val="CCFF33"/>
              </a:solidFill>
            </a:endParaRPr>
          </a:p>
          <a:p>
            <a:pPr lvl="0">
              <a:buFont typeface="Wingdings" panose="05000000000000000000" pitchFamily="2" charset="2"/>
              <a:buChar char="v"/>
            </a:pPr>
            <a:r>
              <a:rPr lang="ru-RU" sz="2400" dirty="0" smtClean="0">
                <a:solidFill>
                  <a:srgbClr val="CCFF33"/>
                </a:solidFill>
              </a:rPr>
              <a:t>Литература</a:t>
            </a:r>
            <a:endParaRPr lang="ru-RU" sz="2400" dirty="0">
              <a:solidFill>
                <a:srgbClr val="CCFF33"/>
              </a:solidFill>
            </a:endParaRPr>
          </a:p>
          <a:p>
            <a:pPr lvl="0">
              <a:buFont typeface="Wingdings" panose="05000000000000000000" pitchFamily="2" charset="2"/>
              <a:buChar char="v"/>
            </a:pPr>
            <a:r>
              <a:rPr lang="ru-RU" sz="2400" dirty="0" smtClean="0">
                <a:solidFill>
                  <a:srgbClr val="CCFF33"/>
                </a:solidFill>
              </a:rPr>
              <a:t>Иллюстрации</a:t>
            </a:r>
            <a:endParaRPr lang="en-US" sz="2400" dirty="0" smtClean="0">
              <a:solidFill>
                <a:srgbClr val="CCFF33"/>
              </a:solidFill>
            </a:endParaRPr>
          </a:p>
          <a:p>
            <a:pPr lvl="0">
              <a:buFont typeface="Wingdings" panose="05000000000000000000" pitchFamily="2" charset="2"/>
              <a:buChar char="v"/>
            </a:pPr>
            <a:r>
              <a:rPr lang="ru-RU" altLang="ru-RU" sz="2400" dirty="0" smtClean="0">
                <a:solidFill>
                  <a:srgbClr val="CCFF33"/>
                </a:solidFill>
              </a:rPr>
              <a:t>Приложения</a:t>
            </a:r>
            <a:endParaRPr lang="ru-RU" altLang="ru-RU" sz="2400" dirty="0">
              <a:solidFill>
                <a:srgbClr val="CCFF33"/>
              </a:solidFill>
            </a:endParaRPr>
          </a:p>
        </p:txBody>
      </p:sp>
    </p:spTree>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196752"/>
            <a:ext cx="7128792" cy="2062103"/>
          </a:xfrm>
          <a:prstGeom prst="rect">
            <a:avLst/>
          </a:prstGeom>
        </p:spPr>
        <p:txBody>
          <a:bodyPr wrap="square">
            <a:spAutoFit/>
          </a:bodyPr>
          <a:lstStyle/>
          <a:p>
            <a:pPr algn="r"/>
            <a:r>
              <a:rPr lang="ru-RU" sz="3200" b="1" dirty="0">
                <a:solidFill>
                  <a:srgbClr val="CCFF33"/>
                </a:solidFill>
              </a:rPr>
              <a:t>«…нельзя обучить приложениям </a:t>
            </a:r>
            <a:r>
              <a:rPr lang="ru-RU" sz="3200" b="1" dirty="0" smtClean="0">
                <a:solidFill>
                  <a:srgbClr val="CCFF33"/>
                </a:solidFill>
              </a:rPr>
              <a:t>математики, не </a:t>
            </a:r>
            <a:r>
              <a:rPr lang="ru-RU" sz="3200" b="1" dirty="0">
                <a:solidFill>
                  <a:srgbClr val="CCFF33"/>
                </a:solidFill>
              </a:rPr>
              <a:t>научив самой математике».</a:t>
            </a:r>
            <a:endParaRPr lang="ru-RU" sz="3200" dirty="0">
              <a:solidFill>
                <a:srgbClr val="CCFF33"/>
              </a:solidFill>
            </a:endParaRPr>
          </a:p>
          <a:p>
            <a:pPr algn="r"/>
            <a:r>
              <a:rPr lang="ru-RU" sz="3200" b="1" dirty="0">
                <a:solidFill>
                  <a:srgbClr val="CCFF33"/>
                </a:solidFill>
              </a:rPr>
              <a:t>Л. Д. Кудрявцев</a:t>
            </a:r>
            <a:endParaRPr lang="ru-RU" sz="3200" dirty="0">
              <a:solidFill>
                <a:srgbClr val="CCFF33"/>
              </a:solidFill>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707678"/>
          </a:xfrm>
        </p:spPr>
        <p:txBody>
          <a:bodyPr/>
          <a:lstStyle/>
          <a:p>
            <a:pPr algn="ctr"/>
            <a:r>
              <a:rPr lang="ru-RU" sz="4000" spc="50" dirty="0" smtClean="0">
                <a:ln w="12700" cmpd="sng">
                  <a:solidFill>
                    <a:srgbClr val="FF0000"/>
                  </a:solidFill>
                  <a:prstDash val="solid"/>
                </a:ln>
                <a:solidFill>
                  <a:srgbClr val="FFFF00"/>
                </a:solidFill>
                <a:effectLst>
                  <a:glow rad="53100">
                    <a:schemeClr val="accent6">
                      <a:satMod val="180000"/>
                      <a:alpha val="30000"/>
                    </a:schemeClr>
                  </a:glow>
                </a:effectLst>
              </a:rPr>
              <a:t>ИСТОРИЯ ФАРМАЦИИ</a:t>
            </a:r>
            <a:endParaRPr lang="ru-RU" sz="4000" spc="50" dirty="0">
              <a:ln w="12700" cmpd="sng">
                <a:solidFill>
                  <a:srgbClr val="FF0000"/>
                </a:solidFill>
                <a:prstDash val="solid"/>
              </a:ln>
              <a:solidFill>
                <a:srgbClr val="FFFF00"/>
              </a:solidFill>
              <a:effectLst>
                <a:glow rad="53100">
                  <a:schemeClr val="accent6">
                    <a:satMod val="180000"/>
                    <a:alpha val="30000"/>
                  </a:schemeClr>
                </a:glow>
              </a:effectLst>
            </a:endParaRP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705115" y="1772816"/>
            <a:ext cx="4438885" cy="3600400"/>
          </a:xfrm>
        </p:spPr>
      </p:pic>
      <p:sp>
        <p:nvSpPr>
          <p:cNvPr id="4" name="Текст 3"/>
          <p:cNvSpPr>
            <a:spLocks noGrp="1"/>
          </p:cNvSpPr>
          <p:nvPr>
            <p:ph type="body" sz="half" idx="2"/>
          </p:nvPr>
        </p:nvSpPr>
        <p:spPr>
          <a:xfrm>
            <a:off x="251520" y="1196752"/>
            <a:ext cx="4335681" cy="5256584"/>
          </a:xfrm>
        </p:spPr>
        <p:txBody>
          <a:bodyPr/>
          <a:lstStyle/>
          <a:p>
            <a:pPr marL="285750" indent="-285750">
              <a:buFont typeface="Wingdings" panose="05000000000000000000" pitchFamily="2" charset="2"/>
              <a:buChar char="v"/>
            </a:pPr>
            <a:r>
              <a:rPr lang="ru-RU" sz="1800" b="1" dirty="0" smtClean="0">
                <a:solidFill>
                  <a:srgbClr val="CCFF33"/>
                </a:solidFill>
              </a:rPr>
              <a:t>Древняя Греция  4 век  до нашей эры </a:t>
            </a:r>
            <a:r>
              <a:rPr lang="ru-RU" sz="1800" b="1" dirty="0" smtClean="0">
                <a:solidFill>
                  <a:srgbClr val="CCFF33"/>
                </a:solidFill>
                <a:sym typeface="Symbol"/>
              </a:rPr>
              <a:t> </a:t>
            </a:r>
            <a:r>
              <a:rPr lang="ru-RU" sz="1800" b="1" dirty="0" smtClean="0">
                <a:solidFill>
                  <a:srgbClr val="CCFF33"/>
                </a:solidFill>
              </a:rPr>
              <a:t>исследование </a:t>
            </a:r>
            <a:r>
              <a:rPr lang="ru-RU" sz="1800" b="1" dirty="0">
                <a:solidFill>
                  <a:srgbClr val="CCFF33"/>
                </a:solidFill>
              </a:rPr>
              <a:t>и </a:t>
            </a:r>
            <a:r>
              <a:rPr lang="ru-RU" sz="1800" b="1" dirty="0" smtClean="0">
                <a:solidFill>
                  <a:srgbClr val="CCFF33"/>
                </a:solidFill>
              </a:rPr>
              <a:t>описание </a:t>
            </a:r>
            <a:r>
              <a:rPr lang="ru-RU" sz="1800" b="1" dirty="0">
                <a:solidFill>
                  <a:srgbClr val="CCFF33"/>
                </a:solidFill>
              </a:rPr>
              <a:t>действия </a:t>
            </a:r>
            <a:r>
              <a:rPr lang="ru-RU" sz="1800" b="1" dirty="0" smtClean="0">
                <a:solidFill>
                  <a:srgbClr val="CCFF33"/>
                </a:solidFill>
              </a:rPr>
              <a:t>трав</a:t>
            </a:r>
          </a:p>
          <a:p>
            <a:pPr marL="285750" indent="-285750">
              <a:buFont typeface="Wingdings" panose="05000000000000000000" pitchFamily="2" charset="2"/>
              <a:buChar char="v"/>
            </a:pPr>
            <a:r>
              <a:rPr lang="ru-RU" sz="1800" b="1" dirty="0" smtClean="0">
                <a:solidFill>
                  <a:srgbClr val="CCFF33"/>
                </a:solidFill>
              </a:rPr>
              <a:t>В1231 году </a:t>
            </a:r>
            <a:r>
              <a:rPr lang="ru-RU" sz="1800" b="1" dirty="0">
                <a:solidFill>
                  <a:srgbClr val="CCFF33"/>
                </a:solidFill>
              </a:rPr>
              <a:t>в </a:t>
            </a:r>
            <a:r>
              <a:rPr lang="ru-RU" sz="1800" b="1" dirty="0" smtClean="0">
                <a:solidFill>
                  <a:srgbClr val="CCFF33"/>
                </a:solidFill>
              </a:rPr>
              <a:t>Сицилии произошло отделение фармации от медицины</a:t>
            </a:r>
          </a:p>
          <a:p>
            <a:pPr marL="285750" indent="-285750">
              <a:buFont typeface="Wingdings" panose="05000000000000000000" pitchFamily="2" charset="2"/>
              <a:buChar char="v"/>
            </a:pPr>
            <a:r>
              <a:rPr lang="ru-RU" sz="1800" b="1" dirty="0">
                <a:solidFill>
                  <a:srgbClr val="CCFF33"/>
                </a:solidFill>
              </a:rPr>
              <a:t>В 18 веке </a:t>
            </a:r>
            <a:r>
              <a:rPr lang="ru-RU" sz="1800" b="1" dirty="0" smtClean="0">
                <a:solidFill>
                  <a:srgbClr val="CCFF33"/>
                </a:solidFill>
              </a:rPr>
              <a:t>появляются </a:t>
            </a:r>
            <a:r>
              <a:rPr lang="ru-RU" sz="1800" b="1" dirty="0">
                <a:solidFill>
                  <a:srgbClr val="CCFF33"/>
                </a:solidFill>
              </a:rPr>
              <a:t>тенденции к возникновению производства лекарственных </a:t>
            </a:r>
            <a:r>
              <a:rPr lang="ru-RU" sz="1800" b="1" dirty="0" smtClean="0">
                <a:solidFill>
                  <a:srgbClr val="CCFF33"/>
                </a:solidFill>
              </a:rPr>
              <a:t>препаратов</a:t>
            </a:r>
          </a:p>
          <a:p>
            <a:pPr marL="285750" indent="-285750">
              <a:buFont typeface="Wingdings" panose="05000000000000000000" pitchFamily="2" charset="2"/>
              <a:buChar char="v"/>
            </a:pPr>
            <a:r>
              <a:rPr lang="ru-RU" sz="1800" b="1" dirty="0">
                <a:solidFill>
                  <a:srgbClr val="CCFF33"/>
                </a:solidFill>
              </a:rPr>
              <a:t>С 18-19 веков в результате развития химии появляются новые методы производства лекарственных </a:t>
            </a:r>
            <a:r>
              <a:rPr lang="ru-RU" sz="1800" b="1" dirty="0" smtClean="0">
                <a:solidFill>
                  <a:srgbClr val="CCFF33"/>
                </a:solidFill>
              </a:rPr>
              <a:t>препаратов</a:t>
            </a:r>
          </a:p>
          <a:p>
            <a:pPr marL="285750" indent="-285750">
              <a:buFont typeface="Wingdings" panose="05000000000000000000" pitchFamily="2" charset="2"/>
              <a:buChar char="v"/>
            </a:pPr>
            <a:r>
              <a:rPr lang="ru-RU" sz="1800" b="1" dirty="0">
                <a:solidFill>
                  <a:srgbClr val="CCFF33"/>
                </a:solidFill>
              </a:rPr>
              <a:t>Современная </a:t>
            </a:r>
            <a:r>
              <a:rPr lang="ru-RU" sz="1800" b="1" dirty="0" smtClean="0">
                <a:solidFill>
                  <a:srgbClr val="CCFF33"/>
                </a:solidFill>
              </a:rPr>
              <a:t>фармация </a:t>
            </a:r>
            <a:r>
              <a:rPr lang="ru-RU" sz="1800" b="1" dirty="0">
                <a:solidFill>
                  <a:srgbClr val="CCFF33"/>
                </a:solidFill>
              </a:rPr>
              <a:t>– это высокотехнологичная наука, находящаяся в постоянном поиске наиболее эффективных методов лечения</a:t>
            </a:r>
            <a:r>
              <a:rPr lang="ru-RU" sz="1800" b="1" dirty="0" smtClean="0">
                <a:solidFill>
                  <a:srgbClr val="CCFF33"/>
                </a:solidFill>
              </a:rPr>
              <a:t>.</a:t>
            </a:r>
            <a:endParaRPr lang="ru-RU" sz="1800" b="1" dirty="0">
              <a:solidFill>
                <a:srgbClr val="CCFF33"/>
              </a:solidFill>
            </a:endParaRP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xmlns="" val="0"/>
              </a:ext>
            </a:extLst>
          </a:blip>
          <a:srcRect b="8620"/>
          <a:stretch/>
        </p:blipFill>
        <p:spPr>
          <a:xfrm>
            <a:off x="4587201" y="1257136"/>
            <a:ext cx="4667387" cy="5118066"/>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l="21782"/>
          <a:stretch/>
        </p:blipFill>
        <p:spPr>
          <a:xfrm>
            <a:off x="4686822" y="1257135"/>
            <a:ext cx="4457177" cy="5118067"/>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xmlns="" val="0"/>
              </a:ext>
            </a:extLst>
          </a:blip>
          <a:srcRect l="5588" r="33084"/>
          <a:stretch/>
        </p:blipFill>
        <p:spPr>
          <a:xfrm>
            <a:off x="4605818" y="1257135"/>
            <a:ext cx="4538181" cy="5109889"/>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1500"/>
                                        <p:tgtEl>
                                          <p:spTgt spid="4">
                                            <p:txEl>
                                              <p:pRg st="0" end="0"/>
                                            </p:txEl>
                                          </p:spTgt>
                                        </p:tgtEl>
                                      </p:cBhvr>
                                    </p:animEffect>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1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7" dur="1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6" dur="1500"/>
                                        <p:tgtEl>
                                          <p:spTgt spid="4">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1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35" dur="1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1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41" dur="1500"/>
                                        <p:tgtEl>
                                          <p:spTgt spid="4">
                                            <p:txEl>
                                              <p:pRg st="4" end="4"/>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995710"/>
          </a:xfrm>
        </p:spPr>
        <p:txBody>
          <a:bodyPr/>
          <a:lstStyle/>
          <a:p>
            <a:pPr algn="ctr"/>
            <a:r>
              <a:rPr lang="ru-RU" sz="4000" spc="50" dirty="0">
                <a:ln w="12700" cmpd="sng">
                  <a:solidFill>
                    <a:srgbClr val="FF0000"/>
                  </a:solidFill>
                  <a:prstDash val="solid"/>
                </a:ln>
                <a:solidFill>
                  <a:srgbClr val="FFFF00"/>
                </a:solidFill>
                <a:effectLst>
                  <a:glow rad="53100">
                    <a:schemeClr val="accent6">
                      <a:satMod val="180000"/>
                      <a:alpha val="30000"/>
                    </a:schemeClr>
                  </a:glow>
                </a:effectLst>
              </a:rPr>
              <a:t>ИСТОРИЯ </a:t>
            </a:r>
            <a:r>
              <a:rPr lang="ru-RU" sz="4000" spc="50" dirty="0" smtClean="0">
                <a:ln w="12700" cmpd="sng">
                  <a:solidFill>
                    <a:srgbClr val="FF0000"/>
                  </a:solidFill>
                  <a:prstDash val="solid"/>
                </a:ln>
                <a:solidFill>
                  <a:srgbClr val="FFFF00"/>
                </a:solidFill>
                <a:effectLst>
                  <a:glow rad="53100">
                    <a:schemeClr val="accent6">
                      <a:satMod val="180000"/>
                      <a:alpha val="30000"/>
                    </a:schemeClr>
                  </a:glow>
                </a:effectLst>
              </a:rPr>
              <a:t>ФАРМАЦИИ</a:t>
            </a:r>
            <a:r>
              <a:rPr lang="ru-RU" spc="50" dirty="0" smtClean="0">
                <a:ln w="12700" cmpd="sng">
                  <a:solidFill>
                    <a:srgbClr val="FF0000"/>
                  </a:solidFill>
                  <a:prstDash val="solid"/>
                </a:ln>
                <a:solidFill>
                  <a:srgbClr val="FFFF00"/>
                </a:solidFill>
                <a:effectLst>
                  <a:glow rad="53100">
                    <a:schemeClr val="accent6">
                      <a:satMod val="180000"/>
                      <a:alpha val="30000"/>
                    </a:schemeClr>
                  </a:glow>
                </a:effectLst>
              </a:rPr>
              <a:t/>
            </a:r>
            <a:br>
              <a:rPr lang="ru-RU" spc="50" dirty="0" smtClean="0">
                <a:ln w="12700" cmpd="sng">
                  <a:solidFill>
                    <a:srgbClr val="FF0000"/>
                  </a:solidFill>
                  <a:prstDash val="solid"/>
                </a:ln>
                <a:solidFill>
                  <a:srgbClr val="FFFF00"/>
                </a:solidFill>
                <a:effectLst>
                  <a:glow rad="53100">
                    <a:schemeClr val="accent6">
                      <a:satMod val="180000"/>
                      <a:alpha val="30000"/>
                    </a:schemeClr>
                  </a:glow>
                </a:effectLst>
              </a:rPr>
            </a:br>
            <a:r>
              <a:rPr lang="ru-RU" sz="1600" spc="50" dirty="0" smtClean="0">
                <a:ln w="12700" cmpd="sng">
                  <a:solidFill>
                    <a:srgbClr val="FF0000"/>
                  </a:solidFill>
                  <a:prstDash val="solid"/>
                </a:ln>
                <a:solidFill>
                  <a:srgbClr val="FFFF00"/>
                </a:solidFill>
                <a:effectLst>
                  <a:glow rad="53100">
                    <a:schemeClr val="accent6">
                      <a:satMod val="180000"/>
                      <a:alpha val="30000"/>
                    </a:schemeClr>
                  </a:glow>
                </a:effectLst>
              </a:rPr>
              <a:t>						</a:t>
            </a:r>
            <a:r>
              <a:rPr lang="ru-RU" sz="1800" spc="50" dirty="0" smtClean="0">
                <a:ln w="12700" cmpd="sng">
                  <a:solidFill>
                    <a:srgbClr val="FF0000"/>
                  </a:solidFill>
                  <a:prstDash val="solid"/>
                </a:ln>
                <a:solidFill>
                  <a:srgbClr val="FFFF00"/>
                </a:solidFill>
                <a:effectLst>
                  <a:glow rad="53100">
                    <a:schemeClr val="accent6">
                      <a:satMod val="180000"/>
                      <a:alpha val="30000"/>
                    </a:schemeClr>
                  </a:glow>
                </a:effectLst>
              </a:rPr>
              <a:t>(ПРОДОЛЖЕНИЕ</a:t>
            </a:r>
            <a:r>
              <a:rPr lang="ru-RU" sz="1600" spc="50" dirty="0" smtClean="0">
                <a:ln w="12700" cmpd="sng">
                  <a:solidFill>
                    <a:srgbClr val="FF0000"/>
                  </a:solidFill>
                  <a:prstDash val="solid"/>
                </a:ln>
                <a:solidFill>
                  <a:srgbClr val="FFFF00"/>
                </a:solidFill>
                <a:effectLst>
                  <a:glow rad="53100">
                    <a:schemeClr val="accent6">
                      <a:satMod val="180000"/>
                      <a:alpha val="30000"/>
                    </a:schemeClr>
                  </a:glow>
                </a:effectLst>
              </a:rPr>
              <a:t>)</a:t>
            </a:r>
            <a:endParaRPr lang="ru-RU"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779912" y="1628800"/>
            <a:ext cx="5256584" cy="4154525"/>
          </a:xfrm>
        </p:spPr>
      </p:pic>
      <p:sp>
        <p:nvSpPr>
          <p:cNvPr id="4" name="Текст 3"/>
          <p:cNvSpPr>
            <a:spLocks noGrp="1"/>
          </p:cNvSpPr>
          <p:nvPr>
            <p:ph type="body" sz="half" idx="2"/>
          </p:nvPr>
        </p:nvSpPr>
        <p:spPr>
          <a:xfrm>
            <a:off x="457200" y="1340768"/>
            <a:ext cx="3178696" cy="5328592"/>
          </a:xfrm>
        </p:spPr>
        <p:txBody>
          <a:bodyPr/>
          <a:lstStyle/>
          <a:p>
            <a:r>
              <a:rPr lang="ru-RU" sz="2400" b="1" dirty="0" smtClean="0">
                <a:solidFill>
                  <a:srgbClr val="CCFF33"/>
                </a:solidFill>
              </a:rPr>
              <a:t>Профессия фармацевта разнообразна:</a:t>
            </a:r>
          </a:p>
          <a:p>
            <a:endParaRPr lang="ru-RU" sz="2400" b="1" dirty="0" smtClean="0">
              <a:solidFill>
                <a:srgbClr val="CCFF33"/>
              </a:solidFill>
            </a:endParaRPr>
          </a:p>
          <a:p>
            <a:pPr marL="285750" indent="-285750">
              <a:buFont typeface="Wingdings" panose="05000000000000000000" pitchFamily="2" charset="2"/>
              <a:buChar char="v"/>
            </a:pPr>
            <a:r>
              <a:rPr lang="ru-RU" sz="2400" b="1" dirty="0" smtClean="0">
                <a:solidFill>
                  <a:srgbClr val="CCFF33"/>
                </a:solidFill>
              </a:rPr>
              <a:t>работа в аптеке</a:t>
            </a:r>
          </a:p>
          <a:p>
            <a:pPr marL="285750" indent="-285750">
              <a:buFont typeface="Wingdings" panose="05000000000000000000" pitchFamily="2" charset="2"/>
              <a:buChar char="v"/>
            </a:pPr>
            <a:endParaRPr lang="ru-RU" sz="2400" b="1" dirty="0" smtClean="0">
              <a:solidFill>
                <a:srgbClr val="CCFF33"/>
              </a:solidFill>
            </a:endParaRPr>
          </a:p>
          <a:p>
            <a:pPr marL="285750" indent="-285750">
              <a:buFont typeface="Wingdings" panose="05000000000000000000" pitchFamily="2" charset="2"/>
              <a:buChar char="v"/>
            </a:pPr>
            <a:r>
              <a:rPr lang="ru-RU" sz="2400" b="1" dirty="0" smtClean="0">
                <a:solidFill>
                  <a:srgbClr val="CCFF33"/>
                </a:solidFill>
              </a:rPr>
              <a:t>работа в лабораториях</a:t>
            </a:r>
          </a:p>
          <a:p>
            <a:pPr marL="285750" indent="-285750">
              <a:buFont typeface="Wingdings" panose="05000000000000000000" pitchFamily="2" charset="2"/>
              <a:buChar char="v"/>
            </a:pPr>
            <a:endParaRPr lang="ru-RU" sz="2400" b="1" dirty="0" smtClean="0">
              <a:solidFill>
                <a:srgbClr val="CCFF33"/>
              </a:solidFill>
            </a:endParaRPr>
          </a:p>
          <a:p>
            <a:pPr marL="285750" indent="-285750">
              <a:buFont typeface="Wingdings" panose="05000000000000000000" pitchFamily="2" charset="2"/>
              <a:buChar char="v"/>
            </a:pPr>
            <a:r>
              <a:rPr lang="ru-RU" sz="2400" b="1" dirty="0" smtClean="0">
                <a:solidFill>
                  <a:srgbClr val="CCFF33"/>
                </a:solidFill>
              </a:rPr>
              <a:t>работа на производстве лекарственных препаратов</a:t>
            </a:r>
            <a:endParaRPr lang="ru-RU" sz="2400" b="1" dirty="0">
              <a:solidFill>
                <a:srgbClr val="CCFF33"/>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07904" y="1628800"/>
            <a:ext cx="5292588" cy="417646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93128" y="1661044"/>
            <a:ext cx="5307364" cy="4360244"/>
          </a:xfrm>
          <a:prstGeom prst="rect">
            <a:avLst/>
          </a:prstGeom>
        </p:spPr>
      </p:pic>
    </p:spTree>
    <p:extLst>
      <p:ext uri="{BB962C8B-B14F-4D97-AF65-F5344CB8AC3E}">
        <p14:creationId xmlns:p14="http://schemas.microsoft.com/office/powerpoint/2010/main" xmlns="" val="221759546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125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1250"/>
                                        <p:tgtEl>
                                          <p:spTgt spid="4">
                                            <p:txEl>
                                              <p:pRg st="2" end="2"/>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anim calcmode="lin" valueType="num">
                                      <p:cBhvr>
                                        <p:cTn id="18" dur="1250" fill="hold"/>
                                        <p:tgtEl>
                                          <p:spTgt spid="5"/>
                                        </p:tgtEl>
                                        <p:attrNameLst>
                                          <p:attrName>ppt_x</p:attrName>
                                        </p:attrNameLst>
                                      </p:cBhvr>
                                      <p:tavLst>
                                        <p:tav tm="0">
                                          <p:val>
                                            <p:strVal val="#ppt_x"/>
                                          </p:val>
                                        </p:tav>
                                        <p:tav tm="100000">
                                          <p:val>
                                            <p:strVal val="#ppt_x"/>
                                          </p:val>
                                        </p:tav>
                                      </p:tavLst>
                                    </p:anim>
                                    <p:anim calcmode="lin" valueType="num">
                                      <p:cBhvr>
                                        <p:cTn id="1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125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5" dur="1250"/>
                                        <p:tgtEl>
                                          <p:spTgt spid="4">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2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125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4" dur="1250"/>
                                        <p:tgtEl>
                                          <p:spTgt spid="4">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ru-RU" sz="4000" spc="50" dirty="0">
                <a:ln w="12700" cmpd="sng">
                  <a:solidFill>
                    <a:srgbClr val="FF0000"/>
                  </a:solidFill>
                  <a:prstDash val="solid"/>
                </a:ln>
                <a:solidFill>
                  <a:srgbClr val="FFFF00"/>
                </a:solidFill>
                <a:effectLst>
                  <a:glow rad="53100">
                    <a:schemeClr val="accent6">
                      <a:satMod val="180000"/>
                      <a:alpha val="30000"/>
                    </a:schemeClr>
                  </a:glow>
                </a:effectLst>
              </a:rPr>
              <a:t>ИСТОРИЯ ФАРМАЦИИ</a:t>
            </a:r>
            <a:r>
              <a:rPr lang="ru-RU" spc="50" dirty="0">
                <a:ln w="12700" cmpd="sng">
                  <a:solidFill>
                    <a:srgbClr val="FF0000"/>
                  </a:solidFill>
                  <a:prstDash val="solid"/>
                </a:ln>
                <a:solidFill>
                  <a:srgbClr val="FFFF00"/>
                </a:solidFill>
                <a:effectLst>
                  <a:glow rad="53100">
                    <a:schemeClr val="accent6">
                      <a:satMod val="180000"/>
                      <a:alpha val="30000"/>
                    </a:schemeClr>
                  </a:glow>
                </a:effectLst>
              </a:rPr>
              <a:t/>
            </a:r>
            <a:br>
              <a:rPr lang="ru-RU" spc="50" dirty="0">
                <a:ln w="12700" cmpd="sng">
                  <a:solidFill>
                    <a:srgbClr val="FF0000"/>
                  </a:solidFill>
                  <a:prstDash val="solid"/>
                </a:ln>
                <a:solidFill>
                  <a:srgbClr val="FFFF00"/>
                </a:solidFill>
                <a:effectLst>
                  <a:glow rad="53100">
                    <a:schemeClr val="accent6">
                      <a:satMod val="180000"/>
                      <a:alpha val="30000"/>
                    </a:schemeClr>
                  </a:glow>
                </a:effectLst>
              </a:rPr>
            </a:br>
            <a:r>
              <a:rPr lang="ru-RU" sz="1800" spc="50" dirty="0">
                <a:ln w="12700" cmpd="sng">
                  <a:solidFill>
                    <a:srgbClr val="FF0000"/>
                  </a:solidFill>
                  <a:prstDash val="solid"/>
                </a:ln>
                <a:solidFill>
                  <a:srgbClr val="FFFF00"/>
                </a:solidFill>
                <a:effectLst>
                  <a:glow rad="53100">
                    <a:schemeClr val="accent6">
                      <a:satMod val="180000"/>
                      <a:alpha val="30000"/>
                    </a:schemeClr>
                  </a:glow>
                </a:effectLst>
              </a:rPr>
              <a:t>						</a:t>
            </a:r>
            <a:r>
              <a:rPr lang="ru-RU" sz="2000" spc="50" dirty="0">
                <a:ln w="12700" cmpd="sng">
                  <a:solidFill>
                    <a:srgbClr val="FF0000"/>
                  </a:solidFill>
                  <a:prstDash val="solid"/>
                </a:ln>
                <a:solidFill>
                  <a:srgbClr val="FFFF00"/>
                </a:solidFill>
                <a:effectLst>
                  <a:glow rad="53100">
                    <a:schemeClr val="accent6">
                      <a:satMod val="180000"/>
                      <a:alpha val="30000"/>
                    </a:schemeClr>
                  </a:glow>
                </a:effectLst>
              </a:rPr>
              <a:t>(ПРОДОЛЖЕНИЕ</a:t>
            </a:r>
            <a:r>
              <a:rPr lang="ru-RU" sz="1800" spc="50" dirty="0">
                <a:ln w="12700" cmpd="sng">
                  <a:solidFill>
                    <a:srgbClr val="FF0000"/>
                  </a:solidFill>
                  <a:prstDash val="solid"/>
                </a:ln>
                <a:solidFill>
                  <a:srgbClr val="FFFF00"/>
                </a:solidFill>
                <a:effectLst>
                  <a:glow rad="53100">
                    <a:schemeClr val="accent6">
                      <a:satMod val="180000"/>
                      <a:alpha val="30000"/>
                    </a:schemeClr>
                  </a:glow>
                </a:effectLst>
              </a:rPr>
              <a:t>)</a:t>
            </a:r>
            <a:endParaRPr lang="ru-RU" altLang="ru-RU" b="1" dirty="0">
              <a:solidFill>
                <a:schemeClr val="bg1"/>
              </a:solidFill>
            </a:endParaRPr>
          </a:p>
        </p:txBody>
      </p:sp>
      <p:sp>
        <p:nvSpPr>
          <p:cNvPr id="7171" name="Rectangle 3"/>
          <p:cNvSpPr>
            <a:spLocks noGrp="1" noChangeArrowheads="1"/>
          </p:cNvSpPr>
          <p:nvPr>
            <p:ph type="body" idx="1"/>
          </p:nvPr>
        </p:nvSpPr>
        <p:spPr>
          <a:xfrm>
            <a:off x="457200" y="1600200"/>
            <a:ext cx="8229600" cy="4997450"/>
          </a:xfrm>
        </p:spPr>
        <p:txBody>
          <a:bodyPr/>
          <a:lstStyle/>
          <a:p>
            <a:pPr marL="514350" indent="-514350">
              <a:buFont typeface="+mj-lt"/>
              <a:buAutoNum type="arabicPeriod"/>
            </a:pPr>
            <a:r>
              <a:rPr lang="ru-RU" altLang="ru-RU" dirty="0" smtClean="0">
                <a:solidFill>
                  <a:srgbClr val="CCFF33"/>
                </a:solidFill>
                <a:hlinkClick r:id="rId3" action="ppaction://hlinkfile"/>
              </a:rPr>
              <a:t>Как часто Вы используете математику в жизни?</a:t>
            </a:r>
            <a:endParaRPr lang="ru-RU" altLang="ru-RU" dirty="0" smtClean="0">
              <a:solidFill>
                <a:srgbClr val="CCFF33"/>
              </a:solidFill>
            </a:endParaRPr>
          </a:p>
          <a:p>
            <a:pPr marL="514350" indent="-514350">
              <a:buFont typeface="+mj-lt"/>
              <a:buAutoNum type="arabicPeriod"/>
            </a:pPr>
            <a:r>
              <a:rPr lang="ru-RU" altLang="ru-RU" dirty="0" smtClean="0">
                <a:solidFill>
                  <a:srgbClr val="CCFF33"/>
                </a:solidFill>
                <a:hlinkClick r:id="rId4" action="ppaction://hlinkfile"/>
              </a:rPr>
              <a:t>Можно ли фармацевту обойтись без математики?</a:t>
            </a:r>
            <a:endParaRPr lang="ru-RU" altLang="ru-RU" dirty="0" smtClean="0">
              <a:solidFill>
                <a:srgbClr val="CCFF33"/>
              </a:solidFill>
            </a:endParaRPr>
          </a:p>
          <a:p>
            <a:pPr marL="514350" indent="-514350">
              <a:buFont typeface="+mj-lt"/>
              <a:buAutoNum type="arabicPeriod"/>
            </a:pPr>
            <a:r>
              <a:rPr lang="ru-RU" altLang="ru-RU" dirty="0" smtClean="0">
                <a:solidFill>
                  <a:srgbClr val="CCFF33"/>
                </a:solidFill>
                <a:hlinkClick r:id="rId5" action="ppaction://hlinkfile"/>
              </a:rPr>
              <a:t>Для чего Вам необходимы математические знания в профессиональной деятельности?</a:t>
            </a:r>
            <a:endParaRPr lang="ru-RU" altLang="ru-RU" dirty="0">
              <a:solidFill>
                <a:srgbClr val="CCFF33"/>
              </a:solidFill>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1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1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altLang="ru-RU" sz="3600" b="1" dirty="0" smtClean="0">
                <a:ln>
                  <a:solidFill>
                    <a:srgbClr val="FF0000"/>
                  </a:solidFill>
                </a:ln>
                <a:solidFill>
                  <a:srgbClr val="FFFF00"/>
                </a:solidFill>
              </a:rPr>
              <a:t>ПРИМЕНЕНИЕ МАТЕМАТИЧЕСКИХ РАСЧЕТОВ В ФАРМАКОЛОГИИ</a:t>
            </a:r>
            <a:endParaRPr lang="ru-RU" altLang="ru-RU" sz="3600" b="1" dirty="0">
              <a:ln>
                <a:solidFill>
                  <a:srgbClr val="FF0000"/>
                </a:solidFill>
              </a:ln>
              <a:solidFill>
                <a:srgbClr val="FFFF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663441"/>
            <a:ext cx="4622800" cy="4889500"/>
          </a:xfrm>
          <a:prstGeom prst="rect">
            <a:avLst/>
          </a:prstGeom>
        </p:spPr>
      </p:pic>
      <p:sp>
        <p:nvSpPr>
          <p:cNvPr id="9219" name="Rectangle 3"/>
          <p:cNvSpPr>
            <a:spLocks noGrp="1" noChangeArrowheads="1"/>
          </p:cNvSpPr>
          <p:nvPr>
            <p:ph type="body" idx="1"/>
          </p:nvPr>
        </p:nvSpPr>
        <p:spPr>
          <a:xfrm>
            <a:off x="457200" y="1600200"/>
            <a:ext cx="8229600" cy="4997450"/>
          </a:xfrm>
        </p:spPr>
        <p:txBody>
          <a:bodyPr>
            <a:normAutofit/>
          </a:bodyPr>
          <a:lstStyle/>
          <a:p>
            <a:pPr marL="0" indent="0" algn="r">
              <a:buNone/>
            </a:pPr>
            <a:r>
              <a:rPr lang="ru-RU" kern="1200" dirty="0" smtClean="0">
                <a:solidFill>
                  <a:srgbClr val="00B050"/>
                </a:solidFill>
              </a:rPr>
              <a:t>Фармацевты</a:t>
            </a:r>
            <a:r>
              <a:rPr lang="ru-RU" kern="1200" dirty="0" smtClean="0">
                <a:solidFill>
                  <a:srgbClr val="CCFF33"/>
                </a:solidFill>
              </a:rPr>
              <a:t> </a:t>
            </a:r>
            <a:r>
              <a:rPr lang="ru-RU" kern="1200" dirty="0">
                <a:solidFill>
                  <a:srgbClr val="CCFF33"/>
                </a:solidFill>
              </a:rPr>
              <a:t>должны </a:t>
            </a:r>
            <a:r>
              <a:rPr lang="ru-RU" kern="1200" dirty="0" smtClean="0">
                <a:solidFill>
                  <a:srgbClr val="CCFF33"/>
                </a:solidFill>
              </a:rPr>
              <a:t>обладать</a:t>
            </a:r>
          </a:p>
          <a:p>
            <a:pPr marL="0" indent="0" algn="r">
              <a:buNone/>
            </a:pPr>
            <a:r>
              <a:rPr lang="ru-RU" kern="1200" dirty="0" smtClean="0">
                <a:solidFill>
                  <a:srgbClr val="CCFF33"/>
                </a:solidFill>
              </a:rPr>
              <a:t> </a:t>
            </a:r>
            <a:r>
              <a:rPr lang="ru-RU" kern="1200" dirty="0">
                <a:solidFill>
                  <a:srgbClr val="00B050"/>
                </a:solidFill>
              </a:rPr>
              <a:t>навыка</a:t>
            </a:r>
            <a:r>
              <a:rPr lang="ru-RU" kern="1200" dirty="0">
                <a:solidFill>
                  <a:srgbClr val="CCFF33"/>
                </a:solidFill>
              </a:rPr>
              <a:t>ми устного счета. </a:t>
            </a:r>
            <a:endParaRPr lang="ru-RU" kern="1200" dirty="0" smtClean="0">
              <a:solidFill>
                <a:srgbClr val="CCFF33"/>
              </a:solidFill>
            </a:endParaRPr>
          </a:p>
          <a:p>
            <a:pPr marL="0" indent="0" algn="r">
              <a:buNone/>
            </a:pPr>
            <a:r>
              <a:rPr lang="ru-RU" kern="1200" dirty="0" smtClean="0">
                <a:solidFill>
                  <a:srgbClr val="CCFF33"/>
                </a:solidFill>
              </a:rPr>
              <a:t>Знать </a:t>
            </a:r>
            <a:r>
              <a:rPr lang="ru-RU" kern="1200" dirty="0">
                <a:solidFill>
                  <a:srgbClr val="CCFF33"/>
                </a:solidFill>
              </a:rPr>
              <a:t>правила </a:t>
            </a:r>
            <a:endParaRPr lang="ru-RU" kern="1200" dirty="0" smtClean="0">
              <a:solidFill>
                <a:srgbClr val="CCFF33"/>
              </a:solidFill>
            </a:endParaRPr>
          </a:p>
          <a:p>
            <a:pPr marL="0" indent="0" algn="r">
              <a:buNone/>
            </a:pPr>
            <a:r>
              <a:rPr lang="ru-RU" kern="1200" dirty="0" smtClean="0">
                <a:solidFill>
                  <a:srgbClr val="00B050"/>
                </a:solidFill>
              </a:rPr>
              <a:t>бы</a:t>
            </a:r>
            <a:r>
              <a:rPr lang="ru-RU" kern="1200" dirty="0" smtClean="0">
                <a:solidFill>
                  <a:srgbClr val="CCFF33"/>
                </a:solidFill>
              </a:rPr>
              <a:t>строго </a:t>
            </a:r>
            <a:r>
              <a:rPr lang="ru-RU" kern="1200" dirty="0">
                <a:solidFill>
                  <a:srgbClr val="CCFF33"/>
                </a:solidFill>
              </a:rPr>
              <a:t>сложения</a:t>
            </a:r>
            <a:r>
              <a:rPr lang="ru-RU" kern="1200" dirty="0" smtClean="0">
                <a:solidFill>
                  <a:srgbClr val="CCFF33"/>
                </a:solidFill>
              </a:rPr>
              <a:t>,</a:t>
            </a:r>
          </a:p>
          <a:p>
            <a:pPr marL="0" indent="0" algn="r">
              <a:buNone/>
            </a:pPr>
            <a:r>
              <a:rPr lang="ru-RU" kern="1200" dirty="0" smtClean="0">
                <a:solidFill>
                  <a:srgbClr val="CCFF33"/>
                </a:solidFill>
              </a:rPr>
              <a:t> </a:t>
            </a:r>
            <a:r>
              <a:rPr lang="ru-RU" kern="1200" dirty="0">
                <a:solidFill>
                  <a:srgbClr val="CCFF33"/>
                </a:solidFill>
              </a:rPr>
              <a:t>вычитания чисел, </a:t>
            </a:r>
            <a:endParaRPr lang="ru-RU" kern="1200" dirty="0" smtClean="0">
              <a:solidFill>
                <a:srgbClr val="CCFF33"/>
              </a:solidFill>
            </a:endParaRPr>
          </a:p>
          <a:p>
            <a:pPr marL="0" indent="0" algn="r">
              <a:buNone/>
            </a:pPr>
            <a:r>
              <a:rPr lang="ru-RU" kern="1200" dirty="0" smtClean="0">
                <a:solidFill>
                  <a:srgbClr val="00B050"/>
                </a:solidFill>
              </a:rPr>
              <a:t>правила </a:t>
            </a:r>
            <a:r>
              <a:rPr lang="ru-RU" kern="1200" dirty="0">
                <a:solidFill>
                  <a:srgbClr val="00B050"/>
                </a:solidFill>
              </a:rPr>
              <a:t>д</a:t>
            </a:r>
            <a:r>
              <a:rPr lang="ru-RU" kern="1200" dirty="0">
                <a:solidFill>
                  <a:srgbClr val="CCFF33"/>
                </a:solidFill>
              </a:rPr>
              <a:t>еления на 2, 4, 8, </a:t>
            </a:r>
            <a:endParaRPr lang="ru-RU" kern="1200" dirty="0" smtClean="0">
              <a:solidFill>
                <a:srgbClr val="CCFF33"/>
              </a:solidFill>
            </a:endParaRPr>
          </a:p>
          <a:p>
            <a:pPr marL="0" indent="0" algn="r">
              <a:buNone/>
            </a:pPr>
            <a:r>
              <a:rPr lang="ru-RU" kern="1200" dirty="0" smtClean="0">
                <a:solidFill>
                  <a:srgbClr val="00B050"/>
                </a:solidFill>
              </a:rPr>
              <a:t>умножения </a:t>
            </a:r>
            <a:r>
              <a:rPr lang="ru-RU" kern="1200" dirty="0">
                <a:solidFill>
                  <a:srgbClr val="00B050"/>
                </a:solidFill>
              </a:rPr>
              <a:t>на 0,5,</a:t>
            </a:r>
            <a:r>
              <a:rPr lang="ru-RU" kern="1200" dirty="0">
                <a:solidFill>
                  <a:srgbClr val="CCFF33"/>
                </a:solidFill>
              </a:rPr>
              <a:t> 0,25, 0,125, </a:t>
            </a:r>
            <a:r>
              <a:rPr lang="ru-RU" kern="1200" dirty="0" smtClean="0">
                <a:solidFill>
                  <a:srgbClr val="CCFF33"/>
                </a:solidFill>
              </a:rPr>
              <a:t>0,75</a:t>
            </a:r>
          </a:p>
          <a:p>
            <a:pPr marL="0" indent="0" algn="r">
              <a:buNone/>
            </a:pPr>
            <a:r>
              <a:rPr lang="ru-RU" kern="1200" dirty="0" smtClean="0">
                <a:solidFill>
                  <a:srgbClr val="CCFF33"/>
                </a:solidFill>
              </a:rPr>
              <a:t> </a:t>
            </a:r>
            <a:r>
              <a:rPr lang="ru-RU" kern="1200" dirty="0">
                <a:solidFill>
                  <a:srgbClr val="CCFF33"/>
                </a:solidFill>
              </a:rPr>
              <a:t>и т.д.</a:t>
            </a:r>
          </a:p>
          <a:p>
            <a:endParaRPr lang="ru-RU" altLang="ru-RU" dirty="0">
              <a:solidFill>
                <a:srgbClr val="CCFF33"/>
              </a:solidFill>
            </a:endParaRPr>
          </a:p>
        </p:txBody>
      </p:sp>
      <p:sp>
        <p:nvSpPr>
          <p:cNvPr id="2" name="TextBox 1"/>
          <p:cNvSpPr txBox="1"/>
          <p:nvPr/>
        </p:nvSpPr>
        <p:spPr>
          <a:xfrm>
            <a:off x="5652120" y="2276872"/>
            <a:ext cx="184731" cy="369332"/>
          </a:xfrm>
          <a:prstGeom prst="rect">
            <a:avLst/>
          </a:prstGeom>
          <a:noFill/>
        </p:spPr>
        <p:txBody>
          <a:bodyPr wrap="none" rtlCol="0">
            <a:spAutoFit/>
          </a:bodyPr>
          <a:lstStyle/>
          <a:p>
            <a:endParaRPr lang="ru-RU" dirty="0"/>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1250"/>
                                        <p:tgtEl>
                                          <p:spTgt spid="92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0" dur="1250"/>
                                        <p:tgtEl>
                                          <p:spTgt spid="921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3" dur="1250"/>
                                        <p:tgtEl>
                                          <p:spTgt spid="921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6" dur="1250"/>
                                        <p:tgtEl>
                                          <p:spTgt spid="921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blinds(horizontal)">
                                      <p:cBhvr>
                                        <p:cTn id="19" dur="1250"/>
                                        <p:tgtEl>
                                          <p:spTgt spid="921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2" dur="1250"/>
                                        <p:tgtEl>
                                          <p:spTgt spid="9219">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Effect transition="in" filter="blinds(horizontal)">
                                      <p:cBhvr>
                                        <p:cTn id="25" dur="1250"/>
                                        <p:tgtEl>
                                          <p:spTgt spid="9219">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219">
                                            <p:txEl>
                                              <p:pRg st="7" end="7"/>
                                            </p:txEl>
                                          </p:spTgt>
                                        </p:tgtEl>
                                        <p:attrNameLst>
                                          <p:attrName>style.visibility</p:attrName>
                                        </p:attrNameLst>
                                      </p:cBhvr>
                                      <p:to>
                                        <p:strVal val="visible"/>
                                      </p:to>
                                    </p:set>
                                    <p:animEffect transition="in" filter="blinds(horizontal)">
                                      <p:cBhvr>
                                        <p:cTn id="28" dur="125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a:r>
              <a:rPr lang="ru-RU" altLang="ru-RU" sz="3600" b="1" dirty="0">
                <a:ln>
                  <a:solidFill>
                    <a:srgbClr val="FF0000"/>
                  </a:solidFill>
                </a:ln>
                <a:solidFill>
                  <a:srgbClr val="FFFF00"/>
                </a:solidFill>
              </a:rPr>
              <a:t>ПРИМЕНЕНИЕ МАТЕМАТИЧЕСКИХ РАСЧЕТОВ В </a:t>
            </a:r>
            <a:r>
              <a:rPr lang="ru-RU" altLang="ru-RU" sz="3600" b="1" dirty="0" smtClean="0">
                <a:ln>
                  <a:solidFill>
                    <a:srgbClr val="FF0000"/>
                  </a:solidFill>
                </a:ln>
                <a:solidFill>
                  <a:srgbClr val="FFFF00"/>
                </a:solidFill>
              </a:rPr>
              <a:t>ФАРМАКОЛОГИИ</a:t>
            </a:r>
            <a:br>
              <a:rPr lang="ru-RU" altLang="ru-RU" sz="3600" b="1" dirty="0" smtClean="0">
                <a:ln>
                  <a:solidFill>
                    <a:srgbClr val="FF0000"/>
                  </a:solidFill>
                </a:ln>
                <a:solidFill>
                  <a:srgbClr val="FFFF00"/>
                </a:solidFill>
              </a:rPr>
            </a:br>
            <a:r>
              <a:rPr lang="ru-RU" altLang="ru-RU" sz="1800" b="1" dirty="0" smtClean="0">
                <a:ln>
                  <a:solidFill>
                    <a:srgbClr val="FF0000"/>
                  </a:solidFill>
                </a:ln>
                <a:solidFill>
                  <a:srgbClr val="FFFF00"/>
                </a:solidFill>
              </a:rPr>
              <a:t>(продолжение)</a:t>
            </a:r>
            <a:endParaRPr lang="ru-RU" altLang="ru-RU" sz="3600" b="1" dirty="0">
              <a:solidFill>
                <a:schemeClr val="bg1"/>
              </a:solidFill>
            </a:endParaRPr>
          </a:p>
        </p:txBody>
      </p:sp>
      <p:sp>
        <p:nvSpPr>
          <p:cNvPr id="10243" name="Rectangle 3"/>
          <p:cNvSpPr>
            <a:spLocks noGrp="1" noChangeArrowheads="1"/>
          </p:cNvSpPr>
          <p:nvPr>
            <p:ph type="body" idx="1"/>
          </p:nvPr>
        </p:nvSpPr>
        <p:spPr>
          <a:xfrm>
            <a:off x="467544" y="1412776"/>
            <a:ext cx="8229600" cy="4997450"/>
          </a:xfrm>
        </p:spPr>
        <p:txBody>
          <a:bodyPr/>
          <a:lstStyle/>
          <a:p>
            <a:pPr marL="0" indent="0">
              <a:buNone/>
            </a:pPr>
            <a:r>
              <a:rPr lang="ru-RU" sz="2400" b="1" dirty="0" smtClean="0"/>
              <a:t>Пример </a:t>
            </a:r>
            <a:r>
              <a:rPr lang="ru-RU" sz="2400" b="1" dirty="0"/>
              <a:t>1. </a:t>
            </a:r>
            <a:endParaRPr lang="ru-RU" sz="2400" b="1" dirty="0" smtClean="0"/>
          </a:p>
          <a:p>
            <a:pPr marL="0" indent="0" algn="just">
              <a:lnSpc>
                <a:spcPct val="150000"/>
              </a:lnSpc>
              <a:buNone/>
            </a:pPr>
            <a:r>
              <a:rPr lang="ru-RU" sz="2400" dirty="0" smtClean="0"/>
              <a:t>Пациенту </a:t>
            </a:r>
            <a:r>
              <a:rPr lang="ru-RU" sz="2400" dirty="0"/>
              <a:t>выписали настой из листьев наперстянки, растение ядовитое. </a:t>
            </a:r>
            <a:r>
              <a:rPr lang="ru-RU" sz="2400" dirty="0" smtClean="0"/>
              <a:t>Врач </a:t>
            </a:r>
            <a:r>
              <a:rPr lang="ru-RU" sz="2400" dirty="0"/>
              <a:t>назначил прием настоя по 1 столовой ложке 3 раза в день на 4 дня. </a:t>
            </a:r>
            <a:endParaRPr lang="ru-RU" sz="2400" dirty="0" smtClean="0"/>
          </a:p>
          <a:p>
            <a:pPr marL="0" indent="0" algn="just">
              <a:lnSpc>
                <a:spcPct val="150000"/>
              </a:lnSpc>
              <a:buNone/>
            </a:pPr>
            <a:r>
              <a:rPr lang="ru-RU" sz="2400" dirty="0" smtClean="0"/>
              <a:t>Какой </a:t>
            </a:r>
            <a:r>
              <a:rPr lang="ru-RU" sz="2400" dirty="0"/>
              <a:t>объем раствора необходимо выдать пациенту? </a:t>
            </a:r>
            <a:endParaRPr lang="ru-RU" sz="2400" dirty="0" smtClean="0"/>
          </a:p>
          <a:p>
            <a:pPr marL="0" indent="0" algn="just">
              <a:lnSpc>
                <a:spcPct val="150000"/>
              </a:lnSpc>
              <a:buNone/>
            </a:pPr>
            <a:r>
              <a:rPr lang="ru-RU" sz="2400" dirty="0" smtClean="0"/>
              <a:t>Сколько </a:t>
            </a:r>
            <a:r>
              <a:rPr lang="ru-RU" sz="2400" dirty="0"/>
              <a:t>растительного сырья необходимо взять для его приготовления? Так как наперстянка растение ядовитое, соотношение растительного сырья и общего количества настоя составляет 1: </a:t>
            </a:r>
            <a:r>
              <a:rPr lang="ru-RU" sz="2400" dirty="0" smtClean="0"/>
              <a:t>400</a:t>
            </a:r>
            <a:endParaRPr lang="ru-RU" sz="2400" dirty="0"/>
          </a:p>
          <a:p>
            <a:pPr marL="0" indent="0">
              <a:buNone/>
            </a:pPr>
            <a:endParaRPr lang="ru-RU" altLang="ru-RU" dirty="0">
              <a:solidFill>
                <a:srgbClr val="CCFF33"/>
              </a:solidFill>
            </a:endParaRPr>
          </a:p>
        </p:txBody>
      </p: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ln>
                  <a:solidFill>
                    <a:srgbClr val="FF0000"/>
                  </a:solidFill>
                </a:ln>
                <a:solidFill>
                  <a:srgbClr val="FFFF00"/>
                </a:solidFill>
              </a:rPr>
              <a:t>ПРИМЕНЕНИЕ МАТЕМАТИЧЕСКИХ РАСЧЕТОВ В </a:t>
            </a:r>
            <a:r>
              <a:rPr lang="ru-RU" altLang="ru-RU" sz="3600" b="1" dirty="0" smtClean="0">
                <a:ln>
                  <a:solidFill>
                    <a:srgbClr val="FF0000"/>
                  </a:solidFill>
                </a:ln>
                <a:solidFill>
                  <a:srgbClr val="FFFF00"/>
                </a:solidFill>
              </a:rPr>
              <a:t>ФАРМАКОГНОЗИИ</a:t>
            </a:r>
            <a:endParaRPr lang="ru-RU" sz="3600" dirty="0"/>
          </a:p>
        </p:txBody>
      </p:sp>
      <p:sp>
        <p:nvSpPr>
          <p:cNvPr id="3" name="Объект 2"/>
          <p:cNvSpPr>
            <a:spLocks noGrp="1"/>
          </p:cNvSpPr>
          <p:nvPr>
            <p:ph idx="1"/>
          </p:nvPr>
        </p:nvSpPr>
        <p:spPr>
          <a:xfrm>
            <a:off x="467544" y="1412776"/>
            <a:ext cx="8229600" cy="4525963"/>
          </a:xfrm>
        </p:spPr>
        <p:txBody>
          <a:bodyPr/>
          <a:lstStyle/>
          <a:p>
            <a:pPr marL="0" indent="0" algn="just">
              <a:buNone/>
            </a:pPr>
            <a:r>
              <a:rPr lang="ru-RU" sz="2000" b="1" dirty="0" smtClean="0"/>
              <a:t>Пример </a:t>
            </a:r>
            <a:r>
              <a:rPr lang="ru-RU" sz="2000" b="1" dirty="0"/>
              <a:t>2.</a:t>
            </a:r>
            <a:r>
              <a:rPr lang="ru-RU" dirty="0"/>
              <a:t> </a:t>
            </a:r>
            <a:endParaRPr lang="ru-RU" dirty="0" smtClean="0"/>
          </a:p>
          <a:p>
            <a:pPr marL="0" indent="0" algn="just">
              <a:lnSpc>
                <a:spcPct val="114000"/>
              </a:lnSpc>
              <a:spcBef>
                <a:spcPts val="0"/>
              </a:spcBef>
              <a:buNone/>
            </a:pPr>
            <a:r>
              <a:rPr lang="ru-RU" sz="2400" dirty="0" smtClean="0"/>
              <a:t>В </a:t>
            </a:r>
            <a:r>
              <a:rPr lang="ru-RU" sz="2400" dirty="0"/>
              <a:t>контрольно-аналитическую лабораторию поступил образец цельного лекарственного растительного сырья трава горца птичьего массой 200 г. Определите его доброкачественность по результатам анализа:</a:t>
            </a:r>
          </a:p>
          <a:p>
            <a:pPr marL="0" indent="0">
              <a:lnSpc>
                <a:spcPct val="114000"/>
              </a:lnSpc>
              <a:spcBef>
                <a:spcPts val="0"/>
              </a:spcBef>
              <a:buNone/>
            </a:pPr>
            <a:r>
              <a:rPr lang="ru-RU" sz="2400" dirty="0"/>
              <a:t>а) вес пустого бокса 15,30 г, вес бокса с навеской сырья 18,93 г, вес бокса с навеской сырья после высушивания 18,57 г;</a:t>
            </a:r>
          </a:p>
          <a:p>
            <a:pPr marL="0" indent="0">
              <a:lnSpc>
                <a:spcPct val="114000"/>
              </a:lnSpc>
              <a:spcBef>
                <a:spcPts val="0"/>
              </a:spcBef>
              <a:buNone/>
            </a:pPr>
            <a:r>
              <a:rPr lang="ru-RU" sz="2400" dirty="0"/>
              <a:t>б) зола общая 10,5 %</a:t>
            </a:r>
          </a:p>
          <a:p>
            <a:pPr marL="0" indent="0">
              <a:lnSpc>
                <a:spcPct val="114000"/>
              </a:lnSpc>
              <a:spcBef>
                <a:spcPts val="0"/>
              </a:spcBef>
              <a:buNone/>
            </a:pPr>
            <a:r>
              <a:rPr lang="ru-RU" sz="2400" dirty="0"/>
              <a:t>в) бурых листьев и стеблей 5 г, корней 3 г, травы горца малого 2 г, земли 2,6 г.</a:t>
            </a:r>
          </a:p>
          <a:p>
            <a:pPr marL="0" indent="0">
              <a:buNone/>
            </a:pPr>
            <a:endParaRPr lang="ru-RU" dirty="0"/>
          </a:p>
        </p:txBody>
      </p:sp>
      <p:sp>
        <p:nvSpPr>
          <p:cNvPr id="4" name="File"/>
          <p:cNvSpPr>
            <a:spLocks noEditPoints="1" noChangeArrowheads="1"/>
          </p:cNvSpPr>
          <p:nvPr/>
        </p:nvSpPr>
        <p:spPr bwMode="auto">
          <a:xfrm>
            <a:off x="6372200" y="5733256"/>
            <a:ext cx="2543200" cy="86409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ru-RU" b="1" dirty="0" smtClean="0">
                <a:solidFill>
                  <a:schemeClr val="bg2">
                    <a:lumMod val="75000"/>
                  </a:schemeClr>
                </a:solidFill>
                <a:hlinkClick r:id="rId3" action="ppaction://hlinksldjump"/>
              </a:rPr>
              <a:t>Выписка из статьи ГФ</a:t>
            </a:r>
            <a:r>
              <a:rPr lang="en-US" b="1" dirty="0" smtClean="0">
                <a:solidFill>
                  <a:schemeClr val="bg2">
                    <a:lumMod val="75000"/>
                  </a:schemeClr>
                </a:solidFill>
                <a:hlinkClick r:id="rId3" action="ppaction://hlinksldjump"/>
              </a:rPr>
              <a:t> XIII</a:t>
            </a:r>
            <a:endParaRPr lang="ru-RU" b="1" dirty="0">
              <a:solidFill>
                <a:schemeClr val="bg2">
                  <a:lumMod val="75000"/>
                </a:schemeClr>
              </a:solidFill>
            </a:endParaRPr>
          </a:p>
        </p:txBody>
      </p:sp>
    </p:spTree>
    <p:extLst>
      <p:ext uri="{BB962C8B-B14F-4D97-AF65-F5344CB8AC3E}">
        <p14:creationId xmlns:p14="http://schemas.microsoft.com/office/powerpoint/2010/main" xmlns="" val="1366677302"/>
      </p:ext>
    </p:extLst>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Универсал_">
  <a:themeElements>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Универсал_</Template>
  <TotalTime>456</TotalTime>
  <Words>2818</Words>
  <Application>Microsoft Office PowerPoint</Application>
  <PresentationFormat>Экран (4:3)</PresentationFormat>
  <Paragraphs>310</Paragraphs>
  <Slides>19</Slides>
  <Notes>14</Notes>
  <HiddenSlides>2</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Универсал_</vt:lpstr>
      <vt:lpstr>Слайд 1</vt:lpstr>
      <vt:lpstr>Содержание</vt:lpstr>
      <vt:lpstr>Слайд 3</vt:lpstr>
      <vt:lpstr>ИСТОРИЯ ФАРМАЦИИ</vt:lpstr>
      <vt:lpstr>ИСТОРИЯ ФАРМАЦИИ       (ПРОДОЛЖЕНИЕ)</vt:lpstr>
      <vt:lpstr>ИСТОРИЯ ФАРМАЦИИ       (ПРОДОЛЖЕНИЕ)</vt:lpstr>
      <vt:lpstr>ПРИМЕНЕНИЕ МАТЕМАТИЧЕСКИХ РАСЧЕТОВ В ФАРМАКОЛОГИИ</vt:lpstr>
      <vt:lpstr>ПРИМЕНЕНИЕ МАТЕМАТИЧЕСКИХ РАСЧЕТОВ В ФАРМАКОЛОГИИ (продолжение)</vt:lpstr>
      <vt:lpstr>ПРИМЕНЕНИЕ МАТЕМАТИЧЕСКИХ РАСЧЕТОВ В ФАРМАКОГНОЗИИ</vt:lpstr>
      <vt:lpstr>МАТЕМАТИЧЕСКИЕ ЗНАНИЯ В АНАТОМИИ И ФИЗИОЛОГИИ ЧЕЛОВЕКА</vt:lpstr>
      <vt:lpstr>МАТЕМАТИЧЕСКАЯ СТАТИСТИКА</vt:lpstr>
      <vt:lpstr>МАТЕМАТИЧЕСКИЕ ЗНАНИЯ В ОРГАНИЧЕСКОЙ И НЕОРГАНИЧЕСКОЙ ХИМИИ</vt:lpstr>
      <vt:lpstr>МАТЕМАТИЧЕСКИЕ ЗНАНИЯ В ОРГАНИЧЕСКОЙ И НЕОРГАНИЧЕСКОЙ ХИМИИ        Продолжение </vt:lpstr>
      <vt:lpstr>МАТЕМАТИЧЕСКИЕ ЗНАНИЯ В ОРГАНИЧЕСКОЙ И НЕОРГАНИЧЕСКОЙ ХИМИИ         Продолжение</vt:lpstr>
      <vt:lpstr>МАТЕМАТИЧЕСКИЕ ЗНАНИЯ В ОРГАНИЧЕСКОЙ И НЕОРГАНИЧЕСКОЙ ХИМИИ        Продолжение</vt:lpstr>
      <vt:lpstr>Литература</vt:lpstr>
      <vt:lpstr>Иллюстрации</vt:lpstr>
      <vt:lpstr>Слайд 18</vt:lpstr>
      <vt:lpstr>ПРИЛОЖЕНИЕ 2 МАТЕМАТИЧЕСКАЯ СТАТИСТИКА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в  медицине</dc:title>
  <dc:creator>Фролова Н.В.</dc:creator>
  <cp:lastModifiedBy>Admin</cp:lastModifiedBy>
  <cp:revision>69</cp:revision>
  <dcterms:created xsi:type="dcterms:W3CDTF">2016-01-03T07:43:36Z</dcterms:created>
  <dcterms:modified xsi:type="dcterms:W3CDTF">2017-01-27T09:20:45Z</dcterms:modified>
</cp:coreProperties>
</file>