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73" r:id="rId4"/>
    <p:sldId id="261" r:id="rId5"/>
    <p:sldId id="275" r:id="rId6"/>
    <p:sldId id="258" r:id="rId7"/>
    <p:sldId id="263" r:id="rId8"/>
    <p:sldId id="262" r:id="rId9"/>
    <p:sldId id="264" r:id="rId10"/>
    <p:sldId id="266" r:id="rId11"/>
    <p:sldId id="267" r:id="rId12"/>
    <p:sldId id="265" r:id="rId13"/>
    <p:sldId id="268" r:id="rId14"/>
    <p:sldId id="270" r:id="rId15"/>
    <p:sldId id="277" r:id="rId16"/>
    <p:sldId id="272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2AD62-786F-488C-982B-1C159318EB8A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ommuni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5967"/>
            <a:ext cx="7399337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Match the words and the descriptions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                            1. </a:t>
            </a:r>
            <a:r>
              <a:rPr lang="en-US" sz="4400" b="1" dirty="0">
                <a:solidFill>
                  <a:srgbClr val="0070C0"/>
                </a:solidFill>
              </a:rPr>
              <a:t>b</a:t>
            </a:r>
            <a:endParaRPr lang="ru-RU" sz="4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</a:rPr>
              <a:t>           </a:t>
            </a:r>
            <a:r>
              <a:rPr lang="en-US" sz="4400" b="1" dirty="0" smtClean="0">
                <a:solidFill>
                  <a:srgbClr val="0070C0"/>
                </a:solidFill>
              </a:rPr>
              <a:t>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2</a:t>
            </a:r>
            <a:r>
              <a:rPr lang="en-US" sz="4400" b="1" dirty="0" smtClean="0">
                <a:solidFill>
                  <a:srgbClr val="0070C0"/>
                </a:solidFill>
              </a:rPr>
              <a:t>. </a:t>
            </a:r>
            <a:r>
              <a:rPr lang="en-US" sz="4400" b="1" dirty="0">
                <a:solidFill>
                  <a:srgbClr val="0070C0"/>
                </a:solidFill>
              </a:rPr>
              <a:t>c</a:t>
            </a:r>
            <a:endParaRPr lang="ru-RU" sz="4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</a:rPr>
              <a:t>           </a:t>
            </a:r>
            <a:r>
              <a:rPr lang="en-US" sz="4400" b="1" dirty="0" smtClean="0">
                <a:solidFill>
                  <a:srgbClr val="0070C0"/>
                </a:solidFill>
              </a:rPr>
              <a:t>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3</a:t>
            </a:r>
            <a:r>
              <a:rPr lang="en-US" sz="4400" b="1" dirty="0" smtClean="0">
                <a:solidFill>
                  <a:srgbClr val="0070C0"/>
                </a:solidFill>
              </a:rPr>
              <a:t>. </a:t>
            </a:r>
            <a:r>
              <a:rPr lang="en-US" sz="4400" b="1" dirty="0">
                <a:solidFill>
                  <a:srgbClr val="0070C0"/>
                </a:solidFill>
              </a:rPr>
              <a:t>d</a:t>
            </a:r>
            <a:endParaRPr lang="ru-RU" sz="4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</a:rPr>
              <a:t>          </a:t>
            </a:r>
            <a:r>
              <a:rPr lang="en-US" sz="4400" b="1" dirty="0" smtClean="0">
                <a:solidFill>
                  <a:srgbClr val="0070C0"/>
                </a:solidFill>
              </a:rPr>
              <a:t>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 4</a:t>
            </a:r>
            <a:r>
              <a:rPr lang="en-US" sz="4400" b="1" dirty="0" smtClean="0">
                <a:solidFill>
                  <a:srgbClr val="0070C0"/>
                </a:solidFill>
              </a:rPr>
              <a:t>. a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</a:rPr>
              <a:t>                           5. e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Do you believe or  not?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sz="4500" b="1" dirty="0" smtClean="0">
                <a:solidFill>
                  <a:srgbClr val="0070C0"/>
                </a:solidFill>
              </a:rPr>
              <a:t>1. In old times people used sun reflection, 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    flags and fire for communication.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2.  Pigeons were the popular means to send 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     messages.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3. Letters and postcards are called snail mail.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4. First telephones were not at all like the 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    ones we use every day.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5. Soon a new device for speaking between 2 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    people with different languages will be </a:t>
            </a:r>
            <a:endParaRPr lang="en-US" sz="45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500" b="1" dirty="0" smtClean="0">
                <a:solidFill>
                  <a:srgbClr val="0070C0"/>
                </a:solidFill>
              </a:rPr>
              <a:t>           invented.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</a:rPr>
              <a:t> </a:t>
            </a:r>
            <a:r>
              <a:rPr lang="en-US" sz="4500" b="1" dirty="0" smtClean="0">
                <a:solidFill>
                  <a:srgbClr val="0070C0"/>
                </a:solidFill>
              </a:rPr>
              <a:t>       6. But face to face communication is the best.</a:t>
            </a:r>
            <a:endParaRPr lang="ru-RU" sz="4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Let’s watch a video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Communication-of-Yesterday_-Today-_-Tomorrow-_BB1403_-_online-video-cutt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3014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Which means of communication do you prefer and why?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Work </a:t>
            </a:r>
            <a:r>
              <a:rPr lang="en-US" b="1" dirty="0">
                <a:solidFill>
                  <a:srgbClr val="0070C0"/>
                </a:solidFill>
              </a:rPr>
              <a:t>in a groups of 3-4.</a:t>
            </a: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Choose </a:t>
            </a:r>
            <a:r>
              <a:rPr lang="en-US" b="1" dirty="0" smtClean="0">
                <a:solidFill>
                  <a:srgbClr val="0070C0"/>
                </a:solidFill>
              </a:rPr>
              <a:t>the ideas to support your opinion from handouts and speak about the means you’ve got.</a:t>
            </a:r>
            <a:endParaRPr lang="en-US" b="1" dirty="0">
              <a:solidFill>
                <a:srgbClr val="0070C0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Discuss and say why, </a:t>
            </a:r>
            <a:r>
              <a:rPr lang="en-US" b="1" dirty="0">
                <a:solidFill>
                  <a:srgbClr val="0070C0"/>
                </a:solidFill>
              </a:rPr>
              <a:t>what for and how often </a:t>
            </a:r>
            <a:r>
              <a:rPr lang="en-US" b="1" dirty="0" smtClean="0">
                <a:solidFill>
                  <a:srgbClr val="0070C0"/>
                </a:solidFill>
              </a:rPr>
              <a:t>you use it.</a:t>
            </a:r>
            <a:endParaRPr lang="en-US" b="1" dirty="0">
              <a:solidFill>
                <a:srgbClr val="0070C0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Present your work to the class.</a:t>
            </a: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We </a:t>
            </a:r>
            <a:r>
              <a:rPr lang="en-US" b="1" dirty="0">
                <a:solidFill>
                  <a:srgbClr val="0070C0"/>
                </a:solidFill>
              </a:rPr>
              <a:t>have reached the aim </a:t>
            </a:r>
            <a:r>
              <a:rPr lang="en-US" b="1" dirty="0" smtClean="0">
                <a:solidFill>
                  <a:srgbClr val="0070C0"/>
                </a:solidFill>
              </a:rPr>
              <a:t>of </a:t>
            </a:r>
            <a:r>
              <a:rPr lang="en-US" b="1" dirty="0">
                <a:solidFill>
                  <a:srgbClr val="0070C0"/>
                </a:solidFill>
              </a:rPr>
              <a:t>the lesson.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b="1" dirty="0" smtClean="0">
                <a:solidFill>
                  <a:srgbClr val="0070C0"/>
                </a:solidFill>
              </a:rPr>
              <a:t>know the words denoting means of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             communication.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b="1" dirty="0" smtClean="0">
                <a:solidFill>
                  <a:srgbClr val="0070C0"/>
                </a:solidFill>
              </a:rPr>
              <a:t>Now </a:t>
            </a:r>
            <a:r>
              <a:rPr lang="en-US" b="1" dirty="0" smtClean="0">
                <a:solidFill>
                  <a:srgbClr val="0070C0"/>
                </a:solidFill>
              </a:rPr>
              <a:t>you</a:t>
            </a:r>
            <a:r>
              <a:rPr lang="en-US" sz="2800" dirty="0" smtClean="0">
                <a:solidFill>
                  <a:srgbClr val="0070C0"/>
                </a:solidFill>
              </a:rPr>
              <a:t>       </a:t>
            </a:r>
            <a:r>
              <a:rPr lang="en-US" b="1" dirty="0" smtClean="0">
                <a:solidFill>
                  <a:srgbClr val="0070C0"/>
                </a:solidFill>
              </a:rPr>
              <a:t>have learnt the information about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            history of communication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              can speak about </a:t>
            </a:r>
            <a:r>
              <a:rPr lang="en-US" b="1" dirty="0">
                <a:solidFill>
                  <a:srgbClr val="0070C0"/>
                </a:solidFill>
              </a:rPr>
              <a:t>means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              of communication you prefer</a:t>
            </a:r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799692" y="2132856"/>
            <a:ext cx="648072" cy="864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799692" y="3789040"/>
            <a:ext cx="720080" cy="9353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352633" y="3459707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What is your score?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29170"/>
              </p:ext>
            </p:extLst>
          </p:nvPr>
        </p:nvGraphicFramePr>
        <p:xfrm>
          <a:off x="1187624" y="1844824"/>
          <a:ext cx="7772400" cy="34640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1732012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</a:t>
                      </a:r>
                    </a:p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 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23</a:t>
                      </a:r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25</a:t>
                      </a:r>
                      <a:endParaRPr lang="ru-RU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</a:t>
                      </a:r>
                    </a:p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 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18</a:t>
                      </a:r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22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 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17</a:t>
                      </a:r>
                      <a:endParaRPr lang="ru-RU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 </a:t>
                      </a:r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ru-RU" sz="3600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ru-RU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732012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Very 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0070C0"/>
                          </a:solidFill>
                        </a:rPr>
                        <a:t>  good!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Good!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aseline="0" dirty="0" smtClean="0">
                          <a:solidFill>
                            <a:srgbClr val="0070C0"/>
                          </a:solidFill>
                        </a:rPr>
                        <a:t>   </a:t>
                      </a:r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Not 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0070C0"/>
                          </a:solidFill>
                        </a:rPr>
                        <a:t>   bad!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70C0"/>
                          </a:solidFill>
                        </a:rPr>
                        <a:t>  Try</a:t>
                      </a:r>
                    </a:p>
                    <a:p>
                      <a:r>
                        <a:rPr lang="en-US" sz="3600" baseline="0" dirty="0" smtClean="0">
                          <a:solidFill>
                            <a:srgbClr val="0070C0"/>
                          </a:solidFill>
                        </a:rPr>
                        <a:t> again!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Your </a:t>
            </a:r>
            <a:r>
              <a:rPr lang="en-US" b="1" dirty="0" err="1" smtClean="0">
                <a:solidFill>
                  <a:srgbClr val="0070C0"/>
                </a:solidFill>
              </a:rPr>
              <a:t>hometask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- </a:t>
            </a:r>
            <a:r>
              <a:rPr lang="en-US" sz="4000" b="1" dirty="0" smtClean="0">
                <a:solidFill>
                  <a:srgbClr val="0070C0"/>
                </a:solidFill>
              </a:rPr>
              <a:t>to write an essay about your </a:t>
            </a:r>
            <a:r>
              <a:rPr lang="en-US" sz="4000" b="1" dirty="0" err="1" smtClean="0">
                <a:solidFill>
                  <a:srgbClr val="0070C0"/>
                </a:solidFill>
              </a:rPr>
              <a:t>favourite</a:t>
            </a:r>
            <a:r>
              <a:rPr lang="en-US" sz="4000" b="1" dirty="0" smtClean="0">
                <a:solidFill>
                  <a:srgbClr val="0070C0"/>
                </a:solidFill>
              </a:rPr>
              <a:t> means of communication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                            or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 - to find means of communication in the </a:t>
            </a:r>
            <a:r>
              <a:rPr lang="en-US" sz="4000" b="1" dirty="0" err="1" smtClean="0">
                <a:solidFill>
                  <a:srgbClr val="0070C0"/>
                </a:solidFill>
              </a:rPr>
              <a:t>wordsearch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2812221"/>
            <a:ext cx="8521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How do people communicate?</a:t>
            </a:r>
            <a:endParaRPr lang="ru-RU" sz="72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</a:endParaRPr>
          </a:p>
        </p:txBody>
      </p:sp>
      <p:pic>
        <p:nvPicPr>
          <p:cNvPr id="3" name="Picture 2" descr="C:\Users\user\Desktop\2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5329"/>
            <a:ext cx="2376264" cy="223224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Youtube-кноп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" y="4365104"/>
            <a:ext cx="3623461" cy="167449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ЛУШАЕТ-ТЕКСТ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60" y="4149080"/>
            <a:ext cx="2290508" cy="167449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676_larg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384"/>
            <a:ext cx="2700957" cy="2474921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The aim of the lesson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>
                <a:solidFill>
                  <a:srgbClr val="0070C0"/>
                </a:solidFill>
              </a:rPr>
              <a:t>1. To </a:t>
            </a:r>
            <a:r>
              <a:rPr lang="en-US" b="1" dirty="0">
                <a:solidFill>
                  <a:srgbClr val="0070C0"/>
                </a:solidFill>
              </a:rPr>
              <a:t>discuss gadgets we have.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2. To </a:t>
            </a:r>
            <a:r>
              <a:rPr lang="en-US" b="1" dirty="0">
                <a:solidFill>
                  <a:srgbClr val="0070C0"/>
                </a:solidFill>
              </a:rPr>
              <a:t>read about </a:t>
            </a:r>
            <a:r>
              <a:rPr lang="en-US" b="1" dirty="0" smtClean="0">
                <a:solidFill>
                  <a:srgbClr val="0070C0"/>
                </a:solidFill>
              </a:rPr>
              <a:t>means of communication.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3. To </a:t>
            </a:r>
            <a:r>
              <a:rPr lang="en-US" b="1" dirty="0">
                <a:solidFill>
                  <a:srgbClr val="0070C0"/>
                </a:solidFill>
              </a:rPr>
              <a:t>learn </a:t>
            </a:r>
            <a:r>
              <a:rPr lang="en-US" b="1" dirty="0" smtClean="0">
                <a:solidFill>
                  <a:srgbClr val="0070C0"/>
                </a:solidFill>
              </a:rPr>
              <a:t>about history of communication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and discuss what means of communication                          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we prefer and why.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steps </a:t>
            </a:r>
            <a:r>
              <a:rPr lang="en-US" b="1" dirty="0" smtClean="0">
                <a:solidFill>
                  <a:srgbClr val="0070C0"/>
                </a:solidFill>
              </a:rPr>
              <a:t>do we </a:t>
            </a:r>
            <a:r>
              <a:rPr lang="en-US" b="1" dirty="0">
                <a:solidFill>
                  <a:srgbClr val="0070C0"/>
                </a:solidFill>
              </a:rPr>
              <a:t>have to do to reach the aim?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</a:t>
            </a:r>
            <a:r>
              <a:rPr lang="en-US" b="1" dirty="0" smtClean="0">
                <a:solidFill>
                  <a:srgbClr val="0070C0"/>
                </a:solidFill>
              </a:rPr>
              <a:t>- learn new words;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- listen a lot;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- watch a video about history of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  communication;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- speak about means of communication.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2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To get a good mark I will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765787"/>
              </p:ext>
            </p:extLst>
          </p:nvPr>
        </p:nvGraphicFramePr>
        <p:xfrm>
          <a:off x="1524000" y="1397000"/>
          <a:ext cx="6096000" cy="53771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                    do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                         get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1. label the pictures with the words in the box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12 points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 match the words and their definitions</a:t>
                      </a:r>
                      <a:endParaRPr lang="ru-RU" sz="18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5 points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3. watch a video about the</a:t>
                      </a:r>
                      <a:r>
                        <a:rPr lang="en-US" sz="1800" b="1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history of communication means and understand it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6 points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4. speak about the means of communication I prefer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1 point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5. work in a group</a:t>
                      </a:r>
                      <a:endParaRPr lang="ru-RU" sz="18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1 point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 score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25 points</a:t>
                      </a:r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Make a spider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339752" y="2780928"/>
            <a:ext cx="4608512" cy="26642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Means of communication</a:t>
            </a:r>
            <a:endParaRPr lang="ru-RU" sz="3600" b="1" dirty="0">
              <a:solidFill>
                <a:srgbClr val="0070C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372200" y="1988840"/>
            <a:ext cx="103326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21" y="3811361"/>
            <a:ext cx="73158" cy="1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4644008" y="1268760"/>
            <a:ext cx="0" cy="12961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164288" y="411307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2051720" y="1720453"/>
            <a:ext cx="936104" cy="1074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/>
          <p:nvPr/>
        </p:nvCxnSpPr>
        <p:spPr>
          <a:xfrm flipH="1">
            <a:off x="899592" y="4005064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/>
          <p:nvPr/>
        </p:nvCxnSpPr>
        <p:spPr>
          <a:xfrm>
            <a:off x="4644008" y="5650681"/>
            <a:ext cx="0" cy="1130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 стрелкой 1039"/>
          <p:cNvCxnSpPr/>
          <p:nvPr/>
        </p:nvCxnSpPr>
        <p:spPr>
          <a:xfrm>
            <a:off x="6249888" y="5445224"/>
            <a:ext cx="105841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 стрелкой 1046"/>
          <p:cNvCxnSpPr/>
          <p:nvPr/>
        </p:nvCxnSpPr>
        <p:spPr>
          <a:xfrm flipH="1">
            <a:off x="1961710" y="5432084"/>
            <a:ext cx="102611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Listen to a song and check your guesses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communication-so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4669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We communicate by …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4458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     </a:t>
            </a:r>
            <a:r>
              <a:rPr lang="en-US" b="1" dirty="0" smtClean="0">
                <a:solidFill>
                  <a:srgbClr val="0070C0"/>
                </a:solidFill>
              </a:rPr>
              <a:t>                                              </a:t>
            </a:r>
            <a:r>
              <a:rPr lang="en-US" sz="3400" b="1" dirty="0" smtClean="0">
                <a:solidFill>
                  <a:srgbClr val="0070C0"/>
                </a:solidFill>
              </a:rPr>
              <a:t>telephone</a:t>
            </a:r>
            <a:endParaRPr lang="ru-RU" sz="3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 </a:t>
            </a:r>
            <a:r>
              <a:rPr lang="ru-RU" sz="3400" b="1" dirty="0" smtClean="0">
                <a:solidFill>
                  <a:srgbClr val="0070C0"/>
                </a:solidFill>
              </a:rPr>
              <a:t>                                     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newspaper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television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computer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radio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letters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postcards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telegraph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internet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magazine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fax machine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e-mail</a:t>
            </a:r>
          </a:p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</a:rPr>
              <a:t>                                                       laptop</a:t>
            </a:r>
          </a:p>
          <a:p>
            <a:pPr marL="0" indent="0">
              <a:buNone/>
            </a:pPr>
            <a:endParaRPr lang="ru-RU" sz="3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10572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38" y="1402843"/>
            <a:ext cx="12096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15" y="2420888"/>
            <a:ext cx="9906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0" y="3430389"/>
            <a:ext cx="128587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036" y="3324571"/>
            <a:ext cx="13906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76" y="4522673"/>
            <a:ext cx="9239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24" y="4101545"/>
            <a:ext cx="10763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88" y="5604384"/>
            <a:ext cx="900373" cy="8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99" y="5389448"/>
            <a:ext cx="1028796" cy="79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53" y="1471819"/>
            <a:ext cx="990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49" y="1544588"/>
            <a:ext cx="5905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124" y="2563614"/>
            <a:ext cx="11906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3" y="3373630"/>
            <a:ext cx="9906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24" y="3324571"/>
            <a:ext cx="10477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3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Label the pictures with the words in the box.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64730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324324" y="64361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114972" y="6620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956376" y="64361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134611"/>
              </p:ext>
            </p:extLst>
          </p:nvPr>
        </p:nvGraphicFramePr>
        <p:xfrm>
          <a:off x="1907704" y="1484783"/>
          <a:ext cx="6750050" cy="518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6750524" imgH="5765108" progId="Word.Document.8">
                  <p:embed/>
                </p:oleObj>
              </mc:Choice>
              <mc:Fallback>
                <p:oleObj name="Document" r:id="rId3" imgW="6750524" imgH="576510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7704" y="1484783"/>
                        <a:ext cx="6750050" cy="5189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4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463fda9b4f34c6030be7c36d2ca77782beb5"/>
</p:tagLst>
</file>

<file path=ppt/theme/theme1.xml><?xml version="1.0" encoding="utf-8"?>
<a:theme xmlns:a="http://schemas.openxmlformats.org/drawingml/2006/main" name="universa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universal</Template>
  <TotalTime>456</TotalTime>
  <Words>507</Words>
  <Application>Microsoft Office PowerPoint</Application>
  <PresentationFormat>Экран (4:3)</PresentationFormat>
  <Paragraphs>103</Paragraphs>
  <Slides>16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universal</vt:lpstr>
      <vt:lpstr>Document</vt:lpstr>
      <vt:lpstr>Презентация PowerPoint</vt:lpstr>
      <vt:lpstr>Презентация PowerPoint</vt:lpstr>
      <vt:lpstr>The aim of the lesson</vt:lpstr>
      <vt:lpstr>What steps do we have to do to reach the aim?</vt:lpstr>
      <vt:lpstr>To get a good mark I will</vt:lpstr>
      <vt:lpstr>Make a spider</vt:lpstr>
      <vt:lpstr>Listen to a song and check your guesses</vt:lpstr>
      <vt:lpstr>We communicate by …</vt:lpstr>
      <vt:lpstr>Label the pictures with the words in the box. </vt:lpstr>
      <vt:lpstr>Match the words and the descriptions</vt:lpstr>
      <vt:lpstr>Do you believe or  not?</vt:lpstr>
      <vt:lpstr>Let’s watch a video</vt:lpstr>
      <vt:lpstr>Which means of communication do you prefer and why?</vt:lpstr>
      <vt:lpstr> We have reached the aim of the lesson. </vt:lpstr>
      <vt:lpstr>What is your score?</vt:lpstr>
      <vt:lpstr>Your hometask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Панкова Марина Викторовна</dc:creator>
  <cp:lastModifiedBy>Панкова Марина Викторовна</cp:lastModifiedBy>
  <cp:revision>47</cp:revision>
  <dcterms:created xsi:type="dcterms:W3CDTF">2016-10-05T12:48:14Z</dcterms:created>
  <dcterms:modified xsi:type="dcterms:W3CDTF">2016-10-17T15:35:18Z</dcterms:modified>
</cp:coreProperties>
</file>