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0" r:id="rId6"/>
    <p:sldId id="266" r:id="rId7"/>
    <p:sldId id="267" r:id="rId8"/>
    <p:sldId id="268" r:id="rId9"/>
    <p:sldId id="261" r:id="rId10"/>
    <p:sldId id="262" r:id="rId11"/>
    <p:sldId id="26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24.02.2017</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ru.wikipedia.org/wiki/%D0%9E%D1%87%D0%B8%D1%81%D1%82%D0%BA%D0%B0_%D1%81%D1%82%D0%BE%D1%87%D0%BD%D1%8B%D1%85_%D0%B2%D0%BE%D0%B4" TargetMode="External"/><Relationship Id="rId3" Type="http://schemas.openxmlformats.org/officeDocument/2006/relationships/hyperlink" Target="http://ru.wikipedia.org/wiki/%D0%9A%D0%B0%D0%BD%D0%B0%D0%BB%D0%B8%D0%B7%D0%B0%D1%86%D0%B8%D1%8F" TargetMode="External"/><Relationship Id="rId7" Type="http://schemas.openxmlformats.org/officeDocument/2006/relationships/image" Target="../media/image10.jpeg"/><Relationship Id="rId12" Type="http://schemas.openxmlformats.org/officeDocument/2006/relationships/hyperlink" Target="http://ru.wikipedia.org/wiki/%D0%90%D0%BA%D1%82%D0%B8%D0%B2%D0%BD%D1%8B%D0%B9_%D0%B8%D0%BB"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hyperlink" Target="http://ru.wikipedia.org/wiki/%D0%A1%D0%B5%D1%87%D0%B5%D0%BD%D0%B8%D0%B5" TargetMode="External"/><Relationship Id="rId5" Type="http://schemas.openxmlformats.org/officeDocument/2006/relationships/image" Target="../media/image8.jpeg"/><Relationship Id="rId10" Type="http://schemas.openxmlformats.org/officeDocument/2006/relationships/hyperlink" Target="http://ru.wikipedia.org/wiki/%D0%A0%D0%B5%D0%B7%D0%B5%D1%80%D0%B2%D1%83%D0%B0%D1%80" TargetMode="External"/><Relationship Id="rId4" Type="http://schemas.openxmlformats.org/officeDocument/2006/relationships/hyperlink" Target="http://ru.wikipedia.org/wiki/%D0%A1%D1%82%D0%BE%D1%87%D0%BD%D1%8B%D0%B5_%D0%B2%D0%BE%D0%B4%D1%8B" TargetMode="External"/><Relationship Id="rId9" Type="http://schemas.openxmlformats.org/officeDocument/2006/relationships/image" Target="../media/image12.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2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4725144"/>
            <a:ext cx="5637010" cy="882119"/>
          </a:xfrm>
        </p:spPr>
        <p:txBody>
          <a:bodyPr>
            <a:normAutofit fontScale="70000" lnSpcReduction="20000"/>
          </a:bodyPr>
          <a:lstStyle/>
          <a:p>
            <a:r>
              <a:rPr lang="ru-RU" dirty="0" smtClean="0">
                <a:latin typeface="Times New Roman" pitchFamily="18" charset="0"/>
                <a:cs typeface="Times New Roman" pitchFamily="18" charset="0"/>
              </a:rPr>
              <a:t>Работа учителя биологии </a:t>
            </a:r>
            <a:r>
              <a:rPr lang="ru-RU" dirty="0" err="1" smtClean="0">
                <a:latin typeface="Times New Roman" pitchFamily="18" charset="0"/>
                <a:cs typeface="Times New Roman" pitchFamily="18" charset="0"/>
              </a:rPr>
              <a:t>Шилиной</a:t>
            </a:r>
            <a:r>
              <a:rPr lang="ru-RU" dirty="0" smtClean="0">
                <a:latin typeface="Times New Roman" pitchFamily="18" charset="0"/>
                <a:cs typeface="Times New Roman" pitchFamily="18" charset="0"/>
              </a:rPr>
              <a:t> Светланы Александровны</a:t>
            </a:r>
          </a:p>
          <a:p>
            <a:r>
              <a:rPr lang="ru-RU" dirty="0" smtClean="0">
                <a:latin typeface="Times New Roman" pitchFamily="18" charset="0"/>
                <a:cs typeface="Times New Roman" pitchFamily="18" charset="0"/>
              </a:rPr>
              <a:t>МБОУ СОШ 6 </a:t>
            </a:r>
            <a:r>
              <a:rPr lang="ru-RU" dirty="0" err="1" smtClean="0">
                <a:latin typeface="Times New Roman" pitchFamily="18" charset="0"/>
                <a:cs typeface="Times New Roman" pitchFamily="18" charset="0"/>
              </a:rPr>
              <a:t>пос</a:t>
            </a:r>
            <a:r>
              <a:rPr lang="ru-RU" dirty="0" smtClean="0">
                <a:latin typeface="Times New Roman" pitchFamily="18" charset="0"/>
                <a:cs typeface="Times New Roman" pitchFamily="18" charset="0"/>
              </a:rPr>
              <a:t> Южного Белореченского района</a:t>
            </a:r>
          </a:p>
          <a:p>
            <a:r>
              <a:rPr lang="ru-RU" smtClean="0">
                <a:latin typeface="Times New Roman" pitchFamily="18" charset="0"/>
                <a:cs typeface="Times New Roman" pitchFamily="18" charset="0"/>
              </a:rPr>
              <a:t>Краснодарского края</a:t>
            </a:r>
            <a:endParaRPr lang="ru-RU" dirty="0">
              <a:latin typeface="Times New Roman" pitchFamily="18" charset="0"/>
              <a:cs typeface="Times New Roman" pitchFamily="18" charset="0"/>
            </a:endParaRPr>
          </a:p>
        </p:txBody>
      </p:sp>
      <p:sp>
        <p:nvSpPr>
          <p:cNvPr id="2" name="Заголовок 1"/>
          <p:cNvSpPr>
            <a:spLocks noGrp="1"/>
          </p:cNvSpPr>
          <p:nvPr>
            <p:ph type="ctrTitle"/>
          </p:nvPr>
        </p:nvSpPr>
        <p:spPr>
          <a:xfrm>
            <a:off x="1043608" y="1988840"/>
            <a:ext cx="7175351" cy="2088232"/>
          </a:xfrm>
          <a:noFill/>
          <a:ln>
            <a:noFill/>
          </a:ln>
        </p:spPr>
        <p:txBody>
          <a:bodyPr anchor="ctr"/>
          <a:lstStyle/>
          <a:p>
            <a:pPr marL="182880" indent="0" algn="ctr">
              <a:buNone/>
            </a:pPr>
            <a:r>
              <a:rPr lang="ru-RU" sz="4400" b="0" dirty="0">
                <a:latin typeface="Times New Roman" pitchFamily="18" charset="0"/>
                <a:cs typeface="Times New Roman" pitchFamily="18" charset="0"/>
              </a:rPr>
              <a:t>Биологические методы очистки воды. Ботаническая площадка – единый </a:t>
            </a:r>
            <a:r>
              <a:rPr lang="ru-RU" sz="4400" b="0" dirty="0" err="1" smtClean="0">
                <a:latin typeface="Times New Roman" pitchFamily="18" charset="0"/>
                <a:cs typeface="Times New Roman" pitchFamily="18" charset="0"/>
              </a:rPr>
              <a:t>гидробиоценоз</a:t>
            </a:r>
            <a:r>
              <a:rPr lang="ru-RU" sz="4400" b="0" dirty="0" smtClean="0">
                <a:latin typeface="Times New Roman" pitchFamily="18" charset="0"/>
                <a:cs typeface="Times New Roman" pitchFamily="18" charset="0"/>
              </a:rPr>
              <a:t>.</a:t>
            </a:r>
            <a:r>
              <a:rPr lang="ru-RU" sz="3200" dirty="0"/>
              <a:t/>
            </a:r>
            <a:br>
              <a:rPr lang="ru-RU" sz="3200" dirty="0"/>
            </a:br>
            <a:endParaRPr lang="ru-RU" sz="3200" dirty="0"/>
          </a:p>
        </p:txBody>
      </p:sp>
    </p:spTree>
    <p:extLst>
      <p:ext uri="{BB962C8B-B14F-4D97-AF65-F5344CB8AC3E}">
        <p14:creationId xmlns:p14="http://schemas.microsoft.com/office/powerpoint/2010/main" xmlns="" val="3452007727"/>
      </p:ext>
    </p:extLst>
  </p:cSld>
  <p:clrMapOvr>
    <a:masterClrMapping/>
  </p:clrMapOvr>
  <mc:AlternateContent xmlns:mc="http://schemas.openxmlformats.org/markup-compatibility/2006">
    <mc:Choice xmlns:p14="http://schemas.microsoft.com/office/powerpoint/2010/main" xmlns="" Requires="p14">
      <p:transition spd="slow" p14:dur="15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ELK-USER\Рабочий стол\Новая папка (6)\Водные-ресурсы.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813832"/>
            <a:ext cx="4896543" cy="354416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6" descr="C:\Documents and Settings\ELK-USER\Рабочий стол\Новая папка (6)\world_wq-800x58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3645024"/>
            <a:ext cx="3715553" cy="288792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Объект 2"/>
          <p:cNvSpPr>
            <a:spLocks noGrp="1"/>
          </p:cNvSpPr>
          <p:nvPr>
            <p:ph sz="quarter" idx="13"/>
          </p:nvPr>
        </p:nvSpPr>
        <p:spPr>
          <a:xfrm>
            <a:off x="755576" y="332656"/>
            <a:ext cx="7920880" cy="4536504"/>
          </a:xfrm>
        </p:spPr>
        <p:txBody>
          <a:bodyPr>
            <a:noAutofit/>
          </a:bodyPr>
          <a:lstStyle/>
          <a:p>
            <a:pPr marL="45720" indent="0">
              <a:lnSpc>
                <a:spcPct val="170000"/>
              </a:lnSpc>
              <a:buNone/>
            </a:pPr>
            <a:r>
              <a:rPr lang="ru-RU" sz="1100" b="1" dirty="0" smtClean="0">
                <a:latin typeface="Times New Roman" pitchFamily="18" charset="0"/>
                <a:cs typeface="Times New Roman" pitchFamily="18" charset="0"/>
              </a:rPr>
              <a:t>Заключение.</a:t>
            </a:r>
          </a:p>
          <a:p>
            <a:pPr marL="45720" indent="0">
              <a:lnSpc>
                <a:spcPct val="170000"/>
              </a:lnSpc>
              <a:buNone/>
            </a:pPr>
            <a:r>
              <a:rPr lang="ru-RU" sz="1100" b="1" dirty="0" smtClean="0">
                <a:latin typeface="Times New Roman" pitchFamily="18" charset="0"/>
                <a:cs typeface="Times New Roman" pitchFamily="18" charset="0"/>
              </a:rPr>
              <a:t>Проблемой </a:t>
            </a:r>
            <a:r>
              <a:rPr lang="ru-RU" sz="1100" b="1" dirty="0">
                <a:latin typeface="Times New Roman" pitchFamily="18" charset="0"/>
                <a:cs typeface="Times New Roman" pitchFamily="18" charset="0"/>
              </a:rPr>
              <a:t>сохранения вод  в чистоте и формирования их качества на биологической основе много лет занимаются специалисты разных стран: ищут способы защиты водоемов, строят модели, переносят удачные решения в практику. Проблема из чисто академической переходит в прикладную, и надо признать, что гидробиологи ещё не вполне готовы удовлетворить запросы инженеров-гидротехников. </a:t>
            </a:r>
            <a:r>
              <a:rPr lang="ru-RU" sz="1100" b="1" dirty="0" smtClean="0">
                <a:latin typeface="Times New Roman" pitchFamily="18" charset="0"/>
                <a:cs typeface="Times New Roman" pitchFamily="18" charset="0"/>
              </a:rPr>
              <a:t>Следует </a:t>
            </a:r>
            <a:r>
              <a:rPr lang="ru-RU" sz="1100" b="1" dirty="0">
                <a:latin typeface="Times New Roman" pitchFamily="18" charset="0"/>
                <a:cs typeface="Times New Roman" pitchFamily="18" charset="0"/>
              </a:rPr>
              <a:t>четко осознавать - чем большему антропогенному воздействию подвергается водный объект и чем важнее его значение для разных нужд человека, тем значительнее понадобятся усилия по управлению качеством воды.  Строительством ботанической площадки решается экологическая проблема –формируется единый гидробиоценоз, который создается как биоинженерное сооружение для очистки разных стоков.  Сегодня угроза со стороны сельскохозяйственных производств особенно велика. Они прикрываются  лишь тем, что занимаются очищением вод, поэтому так важны </a:t>
            </a:r>
            <a:r>
              <a:rPr lang="ru-RU" sz="1100" b="1" dirty="0" err="1" smtClean="0">
                <a:latin typeface="Times New Roman" pitchFamily="18" charset="0"/>
                <a:cs typeface="Times New Roman" pitchFamily="18" charset="0"/>
              </a:rPr>
              <a:t>водоохраные</a:t>
            </a:r>
            <a:r>
              <a:rPr lang="ru-RU" sz="1100" b="1" dirty="0" smtClean="0">
                <a:latin typeface="Times New Roman" pitchFamily="18" charset="0"/>
                <a:cs typeface="Times New Roman" pitchFamily="18" charset="0"/>
              </a:rPr>
              <a:t> </a:t>
            </a:r>
            <a:r>
              <a:rPr lang="ru-RU" sz="1100" b="1" dirty="0">
                <a:latin typeface="Times New Roman" pitchFamily="18" charset="0"/>
                <a:cs typeface="Times New Roman" pitchFamily="18" charset="0"/>
              </a:rPr>
              <a:t>зоны, специальные обеззараживающие буферные водоемы, за которыми идет последняя линия защиты – искусственный  гидробиоценоз, созданный по правилам </a:t>
            </a:r>
            <a:r>
              <a:rPr lang="ru-RU" sz="1100" b="1" dirty="0" smtClean="0">
                <a:latin typeface="Times New Roman" pitchFamily="18" charset="0"/>
                <a:cs typeface="Times New Roman" pitchFamily="18" charset="0"/>
              </a:rPr>
              <a:t>природы. Его </a:t>
            </a:r>
            <a:r>
              <a:rPr lang="ru-RU" sz="1100" b="1" dirty="0">
                <a:latin typeface="Times New Roman" pitchFamily="18" charset="0"/>
                <a:cs typeface="Times New Roman" pitchFamily="18" charset="0"/>
              </a:rPr>
              <a:t>строительство и уход за ним стоят дорого, но здоровье </a:t>
            </a:r>
            <a:r>
              <a:rPr lang="ru-RU" sz="1100" b="1" dirty="0" smtClean="0">
                <a:latin typeface="Times New Roman" pitchFamily="18" charset="0"/>
                <a:cs typeface="Times New Roman" pitchFamily="18" charset="0"/>
              </a:rPr>
              <a:t> людей </a:t>
            </a:r>
            <a:r>
              <a:rPr lang="ru-RU" sz="1100" b="1" dirty="0">
                <a:latin typeface="Times New Roman" pitchFamily="18" charset="0"/>
                <a:cs typeface="Times New Roman" pitchFamily="18" charset="0"/>
              </a:rPr>
              <a:t>не мысленно без чистой, биологически полноценной </a:t>
            </a:r>
            <a:r>
              <a:rPr lang="ru-RU" sz="1100" b="1" dirty="0" smtClean="0">
                <a:latin typeface="Times New Roman" pitchFamily="18" charset="0"/>
                <a:cs typeface="Times New Roman" pitchFamily="18" charset="0"/>
              </a:rPr>
              <a:t>воды.</a:t>
            </a:r>
          </a:p>
          <a:p>
            <a:pPr marL="45720" indent="0">
              <a:lnSpc>
                <a:spcPct val="170000"/>
              </a:lnSpc>
              <a:buNone/>
            </a:pPr>
            <a:endParaRPr lang="ru-RU" sz="1200" dirty="0" smtClean="0">
              <a:latin typeface="Times New Roman" pitchFamily="18" charset="0"/>
              <a:cs typeface="Times New Roman" pitchFamily="18" charset="0"/>
            </a:endParaRPr>
          </a:p>
          <a:p>
            <a:pPr marL="45720" indent="0">
              <a:lnSpc>
                <a:spcPct val="170000"/>
              </a:lnSpc>
              <a:buNone/>
            </a:pPr>
            <a:endParaRPr lang="ru-RU" sz="1200" dirty="0">
              <a:latin typeface="Times New Roman" pitchFamily="18" charset="0"/>
              <a:cs typeface="Times New Roman" pitchFamily="18" charset="0"/>
            </a:endParaRPr>
          </a:p>
          <a:p>
            <a:pPr marL="45720" indent="0">
              <a:lnSpc>
                <a:spcPct val="170000"/>
              </a:lnSpc>
              <a:buNone/>
            </a:pP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2581640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115616" y="620688"/>
            <a:ext cx="7101408" cy="3345552"/>
          </a:xfrm>
        </p:spPr>
        <p:txBody>
          <a:bodyPr>
            <a:normAutofit fontScale="70000" lnSpcReduction="20000"/>
          </a:bodyPr>
          <a:lstStyle/>
          <a:p>
            <a:pPr marL="45720" indent="0">
              <a:lnSpc>
                <a:spcPct val="170000"/>
              </a:lnSpc>
              <a:buNone/>
            </a:pPr>
            <a:r>
              <a:rPr lang="ru-RU" sz="2400" dirty="0">
                <a:latin typeface="Times New Roman" pitchFamily="18" charset="0"/>
                <a:cs typeface="Times New Roman" pitchFamily="18" charset="0"/>
              </a:rPr>
              <a:t>Список литературы. </a:t>
            </a:r>
          </a:p>
          <a:p>
            <a:pPr marL="45720" indent="0">
              <a:lnSpc>
                <a:spcPct val="170000"/>
              </a:lnSpc>
              <a:buNone/>
            </a:pPr>
            <a:r>
              <a:rPr lang="ru-RU" sz="2400" dirty="0">
                <a:latin typeface="Times New Roman" pitchFamily="18" charset="0"/>
                <a:cs typeface="Times New Roman" pitchFamily="18" charset="0"/>
              </a:rPr>
              <a:t>Францев А.В. «Некоторые вопросы управления качеством воды», «Теория и практика биологического самоочищения загрязненных вод» М.,1972 </a:t>
            </a:r>
          </a:p>
          <a:p>
            <a:pPr marL="45720" indent="0">
              <a:lnSpc>
                <a:spcPct val="170000"/>
              </a:lnSpc>
              <a:buNone/>
            </a:pPr>
            <a:r>
              <a:rPr lang="ru-RU" sz="2400" dirty="0" err="1">
                <a:latin typeface="Times New Roman" pitchFamily="18" charset="0"/>
                <a:cs typeface="Times New Roman" pitchFamily="18" charset="0"/>
              </a:rPr>
              <a:t>Эйнор</a:t>
            </a:r>
            <a:r>
              <a:rPr lang="ru-RU" sz="2400" dirty="0">
                <a:latin typeface="Times New Roman" pitchFamily="18" charset="0"/>
                <a:cs typeface="Times New Roman" pitchFamily="18" charset="0"/>
              </a:rPr>
              <a:t> Л.С. «Водные ресурсы» М.,1990</a:t>
            </a:r>
          </a:p>
          <a:p>
            <a:pPr marL="45720" indent="0">
              <a:lnSpc>
                <a:spcPct val="170000"/>
              </a:lnSpc>
              <a:buNone/>
            </a:pPr>
            <a:r>
              <a:rPr lang="ru-RU" sz="2400" dirty="0">
                <a:latin typeface="Times New Roman" pitchFamily="18" charset="0"/>
                <a:cs typeface="Times New Roman" pitchFamily="18" charset="0"/>
              </a:rPr>
              <a:t>Большая Советская </a:t>
            </a:r>
            <a:r>
              <a:rPr lang="ru-RU" sz="2400" dirty="0" smtClean="0">
                <a:latin typeface="Times New Roman" pitchFamily="18" charset="0"/>
                <a:cs typeface="Times New Roman" pitchFamily="18" charset="0"/>
              </a:rPr>
              <a:t>Энциклопедия</a:t>
            </a:r>
          </a:p>
          <a:p>
            <a:pPr marL="45720" indent="0">
              <a:lnSpc>
                <a:spcPct val="170000"/>
              </a:lnSpc>
              <a:buNone/>
            </a:pPr>
            <a:r>
              <a:rPr lang="ru-RU" sz="2400" dirty="0" smtClean="0">
                <a:latin typeface="Times New Roman" pitchFamily="18" charset="0"/>
                <a:cs typeface="Times New Roman" pitchFamily="18" charset="0"/>
              </a:rPr>
              <a:t>Интернет ресурс.</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142985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9912" y="1124744"/>
            <a:ext cx="3384376" cy="276999"/>
          </a:xfrm>
          <a:prstGeom prst="rect">
            <a:avLst/>
          </a:prstGeom>
        </p:spPr>
        <p:txBody>
          <a:bodyPr wrap="square">
            <a:spAutoFit/>
          </a:bodyPr>
          <a:lstStyle/>
          <a:p>
            <a:r>
              <a:rPr lang="ru-RU" sz="1200" dirty="0">
                <a:latin typeface="Times New Roman" pitchFamily="18" charset="0"/>
                <a:cs typeface="Times New Roman" pitchFamily="18" charset="0"/>
              </a:rPr>
              <a:t>Цели проекта:</a:t>
            </a:r>
          </a:p>
        </p:txBody>
      </p:sp>
      <p:sp>
        <p:nvSpPr>
          <p:cNvPr id="6" name="Прямоугольник 5"/>
          <p:cNvSpPr/>
          <p:nvPr/>
        </p:nvSpPr>
        <p:spPr>
          <a:xfrm>
            <a:off x="1043608" y="2420888"/>
            <a:ext cx="7200800" cy="2275110"/>
          </a:xfrm>
          <a:prstGeom prst="rect">
            <a:avLst/>
          </a:prstGeom>
        </p:spPr>
        <p:txBody>
          <a:bodyPr wrap="square">
            <a:spAutoFit/>
          </a:bodyPr>
          <a:lstStyle/>
          <a:p>
            <a:pPr>
              <a:lnSpc>
                <a:spcPct val="150000"/>
              </a:lnSpc>
            </a:pPr>
            <a:r>
              <a:rPr lang="ru-RU" sz="1200" dirty="0">
                <a:latin typeface="Times New Roman" pitchFamily="18" charset="0"/>
                <a:cs typeface="Times New Roman" pitchFamily="18" charset="0"/>
              </a:rPr>
              <a:t>В настоящее время в нашем обществе наблюдается повышенный интерес к здоровью.</a:t>
            </a:r>
          </a:p>
          <a:p>
            <a:pPr>
              <a:lnSpc>
                <a:spcPct val="150000"/>
              </a:lnSpc>
            </a:pPr>
            <a:r>
              <a:rPr lang="ru-RU" sz="1200" dirty="0">
                <a:latin typeface="Times New Roman" pitchFamily="18" charset="0"/>
                <a:cs typeface="Times New Roman" pitchFamily="18" charset="0"/>
              </a:rPr>
              <a:t>Наивно думать ,что чистая вода на является наиглавнейшей ступенью к здоровью. Строительством ботанических площадок, по сути, решается экологическая проблема - формируется единый гидробиоценоз, который создается как биоинженерное сооружение для очистки воды. Методологической основой данной работы  является объективность, использование биолого-сравнительного и биолого-системного метода.</a:t>
            </a:r>
          </a:p>
          <a:p>
            <a:pPr>
              <a:lnSpc>
                <a:spcPct val="150000"/>
              </a:lnSpc>
            </a:pPr>
            <a:r>
              <a:rPr lang="ru-RU" sz="1200" dirty="0">
                <a:latin typeface="Times New Roman" pitchFamily="18" charset="0"/>
                <a:cs typeface="Times New Roman" pitchFamily="18" charset="0"/>
              </a:rPr>
              <a:t>Практическая значимость работы в том , что всем нам нужна чистая и вкусная вода, а бизнесмены и предприниматели думают не о нашем с вами здоровье ,а о своем кошельке, засоряя или не строя элементарно простые по своей сути сооружения, которые мы вам предлагаем.</a:t>
            </a:r>
          </a:p>
        </p:txBody>
      </p:sp>
    </p:spTree>
    <p:extLst>
      <p:ext uri="{BB962C8B-B14F-4D97-AF65-F5344CB8AC3E}">
        <p14:creationId xmlns:p14="http://schemas.microsoft.com/office/powerpoint/2010/main" xmlns="" val="156821240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5616" y="692696"/>
            <a:ext cx="6984776" cy="1200329"/>
          </a:xfrm>
          <a:prstGeom prst="rect">
            <a:avLst/>
          </a:prstGeom>
        </p:spPr>
        <p:txBody>
          <a:bodyPr wrap="square">
            <a:spAutoFit/>
          </a:bodyPr>
          <a:lstStyle/>
          <a:p>
            <a:pPr>
              <a:lnSpc>
                <a:spcPct val="150000"/>
              </a:lnSpc>
            </a:pPr>
            <a:r>
              <a:rPr lang="ru-RU" sz="1200" dirty="0">
                <a:latin typeface="Calibri"/>
                <a:ea typeface="Calibri"/>
                <a:cs typeface="Times New Roman"/>
              </a:rPr>
              <a:t>Вся земная цивилизация, как известно, существует за счет разнообразнейших природных ресурсов, но</a:t>
            </a:r>
            <a:r>
              <a:rPr lang="ru-RU" sz="1200" dirty="0" smtClean="0">
                <a:latin typeface="Calibri"/>
                <a:ea typeface="Calibri"/>
                <a:cs typeface="Times New Roman"/>
              </a:rPr>
              <a:t>, по </a:t>
            </a:r>
            <a:r>
              <a:rPr lang="ru-RU" sz="1200" dirty="0">
                <a:latin typeface="Calibri"/>
                <a:ea typeface="Calibri"/>
                <a:cs typeface="Times New Roman"/>
              </a:rPr>
              <a:t>странному обычаю, воду к ним долгое время не относили. Лишь сейчас, когда водоёмы загрязнены всевозможными отходами хозяйственной деятельности, мы спохватились, что вода – важнейший из сырьевых ресурсов. </a:t>
            </a:r>
            <a:endParaRPr lang="ru-RU" sz="1200" dirty="0"/>
          </a:p>
        </p:txBody>
      </p:sp>
      <p:pic>
        <p:nvPicPr>
          <p:cNvPr id="1027" name="Picture 3" descr="C:\Documents and Settings\ELK-USER\Рабочий стол\Новая папка (6)\chistaja-pitevaja-voda-kazhdomu.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1650" y="2298261"/>
            <a:ext cx="6372708" cy="39829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92100" y="576250"/>
            <a:ext cx="3192360" cy="5355312"/>
          </a:xfrm>
          <a:prstGeom prst="rect">
            <a:avLst/>
          </a:prstGeom>
        </p:spPr>
        <p:txBody>
          <a:bodyPr wrap="square">
            <a:spAutoFit/>
          </a:bodyPr>
          <a:lstStyle/>
          <a:p>
            <a:pPr>
              <a:lnSpc>
                <a:spcPct val="150000"/>
              </a:lnSpc>
            </a:pPr>
            <a:r>
              <a:rPr lang="ru-RU" sz="1200" dirty="0"/>
              <a:t>Её стало не хватать даже в местностях, всегда изобиловавших природными источниками. Население планеты растет, увеличивается и потребление воды для промышленных , сельскохозяйственных и коммунальных нужд, так что бездумное отношение потребителей воды к её чистоте грозит превратить реки в зловонные сточные канавы. Сколько бы мы ни повторяли общеизвестную истину о необходимости беречь воду , охранять её источники от загрязнения и засорения, пока не повысится общечеловеческая культура , получать чистую воду – жидкость без запаха и цвета , прозрачную и приятную на вкус, воду, в которой неопределенно долго без всякого вреда для себя могут жить самые  разные организмы, будет всё труднее.</a:t>
            </a:r>
          </a:p>
        </p:txBody>
      </p:sp>
      <p:pic>
        <p:nvPicPr>
          <p:cNvPr id="1028" name="Picture 4" descr="C:\Documents and Settings\ELK-USER\Рабочий стол\Новая папка (6)\kitay_vod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1485" y="692696"/>
            <a:ext cx="3679763" cy="519740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5436096" y="731592"/>
            <a:ext cx="3168352" cy="5598392"/>
          </a:xfrm>
          <a:prstGeom prst="rect">
            <a:avLst/>
          </a:prstGeom>
        </p:spPr>
        <p:txBody>
          <a:bodyPr wrap="square">
            <a:spAutoFit/>
          </a:bodyPr>
          <a:lstStyle/>
          <a:p>
            <a:pPr>
              <a:lnSpc>
                <a:spcPct val="150000"/>
              </a:lnSpc>
            </a:pPr>
            <a:r>
              <a:rPr lang="ru-RU" sz="1200" dirty="0"/>
              <a:t>Наивно думать, что сейчас можно избежать загрязнения вод там, где интенсивно развиваются индустрия и аграрная деятельность. Ни экономия, ни замкнутые производственные циклы не могут снизить потребность в чистой воде настолько , чтобы она не иссякла и не загрязнялась. Надо искать способы ,которые позволили бы и сохранить запасы чистой воды, и восстановить чистую из уже загрязненной. Изучив небольшую территорию нашего поселения, мы решили, что наша статья поможет некоторым предпринимателям заинтересоваться методами очистки воды. О возможностях улучшить её качество биологическими методами и пойдет речь в  статье. Мы предлагаем использовать такую очистку всем предприятиям нашего города и района.</a:t>
            </a:r>
          </a:p>
        </p:txBody>
      </p:sp>
      <p:pic>
        <p:nvPicPr>
          <p:cNvPr id="1029" name="Picture 5" descr="C:\Documents and Settings\ELK-USER\Рабочий стол\Новая папка (6)\1244396237_167020_0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400671">
            <a:off x="396519" y="500198"/>
            <a:ext cx="3219104" cy="267185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32" name="Picture 8" descr="http://www.zdorovieinfo.ru/upload/images/dirty-water-0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53250">
            <a:off x="2109840" y="3238842"/>
            <a:ext cx="3149239" cy="16138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34" name="Picture 10" descr="http://featuredsite.ru/wp-content/uploads/2011/06/%D0%B2%D0%BE%D0%B4%D0%B0-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1329748">
            <a:off x="444707" y="4541487"/>
            <a:ext cx="2729409" cy="181232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727023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1027"/>
                                        </p:tgtEl>
                                      </p:cBhvr>
                                    </p:animEffect>
                                    <p:anim calcmode="lin" valueType="num">
                                      <p:cBhvr>
                                        <p:cTn id="12" dur="1822" tmFilter="0,0; 0.14,0.31; 0.43,0.73; 0.71,0.91; 1.0,1.0">
                                          <p:stCondLst>
                                            <p:cond delay="0"/>
                                          </p:stCondLst>
                                        </p:cTn>
                                        <p:tgtEl>
                                          <p:spTgt spid="1027"/>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1027"/>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102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102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102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102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1027"/>
                                        </p:tgtEl>
                                        <p:attrNameLst>
                                          <p:attrName>ppt_y</p:attrName>
                                        </p:attrNameLst>
                                      </p:cBhvr>
                                      <p:tavLst>
                                        <p:tav tm="0">
                                          <p:val>
                                            <p:strVal val="ppt_y"/>
                                          </p:val>
                                        </p:tav>
                                        <p:tav tm="100000">
                                          <p:val>
                                            <p:strVal val="ppt_y+ppt_h"/>
                                          </p:val>
                                        </p:tav>
                                      </p:tavLst>
                                    </p:anim>
                                    <p:animScale>
                                      <p:cBhvr>
                                        <p:cTn id="19" dur="26">
                                          <p:stCondLst>
                                            <p:cond delay="620"/>
                                          </p:stCondLst>
                                        </p:cTn>
                                        <p:tgtEl>
                                          <p:spTgt spid="1027"/>
                                        </p:tgtEl>
                                      </p:cBhvr>
                                      <p:to x="100000" y="60000"/>
                                    </p:animScale>
                                    <p:animScale>
                                      <p:cBhvr>
                                        <p:cTn id="20" dur="166" decel="50000">
                                          <p:stCondLst>
                                            <p:cond delay="646"/>
                                          </p:stCondLst>
                                        </p:cTn>
                                        <p:tgtEl>
                                          <p:spTgt spid="1027"/>
                                        </p:tgtEl>
                                      </p:cBhvr>
                                      <p:to x="100000" y="100000"/>
                                    </p:animScale>
                                    <p:animScale>
                                      <p:cBhvr>
                                        <p:cTn id="21" dur="26">
                                          <p:stCondLst>
                                            <p:cond delay="1312"/>
                                          </p:stCondLst>
                                        </p:cTn>
                                        <p:tgtEl>
                                          <p:spTgt spid="1027"/>
                                        </p:tgtEl>
                                      </p:cBhvr>
                                      <p:to x="100000" y="80000"/>
                                    </p:animScale>
                                    <p:animScale>
                                      <p:cBhvr>
                                        <p:cTn id="22" dur="166" decel="50000">
                                          <p:stCondLst>
                                            <p:cond delay="1338"/>
                                          </p:stCondLst>
                                        </p:cTn>
                                        <p:tgtEl>
                                          <p:spTgt spid="1027"/>
                                        </p:tgtEl>
                                      </p:cBhvr>
                                      <p:to x="100000" y="100000"/>
                                    </p:animScale>
                                    <p:animScale>
                                      <p:cBhvr>
                                        <p:cTn id="23" dur="26">
                                          <p:stCondLst>
                                            <p:cond delay="1642"/>
                                          </p:stCondLst>
                                        </p:cTn>
                                        <p:tgtEl>
                                          <p:spTgt spid="1027"/>
                                        </p:tgtEl>
                                      </p:cBhvr>
                                      <p:to x="100000" y="90000"/>
                                    </p:animScale>
                                    <p:animScale>
                                      <p:cBhvr>
                                        <p:cTn id="24" dur="166" decel="50000">
                                          <p:stCondLst>
                                            <p:cond delay="1668"/>
                                          </p:stCondLst>
                                        </p:cTn>
                                        <p:tgtEl>
                                          <p:spTgt spid="1027"/>
                                        </p:tgtEl>
                                      </p:cBhvr>
                                      <p:to x="100000" y="100000"/>
                                    </p:animScale>
                                    <p:animScale>
                                      <p:cBhvr>
                                        <p:cTn id="25" dur="26">
                                          <p:stCondLst>
                                            <p:cond delay="1808"/>
                                          </p:stCondLst>
                                        </p:cTn>
                                        <p:tgtEl>
                                          <p:spTgt spid="1027"/>
                                        </p:tgtEl>
                                      </p:cBhvr>
                                      <p:to x="100000" y="95000"/>
                                    </p:animScale>
                                    <p:animScale>
                                      <p:cBhvr>
                                        <p:cTn id="26" dur="166" decel="50000">
                                          <p:stCondLst>
                                            <p:cond delay="1834"/>
                                          </p:stCondLst>
                                        </p:cTn>
                                        <p:tgtEl>
                                          <p:spTgt spid="1027"/>
                                        </p:tgtEl>
                                      </p:cBhvr>
                                      <p:to x="100000" y="100000"/>
                                    </p:animScale>
                                    <p:set>
                                      <p:cBhvr>
                                        <p:cTn id="27" dur="1" fill="hold">
                                          <p:stCondLst>
                                            <p:cond delay="1999"/>
                                          </p:stCondLst>
                                        </p:cTn>
                                        <p:tgtEl>
                                          <p:spTgt spid="102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wheel(1)">
                                      <p:cBhvr>
                                        <p:cTn id="38" dur="200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5"/>
                                        </p:tgtEl>
                                        <p:attrNameLst>
                                          <p:attrName>ppt_x</p:attrName>
                                        </p:attrNameLst>
                                      </p:cBhvr>
                                      <p:tavLst>
                                        <p:tav tm="0">
                                          <p:val>
                                            <p:strVal val="ppt_x"/>
                                          </p:val>
                                        </p:tav>
                                        <p:tav tm="100000">
                                          <p:val>
                                            <p:strVal val="ppt_x"/>
                                          </p:val>
                                        </p:tav>
                                      </p:tavLst>
                                    </p:anim>
                                    <p:anim calcmode="lin" valueType="num">
                                      <p:cBhvr additive="base">
                                        <p:cTn id="43" dur="500"/>
                                        <p:tgtEl>
                                          <p:spTgt spid="5"/>
                                        </p:tgtEl>
                                        <p:attrNameLst>
                                          <p:attrName>ppt_y</p:attrName>
                                        </p:attrNameLst>
                                      </p:cBhvr>
                                      <p:tavLst>
                                        <p:tav tm="0">
                                          <p:val>
                                            <p:strVal val="ppt_y"/>
                                          </p:val>
                                        </p:tav>
                                        <p:tav tm="100000">
                                          <p:val>
                                            <p:strVal val="1+ppt_h/2"/>
                                          </p:val>
                                        </p:tav>
                                      </p:tavLst>
                                    </p:anim>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2000"/>
                                        <p:tgtEl>
                                          <p:spTgt spid="6"/>
                                        </p:tgtEl>
                                      </p:cBhvr>
                                    </p:animEffect>
                                    <p:anim calcmode="lin" valueType="num">
                                      <p:cBhvr>
                                        <p:cTn id="55" dur="2000" fill="hold"/>
                                        <p:tgtEl>
                                          <p:spTgt spid="6"/>
                                        </p:tgtEl>
                                        <p:attrNameLst>
                                          <p:attrName>ppt_w</p:attrName>
                                        </p:attrNameLst>
                                      </p:cBhvr>
                                      <p:tavLst>
                                        <p:tav tm="0" fmla="#ppt_w*sin(2.5*pi*$)">
                                          <p:val>
                                            <p:fltVal val="0"/>
                                          </p:val>
                                        </p:tav>
                                        <p:tav tm="100000">
                                          <p:val>
                                            <p:fltVal val="1"/>
                                          </p:val>
                                        </p:tav>
                                      </p:tavLst>
                                    </p:anim>
                                    <p:anim calcmode="lin" valueType="num">
                                      <p:cBhvr>
                                        <p:cTn id="5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wipe(down)">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1032"/>
                                        </p:tgtEl>
                                        <p:attrNameLst>
                                          <p:attrName>style.visibility</p:attrName>
                                        </p:attrNameLst>
                                      </p:cBhvr>
                                      <p:to>
                                        <p:strVal val="visible"/>
                                      </p:to>
                                    </p:set>
                                    <p:animEffect transition="in" filter="wipe(down)">
                                      <p:cBhvr>
                                        <p:cTn id="66" dur="580">
                                          <p:stCondLst>
                                            <p:cond delay="0"/>
                                          </p:stCondLst>
                                        </p:cTn>
                                        <p:tgtEl>
                                          <p:spTgt spid="1032"/>
                                        </p:tgtEl>
                                      </p:cBhvr>
                                    </p:animEffect>
                                    <p:anim calcmode="lin" valueType="num">
                                      <p:cBhvr>
                                        <p:cTn id="67"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72" dur="26">
                                          <p:stCondLst>
                                            <p:cond delay="650"/>
                                          </p:stCondLst>
                                        </p:cTn>
                                        <p:tgtEl>
                                          <p:spTgt spid="1032"/>
                                        </p:tgtEl>
                                      </p:cBhvr>
                                      <p:to x="100000" y="60000"/>
                                    </p:animScale>
                                    <p:animScale>
                                      <p:cBhvr>
                                        <p:cTn id="73" dur="166" decel="50000">
                                          <p:stCondLst>
                                            <p:cond delay="676"/>
                                          </p:stCondLst>
                                        </p:cTn>
                                        <p:tgtEl>
                                          <p:spTgt spid="1032"/>
                                        </p:tgtEl>
                                      </p:cBhvr>
                                      <p:to x="100000" y="100000"/>
                                    </p:animScale>
                                    <p:animScale>
                                      <p:cBhvr>
                                        <p:cTn id="74" dur="26">
                                          <p:stCondLst>
                                            <p:cond delay="1312"/>
                                          </p:stCondLst>
                                        </p:cTn>
                                        <p:tgtEl>
                                          <p:spTgt spid="1032"/>
                                        </p:tgtEl>
                                      </p:cBhvr>
                                      <p:to x="100000" y="80000"/>
                                    </p:animScale>
                                    <p:animScale>
                                      <p:cBhvr>
                                        <p:cTn id="75" dur="166" decel="50000">
                                          <p:stCondLst>
                                            <p:cond delay="1338"/>
                                          </p:stCondLst>
                                        </p:cTn>
                                        <p:tgtEl>
                                          <p:spTgt spid="1032"/>
                                        </p:tgtEl>
                                      </p:cBhvr>
                                      <p:to x="100000" y="100000"/>
                                    </p:animScale>
                                    <p:animScale>
                                      <p:cBhvr>
                                        <p:cTn id="76" dur="26">
                                          <p:stCondLst>
                                            <p:cond delay="1642"/>
                                          </p:stCondLst>
                                        </p:cTn>
                                        <p:tgtEl>
                                          <p:spTgt spid="1032"/>
                                        </p:tgtEl>
                                      </p:cBhvr>
                                      <p:to x="100000" y="90000"/>
                                    </p:animScale>
                                    <p:animScale>
                                      <p:cBhvr>
                                        <p:cTn id="77" dur="166" decel="50000">
                                          <p:stCondLst>
                                            <p:cond delay="1668"/>
                                          </p:stCondLst>
                                        </p:cTn>
                                        <p:tgtEl>
                                          <p:spTgt spid="1032"/>
                                        </p:tgtEl>
                                      </p:cBhvr>
                                      <p:to x="100000" y="100000"/>
                                    </p:animScale>
                                    <p:animScale>
                                      <p:cBhvr>
                                        <p:cTn id="78" dur="26">
                                          <p:stCondLst>
                                            <p:cond delay="1808"/>
                                          </p:stCondLst>
                                        </p:cTn>
                                        <p:tgtEl>
                                          <p:spTgt spid="1032"/>
                                        </p:tgtEl>
                                      </p:cBhvr>
                                      <p:to x="100000" y="95000"/>
                                    </p:animScale>
                                    <p:animScale>
                                      <p:cBhvr>
                                        <p:cTn id="79" dur="166" decel="50000">
                                          <p:stCondLst>
                                            <p:cond delay="1834"/>
                                          </p:stCondLst>
                                        </p:cTn>
                                        <p:tgtEl>
                                          <p:spTgt spid="1032"/>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1034"/>
                                        </p:tgtEl>
                                        <p:attrNameLst>
                                          <p:attrName>style.visibility</p:attrName>
                                        </p:attrNameLst>
                                      </p:cBhvr>
                                      <p:to>
                                        <p:strVal val="visible"/>
                                      </p:to>
                                    </p:set>
                                    <p:animEffect transition="in" filter="wipe(down)">
                                      <p:cBhvr>
                                        <p:cTn id="84" dur="580">
                                          <p:stCondLst>
                                            <p:cond delay="0"/>
                                          </p:stCondLst>
                                        </p:cTn>
                                        <p:tgtEl>
                                          <p:spTgt spid="1034"/>
                                        </p:tgtEl>
                                      </p:cBhvr>
                                    </p:animEffect>
                                    <p:anim calcmode="lin" valueType="num">
                                      <p:cBhvr>
                                        <p:cTn id="85"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90" dur="26">
                                          <p:stCondLst>
                                            <p:cond delay="650"/>
                                          </p:stCondLst>
                                        </p:cTn>
                                        <p:tgtEl>
                                          <p:spTgt spid="1034"/>
                                        </p:tgtEl>
                                      </p:cBhvr>
                                      <p:to x="100000" y="60000"/>
                                    </p:animScale>
                                    <p:animScale>
                                      <p:cBhvr>
                                        <p:cTn id="91" dur="166" decel="50000">
                                          <p:stCondLst>
                                            <p:cond delay="676"/>
                                          </p:stCondLst>
                                        </p:cTn>
                                        <p:tgtEl>
                                          <p:spTgt spid="1034"/>
                                        </p:tgtEl>
                                      </p:cBhvr>
                                      <p:to x="100000" y="100000"/>
                                    </p:animScale>
                                    <p:animScale>
                                      <p:cBhvr>
                                        <p:cTn id="92" dur="26">
                                          <p:stCondLst>
                                            <p:cond delay="1312"/>
                                          </p:stCondLst>
                                        </p:cTn>
                                        <p:tgtEl>
                                          <p:spTgt spid="1034"/>
                                        </p:tgtEl>
                                      </p:cBhvr>
                                      <p:to x="100000" y="80000"/>
                                    </p:animScale>
                                    <p:animScale>
                                      <p:cBhvr>
                                        <p:cTn id="93" dur="166" decel="50000">
                                          <p:stCondLst>
                                            <p:cond delay="1338"/>
                                          </p:stCondLst>
                                        </p:cTn>
                                        <p:tgtEl>
                                          <p:spTgt spid="1034"/>
                                        </p:tgtEl>
                                      </p:cBhvr>
                                      <p:to x="100000" y="100000"/>
                                    </p:animScale>
                                    <p:animScale>
                                      <p:cBhvr>
                                        <p:cTn id="94" dur="26">
                                          <p:stCondLst>
                                            <p:cond delay="1642"/>
                                          </p:stCondLst>
                                        </p:cTn>
                                        <p:tgtEl>
                                          <p:spTgt spid="1034"/>
                                        </p:tgtEl>
                                      </p:cBhvr>
                                      <p:to x="100000" y="90000"/>
                                    </p:animScale>
                                    <p:animScale>
                                      <p:cBhvr>
                                        <p:cTn id="95" dur="166" decel="50000">
                                          <p:stCondLst>
                                            <p:cond delay="1668"/>
                                          </p:stCondLst>
                                        </p:cTn>
                                        <p:tgtEl>
                                          <p:spTgt spid="1034"/>
                                        </p:tgtEl>
                                      </p:cBhvr>
                                      <p:to x="100000" y="100000"/>
                                    </p:animScale>
                                    <p:animScale>
                                      <p:cBhvr>
                                        <p:cTn id="96" dur="26">
                                          <p:stCondLst>
                                            <p:cond delay="1808"/>
                                          </p:stCondLst>
                                        </p:cTn>
                                        <p:tgtEl>
                                          <p:spTgt spid="1034"/>
                                        </p:tgtEl>
                                      </p:cBhvr>
                                      <p:to x="100000" y="95000"/>
                                    </p:animScale>
                                    <p:animScale>
                                      <p:cBhvr>
                                        <p:cTn id="97"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ELK-USER\Рабочий стол\Новая папка (6)\111filt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67944" y="3645024"/>
            <a:ext cx="4478433"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904168" y="2465020"/>
            <a:ext cx="4572000" cy="1446550"/>
          </a:xfrm>
          <a:prstGeom prst="rect">
            <a:avLst/>
          </a:prstGeom>
        </p:spPr>
        <p:txBody>
          <a:bodyPr>
            <a:spAutoFit/>
          </a:bodyPr>
          <a:lstStyle/>
          <a:p>
            <a:r>
              <a:rPr lang="ru-RU" sz="1100" dirty="0"/>
              <a:t>К первым относятся:</a:t>
            </a:r>
          </a:p>
          <a:p>
            <a:endParaRPr lang="ru-RU" sz="1100" dirty="0" smtClean="0"/>
          </a:p>
          <a:p>
            <a:pPr>
              <a:lnSpc>
                <a:spcPct val="150000"/>
              </a:lnSpc>
            </a:pPr>
            <a:endParaRPr lang="ru-RU" sz="1100" dirty="0"/>
          </a:p>
          <a:p>
            <a:pPr>
              <a:lnSpc>
                <a:spcPct val="150000"/>
              </a:lnSpc>
            </a:pPr>
            <a:r>
              <a:rPr lang="ru-RU" sz="1100" dirty="0"/>
              <a:t>-</a:t>
            </a:r>
            <a:r>
              <a:rPr lang="ru-RU" sz="1100" dirty="0" smtClean="0"/>
              <a:t>поля </a:t>
            </a:r>
            <a:r>
              <a:rPr lang="ru-RU" sz="1100" dirty="0"/>
              <a:t>фильтрации- участок земли, на поверхности которого распределяют </a:t>
            </a:r>
            <a:r>
              <a:rPr lang="ru-RU" sz="1100" u="sng" dirty="0">
                <a:hlinkClick r:id="rId3"/>
              </a:rPr>
              <a:t>канализационные</a:t>
            </a:r>
            <a:r>
              <a:rPr lang="ru-RU" sz="1100" dirty="0"/>
              <a:t> и другие </a:t>
            </a:r>
            <a:r>
              <a:rPr lang="ru-RU" sz="1100" u="sng" dirty="0">
                <a:hlinkClick r:id="rId4"/>
              </a:rPr>
              <a:t>сточные воды</a:t>
            </a:r>
            <a:r>
              <a:rPr lang="ru-RU" sz="1100" dirty="0"/>
              <a:t> в целях их очистки; разновидность водоочистного сооружения.</a:t>
            </a:r>
          </a:p>
        </p:txBody>
      </p:sp>
      <p:sp>
        <p:nvSpPr>
          <p:cNvPr id="4" name="Прямоугольник 3"/>
          <p:cNvSpPr/>
          <p:nvPr/>
        </p:nvSpPr>
        <p:spPr>
          <a:xfrm>
            <a:off x="904168" y="260648"/>
            <a:ext cx="5976664" cy="1869743"/>
          </a:xfrm>
          <a:prstGeom prst="rect">
            <a:avLst/>
          </a:prstGeom>
        </p:spPr>
        <p:txBody>
          <a:bodyPr wrap="square">
            <a:spAutoFit/>
          </a:bodyPr>
          <a:lstStyle/>
          <a:p>
            <a:pPr>
              <a:lnSpc>
                <a:spcPct val="150000"/>
              </a:lnSpc>
            </a:pPr>
            <a:r>
              <a:rPr lang="ru-RU" sz="1100" dirty="0"/>
              <a:t>Биологическая очистка вод</a:t>
            </a:r>
          </a:p>
          <a:p>
            <a:pPr>
              <a:lnSpc>
                <a:spcPct val="150000"/>
              </a:lnSpc>
            </a:pPr>
            <a:endParaRPr lang="ru-RU" sz="1100" dirty="0" smtClean="0"/>
          </a:p>
          <a:p>
            <a:pPr>
              <a:lnSpc>
                <a:spcPct val="150000"/>
              </a:lnSpc>
            </a:pPr>
            <a:r>
              <a:rPr lang="ru-RU" sz="1100" dirty="0" smtClean="0"/>
              <a:t>Основывается </a:t>
            </a:r>
            <a:r>
              <a:rPr lang="ru-RU" sz="1100" dirty="0"/>
              <a:t>на использовании микроорганизмов.</a:t>
            </a:r>
          </a:p>
          <a:p>
            <a:pPr>
              <a:lnSpc>
                <a:spcPct val="150000"/>
              </a:lnSpc>
            </a:pPr>
            <a:endParaRPr lang="ru-RU" sz="1100" dirty="0" smtClean="0"/>
          </a:p>
          <a:p>
            <a:pPr>
              <a:lnSpc>
                <a:spcPct val="150000"/>
              </a:lnSpc>
            </a:pPr>
            <a:r>
              <a:rPr lang="ru-RU" sz="1100" dirty="0" smtClean="0"/>
              <a:t>Сооружения </a:t>
            </a:r>
            <a:r>
              <a:rPr lang="ru-RU" sz="1100" dirty="0"/>
              <a:t>биологической очистки условно делят на 2 типа, в которых:</a:t>
            </a:r>
          </a:p>
          <a:p>
            <a:pPr lvl="0">
              <a:lnSpc>
                <a:spcPct val="150000"/>
              </a:lnSpc>
            </a:pPr>
            <a:r>
              <a:rPr lang="ru-RU" sz="1100" dirty="0"/>
              <a:t>Процессы протекают близко к естественным;</a:t>
            </a:r>
          </a:p>
          <a:p>
            <a:pPr lvl="0">
              <a:lnSpc>
                <a:spcPct val="150000"/>
              </a:lnSpc>
            </a:pPr>
            <a:r>
              <a:rPr lang="ru-RU" sz="1100" dirty="0"/>
              <a:t>Очистка происходит в искусственно созданных условиях.</a:t>
            </a:r>
          </a:p>
        </p:txBody>
      </p:sp>
      <p:sp>
        <p:nvSpPr>
          <p:cNvPr id="6" name="Прямоугольник 5"/>
          <p:cNvSpPr/>
          <p:nvPr/>
        </p:nvSpPr>
        <p:spPr>
          <a:xfrm>
            <a:off x="888192" y="2933233"/>
            <a:ext cx="4572000" cy="1015663"/>
          </a:xfrm>
          <a:prstGeom prst="rect">
            <a:avLst/>
          </a:prstGeom>
        </p:spPr>
        <p:txBody>
          <a:bodyPr>
            <a:spAutoFit/>
          </a:bodyPr>
          <a:lstStyle/>
          <a:p>
            <a:pPr>
              <a:lnSpc>
                <a:spcPct val="150000"/>
              </a:lnSpc>
            </a:pPr>
            <a:r>
              <a:rPr lang="ru-RU" dirty="0" smtClean="0"/>
              <a:t>-</a:t>
            </a:r>
            <a:r>
              <a:rPr lang="ru-RU" sz="1100" dirty="0" smtClean="0"/>
              <a:t>биологические пруды- </a:t>
            </a:r>
            <a:r>
              <a:rPr lang="ru-RU" sz="1100" dirty="0"/>
              <a:t>представляют собой каскад прудов, состоящий из 3 — 5 ступеней, через которые медленно протекает осветленная или биологически очищенная сточная вода.</a:t>
            </a:r>
          </a:p>
        </p:txBody>
      </p:sp>
      <p:pic>
        <p:nvPicPr>
          <p:cNvPr id="2051" name="Picture 3" descr="C:\Documents and Settings\ELK-USER\Рабочий стол\Новая папка (6)\Пруд.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8996" y="4149080"/>
            <a:ext cx="3496964" cy="216005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Documents and Settings\ELK-USER\Рабочий стол\Новая папка (6)\6800_original.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00187" y="3836454"/>
            <a:ext cx="3746190" cy="24974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880687" y="2400123"/>
            <a:ext cx="4572000" cy="1531188"/>
          </a:xfrm>
          <a:prstGeom prst="rect">
            <a:avLst/>
          </a:prstGeom>
        </p:spPr>
        <p:txBody>
          <a:bodyPr>
            <a:spAutoFit/>
          </a:bodyPr>
          <a:lstStyle/>
          <a:p>
            <a:pPr>
              <a:lnSpc>
                <a:spcPct val="150000"/>
              </a:lnSpc>
            </a:pPr>
            <a:r>
              <a:rPr lang="ru-RU" sz="1100" dirty="0"/>
              <a:t>Ко вторым относятся:</a:t>
            </a:r>
          </a:p>
          <a:p>
            <a:endParaRPr lang="ru-RU" sz="1100" dirty="0" smtClean="0"/>
          </a:p>
          <a:p>
            <a:r>
              <a:rPr lang="ru-RU" sz="1100" dirty="0" smtClean="0"/>
              <a:t>- </a:t>
            </a:r>
            <a:r>
              <a:rPr lang="ru-RU" sz="1100" dirty="0"/>
              <a:t>биофильтры - сооружение для</a:t>
            </a:r>
            <a:br>
              <a:rPr lang="ru-RU" sz="1100" dirty="0"/>
            </a:br>
            <a:r>
              <a:rPr lang="ru-RU" sz="1100" dirty="0"/>
              <a:t>биологической   очистки  сточных  вод   путем  пропускания  через   пористые</a:t>
            </a:r>
            <a:br>
              <a:rPr lang="ru-RU" sz="1100" dirty="0"/>
            </a:br>
            <a:r>
              <a:rPr lang="ru-RU" sz="1100" dirty="0"/>
              <a:t>материалы,  поверхность  которых  заселена микроорганизмами, минерализующими</a:t>
            </a:r>
            <a:br>
              <a:rPr lang="ru-RU" sz="1100" dirty="0"/>
            </a:br>
            <a:r>
              <a:rPr lang="ru-RU" sz="1100" dirty="0"/>
              <a:t>органические вещества.</a:t>
            </a:r>
          </a:p>
        </p:txBody>
      </p:sp>
      <p:pic>
        <p:nvPicPr>
          <p:cNvPr id="2053" name="Picture 5" descr="C:\Documents and Settings\ELK-USER\Рабочий стол\Новая папка (6)\ochistka-stochnyx-vod-v-kottedzhe.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70530" y="2465020"/>
            <a:ext cx="2875847" cy="195209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Documents and Settings\ELK-USER\Рабочий стол\Новая папка (6)\lou_shema.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27984" y="4644977"/>
            <a:ext cx="3456384" cy="18608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Documents and Settings\ELK-USER\Рабочий стол\Новая папка (6)\620884s299x150.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9742" y="4149080"/>
            <a:ext cx="3875471" cy="194421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971600" y="2610454"/>
            <a:ext cx="4572000" cy="854080"/>
          </a:xfrm>
          <a:prstGeom prst="rect">
            <a:avLst/>
          </a:prstGeom>
        </p:spPr>
        <p:txBody>
          <a:bodyPr>
            <a:spAutoFit/>
          </a:bodyPr>
          <a:lstStyle/>
          <a:p>
            <a:pPr>
              <a:lnSpc>
                <a:spcPct val="150000"/>
              </a:lnSpc>
            </a:pPr>
            <a:r>
              <a:rPr lang="ru-RU" sz="1100" dirty="0"/>
              <a:t>- </a:t>
            </a:r>
            <a:r>
              <a:rPr lang="ru-RU" sz="1100" dirty="0" err="1"/>
              <a:t>аэротенки</a:t>
            </a:r>
            <a:r>
              <a:rPr lang="ru-RU" sz="1100" dirty="0"/>
              <a:t> - чаще всего </a:t>
            </a:r>
            <a:r>
              <a:rPr lang="ru-RU" sz="1100" u="sng" dirty="0">
                <a:hlinkClick r:id="rId10" tooltip="Резервуар"/>
              </a:rPr>
              <a:t>резервуар</a:t>
            </a:r>
            <a:r>
              <a:rPr lang="ru-RU" sz="1100" dirty="0"/>
              <a:t> прямоугольного </a:t>
            </a:r>
            <a:r>
              <a:rPr lang="ru-RU" sz="1100" u="sng" dirty="0">
                <a:hlinkClick r:id="rId11" tooltip="Сечение"/>
              </a:rPr>
              <a:t>сечения</a:t>
            </a:r>
            <a:r>
              <a:rPr lang="ru-RU" sz="1100" dirty="0"/>
              <a:t>, по которому протекает </a:t>
            </a:r>
            <a:r>
              <a:rPr lang="ru-RU" sz="1100" u="sng" dirty="0">
                <a:hlinkClick r:id="rId4" tooltip="Сточные воды"/>
              </a:rPr>
              <a:t>сточная вода</a:t>
            </a:r>
            <a:r>
              <a:rPr lang="ru-RU" sz="1100" dirty="0"/>
              <a:t> смешанная с </a:t>
            </a:r>
            <a:r>
              <a:rPr lang="ru-RU" sz="1100" u="sng" dirty="0">
                <a:hlinkClick r:id="rId12" tooltip="Активный ил"/>
              </a:rPr>
              <a:t>активным илом</a:t>
            </a:r>
            <a:r>
              <a:rPr lang="ru-RU" sz="1100" dirty="0"/>
              <a:t>, где происходит биохимическая </a:t>
            </a:r>
            <a:r>
              <a:rPr lang="ru-RU" sz="1100" u="sng" dirty="0">
                <a:hlinkClick r:id="rId13" tooltip="Очистка сточных вод"/>
              </a:rPr>
              <a:t>очистка сточной воды</a:t>
            </a:r>
            <a:r>
              <a:rPr lang="ru-RU" sz="1100" dirty="0"/>
              <a:t>.</a:t>
            </a:r>
          </a:p>
        </p:txBody>
      </p:sp>
      <p:pic>
        <p:nvPicPr>
          <p:cNvPr id="2056" name="Picture 8" descr="C:\Documents and Settings\ELK-USER\Рабочий стол\Новая папка (6)\Shema_raboti_aeratora.jpg"/>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707538" y="3985646"/>
            <a:ext cx="5490298" cy="23602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014074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ircle(in)">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nodeType="clickEffect">
                                  <p:stCondLst>
                                    <p:cond delay="0"/>
                                  </p:stCondLst>
                                  <p:childTnLst>
                                    <p:animEffect transition="out" filter="circle(out)">
                                      <p:cBhvr>
                                        <p:cTn id="17" dur="2000"/>
                                        <p:tgtEl>
                                          <p:spTgt spid="2050"/>
                                        </p:tgtEl>
                                      </p:cBhvr>
                                    </p:animEffect>
                                    <p:set>
                                      <p:cBhvr>
                                        <p:cTn id="18" dur="1" fill="hold">
                                          <p:stCondLst>
                                            <p:cond delay="1999"/>
                                          </p:stCondLst>
                                        </p:cTn>
                                        <p:tgtEl>
                                          <p:spTgt spid="20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fade">
                                      <p:cBhvr>
                                        <p:cTn id="45" dur="2000"/>
                                        <p:tgtEl>
                                          <p:spTgt spid="2051"/>
                                        </p:tgtEl>
                                      </p:cBhvr>
                                    </p:animEffect>
                                    <p:anim calcmode="lin" valueType="num">
                                      <p:cBhvr>
                                        <p:cTn id="46" dur="2000" fill="hold"/>
                                        <p:tgtEl>
                                          <p:spTgt spid="2051"/>
                                        </p:tgtEl>
                                        <p:attrNameLst>
                                          <p:attrName>ppt_w</p:attrName>
                                        </p:attrNameLst>
                                      </p:cBhvr>
                                      <p:tavLst>
                                        <p:tav tm="0" fmla="#ppt_w*sin(2.5*pi*$)">
                                          <p:val>
                                            <p:fltVal val="0"/>
                                          </p:val>
                                        </p:tav>
                                        <p:tav tm="100000">
                                          <p:val>
                                            <p:fltVal val="1"/>
                                          </p:val>
                                        </p:tav>
                                      </p:tavLst>
                                    </p:anim>
                                    <p:anim calcmode="lin" valueType="num">
                                      <p:cBhvr>
                                        <p:cTn id="47"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nodeType="clickEffect">
                                  <p:stCondLst>
                                    <p:cond delay="0"/>
                                  </p:stCondLst>
                                  <p:childTnLst>
                                    <p:set>
                                      <p:cBhvr>
                                        <p:cTn id="51" dur="1" fill="hold">
                                          <p:stCondLst>
                                            <p:cond delay="0"/>
                                          </p:stCondLst>
                                        </p:cTn>
                                        <p:tgtEl>
                                          <p:spTgt spid="2052"/>
                                        </p:tgtEl>
                                        <p:attrNameLst>
                                          <p:attrName>style.visibility</p:attrName>
                                        </p:attrNameLst>
                                      </p:cBhvr>
                                      <p:to>
                                        <p:strVal val="visible"/>
                                      </p:to>
                                    </p:set>
                                    <p:animEffect transition="in" filter="fade">
                                      <p:cBhvr>
                                        <p:cTn id="52" dur="2000"/>
                                        <p:tgtEl>
                                          <p:spTgt spid="2052"/>
                                        </p:tgtEl>
                                      </p:cBhvr>
                                    </p:animEffect>
                                    <p:anim calcmode="lin" valueType="num">
                                      <p:cBhvr>
                                        <p:cTn id="53" dur="2000" fill="hold"/>
                                        <p:tgtEl>
                                          <p:spTgt spid="2052"/>
                                        </p:tgtEl>
                                        <p:attrNameLst>
                                          <p:attrName>ppt_w</p:attrName>
                                        </p:attrNameLst>
                                      </p:cBhvr>
                                      <p:tavLst>
                                        <p:tav tm="0" fmla="#ppt_w*sin(2.5*pi*$)">
                                          <p:val>
                                            <p:fltVal val="0"/>
                                          </p:val>
                                        </p:tav>
                                        <p:tav tm="100000">
                                          <p:val>
                                            <p:fltVal val="1"/>
                                          </p:val>
                                        </p:tav>
                                      </p:tavLst>
                                    </p:anim>
                                    <p:anim calcmode="lin" valueType="num">
                                      <p:cBhvr>
                                        <p:cTn id="54" dur="2000" fill="hold"/>
                                        <p:tgtEl>
                                          <p:spTgt spid="2052"/>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xit" presetSubtype="4" fill="hold" grpId="1" nodeType="clickEffect">
                                  <p:stCondLst>
                                    <p:cond delay="0"/>
                                  </p:stCondLst>
                                  <p:childTnLst>
                                    <p:animEffect transition="out" filter="wipe(down)">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xit" presetSubtype="21" fill="hold" nodeType="clickEffect">
                                  <p:stCondLst>
                                    <p:cond delay="0"/>
                                  </p:stCondLst>
                                  <p:childTnLst>
                                    <p:animEffect transition="out" filter="barn(inVertical)">
                                      <p:cBhvr>
                                        <p:cTn id="63" dur="500"/>
                                        <p:tgtEl>
                                          <p:spTgt spid="2051"/>
                                        </p:tgtEl>
                                      </p:cBhvr>
                                    </p:animEffect>
                                    <p:set>
                                      <p:cBhvr>
                                        <p:cTn id="64" dur="1" fill="hold">
                                          <p:stCondLst>
                                            <p:cond delay="499"/>
                                          </p:stCondLst>
                                        </p:cTn>
                                        <p:tgtEl>
                                          <p:spTgt spid="205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6" presetClass="exit" presetSubtype="21" fill="hold" nodeType="clickEffect">
                                  <p:stCondLst>
                                    <p:cond delay="0"/>
                                  </p:stCondLst>
                                  <p:childTnLst>
                                    <p:animEffect transition="out" filter="barn(inVertical)">
                                      <p:cBhvr>
                                        <p:cTn id="68" dur="500"/>
                                        <p:tgtEl>
                                          <p:spTgt spid="2052"/>
                                        </p:tgtEl>
                                      </p:cBhvr>
                                    </p:animEffect>
                                    <p:set>
                                      <p:cBhvr>
                                        <p:cTn id="69" dur="1" fill="hold">
                                          <p:stCondLst>
                                            <p:cond delay="499"/>
                                          </p:stCondLst>
                                        </p:cTn>
                                        <p:tgtEl>
                                          <p:spTgt spid="205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
                                            <p:txEl>
                                              <p:pRg st="0" end="0"/>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2055"/>
                                        </p:tgtEl>
                                        <p:attrNameLst>
                                          <p:attrName>style.visibility</p:attrName>
                                        </p:attrNameLst>
                                      </p:cBhvr>
                                      <p:to>
                                        <p:strVal val="visible"/>
                                      </p:to>
                                    </p:set>
                                    <p:animEffect transition="in" filter="wipe(up)">
                                      <p:cBhvr>
                                        <p:cTn id="83" dur="500"/>
                                        <p:tgtEl>
                                          <p:spTgt spid="205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2054"/>
                                        </p:tgtEl>
                                        <p:attrNameLst>
                                          <p:attrName>style.visibility</p:attrName>
                                        </p:attrNameLst>
                                      </p:cBhvr>
                                      <p:to>
                                        <p:strVal val="visible"/>
                                      </p:to>
                                    </p:set>
                                    <p:animEffect transition="in" filter="wipe(right)">
                                      <p:cBhvr>
                                        <p:cTn id="88" dur="500"/>
                                        <p:tgtEl>
                                          <p:spTgt spid="20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053"/>
                                        </p:tgtEl>
                                        <p:attrNameLst>
                                          <p:attrName>style.visibility</p:attrName>
                                        </p:attrNameLst>
                                      </p:cBhvr>
                                      <p:to>
                                        <p:strVal val="visible"/>
                                      </p:to>
                                    </p:set>
                                    <p:animEffect transition="in" filter="wipe(left)">
                                      <p:cBhvr>
                                        <p:cTn id="93" dur="500"/>
                                        <p:tgtEl>
                                          <p:spTgt spid="205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nodeType="clickEffect">
                                  <p:stCondLst>
                                    <p:cond delay="0"/>
                                  </p:stCondLst>
                                  <p:childTnLst>
                                    <p:animEffect transition="out" filter="fade">
                                      <p:cBhvr>
                                        <p:cTn id="97" dur="500"/>
                                        <p:tgtEl>
                                          <p:spTgt spid="2053"/>
                                        </p:tgtEl>
                                      </p:cBhvr>
                                    </p:animEffect>
                                    <p:set>
                                      <p:cBhvr>
                                        <p:cTn id="98" dur="1" fill="hold">
                                          <p:stCondLst>
                                            <p:cond delay="499"/>
                                          </p:stCondLst>
                                        </p:cTn>
                                        <p:tgtEl>
                                          <p:spTgt spid="205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054"/>
                                        </p:tgtEl>
                                      </p:cBhvr>
                                    </p:animEffect>
                                    <p:set>
                                      <p:cBhvr>
                                        <p:cTn id="103" dur="1" fill="hold">
                                          <p:stCondLst>
                                            <p:cond delay="499"/>
                                          </p:stCondLst>
                                        </p:cTn>
                                        <p:tgtEl>
                                          <p:spTgt spid="205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nodeType="clickEffect">
                                  <p:stCondLst>
                                    <p:cond delay="0"/>
                                  </p:stCondLst>
                                  <p:childTnLst>
                                    <p:animEffect transition="out" filter="fade">
                                      <p:cBhvr>
                                        <p:cTn id="107" dur="500"/>
                                        <p:tgtEl>
                                          <p:spTgt spid="2055"/>
                                        </p:tgtEl>
                                      </p:cBhvr>
                                    </p:animEffect>
                                    <p:set>
                                      <p:cBhvr>
                                        <p:cTn id="108" dur="1" fill="hold">
                                          <p:stCondLst>
                                            <p:cond delay="499"/>
                                          </p:stCondLst>
                                        </p:cTn>
                                        <p:tgtEl>
                                          <p:spTgt spid="205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2" presetClass="exit" presetSubtype="4" fill="hold" grpId="1" nodeType="clickEffect">
                                  <p:stCondLst>
                                    <p:cond delay="0"/>
                                  </p:stCondLst>
                                  <p:childTnLst>
                                    <p:animEffect transition="out" filter="wipe(down)">
                                      <p:cBhvr>
                                        <p:cTn id="112" dur="500"/>
                                        <p:tgtEl>
                                          <p:spTgt spid="7"/>
                                        </p:tgtEl>
                                      </p:cBhvr>
                                    </p:animEffect>
                                    <p:set>
                                      <p:cBhvr>
                                        <p:cTn id="113" dur="1" fill="hold">
                                          <p:stCondLst>
                                            <p:cond delay="499"/>
                                          </p:stCondLst>
                                        </p:cTn>
                                        <p:tgtEl>
                                          <p:spTgt spid="7"/>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grpId="0" nodeType="clickEffect">
                                  <p:stCondLst>
                                    <p:cond delay="0"/>
                                  </p:stCondLst>
                                  <p:childTnLst>
                                    <p:set>
                                      <p:cBhvr>
                                        <p:cTn id="117" dur="1" fill="hold">
                                          <p:stCondLst>
                                            <p:cond delay="0"/>
                                          </p:stCondLst>
                                        </p:cTn>
                                        <p:tgtEl>
                                          <p:spTgt spid="8"/>
                                        </p:tgtEl>
                                        <p:attrNameLst>
                                          <p:attrName>style.visibility</p:attrName>
                                        </p:attrNameLst>
                                      </p:cBhvr>
                                      <p:to>
                                        <p:strVal val="visible"/>
                                      </p:to>
                                    </p:set>
                                    <p:animEffect transition="in" filter="wheel(1)">
                                      <p:cBhvr>
                                        <p:cTn id="118" dur="2000"/>
                                        <p:tgtEl>
                                          <p:spTgt spid="8"/>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nodeType="clickEffect">
                                  <p:stCondLst>
                                    <p:cond delay="0"/>
                                  </p:stCondLst>
                                  <p:childTnLst>
                                    <p:set>
                                      <p:cBhvr>
                                        <p:cTn id="122" dur="1" fill="hold">
                                          <p:stCondLst>
                                            <p:cond delay="0"/>
                                          </p:stCondLst>
                                        </p:cTn>
                                        <p:tgtEl>
                                          <p:spTgt spid="2056"/>
                                        </p:tgtEl>
                                        <p:attrNameLst>
                                          <p:attrName>style.visibility</p:attrName>
                                        </p:attrNameLst>
                                      </p:cBhvr>
                                      <p:to>
                                        <p:strVal val="visible"/>
                                      </p:to>
                                    </p:set>
                                    <p:anim calcmode="lin" valueType="num">
                                      <p:cBhvr>
                                        <p:cTn id="123" dur="500" fill="hold"/>
                                        <p:tgtEl>
                                          <p:spTgt spid="2056"/>
                                        </p:tgtEl>
                                        <p:attrNameLst>
                                          <p:attrName>ppt_w</p:attrName>
                                        </p:attrNameLst>
                                      </p:cBhvr>
                                      <p:tavLst>
                                        <p:tav tm="0">
                                          <p:val>
                                            <p:fltVal val="0"/>
                                          </p:val>
                                        </p:tav>
                                        <p:tav tm="100000">
                                          <p:val>
                                            <p:strVal val="#ppt_w"/>
                                          </p:val>
                                        </p:tav>
                                      </p:tavLst>
                                    </p:anim>
                                    <p:anim calcmode="lin" valueType="num">
                                      <p:cBhvr>
                                        <p:cTn id="124" dur="500" fill="hold"/>
                                        <p:tgtEl>
                                          <p:spTgt spid="2056"/>
                                        </p:tgtEl>
                                        <p:attrNameLst>
                                          <p:attrName>ppt_h</p:attrName>
                                        </p:attrNameLst>
                                      </p:cBhvr>
                                      <p:tavLst>
                                        <p:tav tm="0">
                                          <p:val>
                                            <p:fltVal val="0"/>
                                          </p:val>
                                        </p:tav>
                                        <p:tav tm="100000">
                                          <p:val>
                                            <p:strVal val="#ppt_h"/>
                                          </p:val>
                                        </p:tav>
                                      </p:tavLst>
                                    </p:anim>
                                    <p:animEffect transition="in" filter="fade">
                                      <p:cBhvr>
                                        <p:cTn id="12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ELK-USER\Рабочий стол\Новая папка (6)\131624715186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2124816"/>
            <a:ext cx="6788989" cy="38244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sz="quarter" idx="13"/>
          </p:nvPr>
        </p:nvSpPr>
        <p:spPr>
          <a:xfrm>
            <a:off x="1151048" y="224644"/>
            <a:ext cx="7605464" cy="1800200"/>
          </a:xfrm>
        </p:spPr>
        <p:txBody>
          <a:bodyPr>
            <a:normAutofit/>
          </a:bodyPr>
          <a:lstStyle/>
          <a:p>
            <a:pPr marL="45720" indent="0">
              <a:buNone/>
            </a:pPr>
            <a:r>
              <a:rPr lang="ru-RU" dirty="0" smtClean="0">
                <a:latin typeface="Times New Roman" pitchFamily="18" charset="0"/>
                <a:cs typeface="Times New Roman" pitchFamily="18" charset="0"/>
              </a:rPr>
              <a:t>                            Линия </a:t>
            </a:r>
            <a:r>
              <a:rPr lang="ru-RU" dirty="0">
                <a:latin typeface="Times New Roman" pitchFamily="18" charset="0"/>
                <a:cs typeface="Times New Roman" pitchFamily="18" charset="0"/>
              </a:rPr>
              <a:t>защиты из растений.</a:t>
            </a:r>
          </a:p>
          <a:p>
            <a:pPr marL="45720" indent="0">
              <a:buNone/>
            </a:pPr>
            <a:endParaRPr lang="ru-RU" dirty="0">
              <a:latin typeface="Times New Roman" pitchFamily="18" charset="0"/>
              <a:cs typeface="Times New Roman" pitchFamily="18" charset="0"/>
            </a:endParaRPr>
          </a:p>
          <a:p>
            <a:pPr marL="45720" indent="0">
              <a:buNone/>
            </a:pP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Рассмотрим эколого-физиологические </a:t>
            </a:r>
            <a:r>
              <a:rPr lang="ru-RU" sz="1200" dirty="0">
                <a:latin typeface="Times New Roman" pitchFamily="18" charset="0"/>
                <a:cs typeface="Times New Roman" pitchFamily="18" charset="0"/>
              </a:rPr>
              <a:t>качества </a:t>
            </a:r>
            <a:r>
              <a:rPr lang="ru-RU" sz="1200" dirty="0" smtClean="0">
                <a:latin typeface="Times New Roman" pitchFamily="18" charset="0"/>
                <a:cs typeface="Times New Roman" pitchFamily="18" charset="0"/>
              </a:rPr>
              <a:t>водных растений, </a:t>
            </a:r>
            <a:r>
              <a:rPr lang="ru-RU" sz="1200" dirty="0">
                <a:latin typeface="Times New Roman" pitchFamily="18" charset="0"/>
                <a:cs typeface="Times New Roman" pitchFamily="18" charset="0"/>
              </a:rPr>
              <a:t>образующих естественные ботанические площадки.</a:t>
            </a:r>
          </a:p>
          <a:p>
            <a:pPr marL="45720" indent="0">
              <a:buNone/>
            </a:pPr>
            <a:r>
              <a:rPr lang="ru-RU" sz="1200" dirty="0">
                <a:latin typeface="Times New Roman" pitchFamily="18" charset="0"/>
                <a:cs typeface="Times New Roman" pitchFamily="18" charset="0"/>
              </a:rPr>
              <a:t> </a:t>
            </a:r>
            <a:r>
              <a:rPr lang="ru-RU" sz="1200" dirty="0" smtClean="0">
                <a:latin typeface="Times New Roman" pitchFamily="18" charset="0"/>
                <a:cs typeface="Times New Roman" pitchFamily="18" charset="0"/>
              </a:rPr>
              <a:t>    </a:t>
            </a:r>
            <a:r>
              <a:rPr lang="ru-RU" sz="1200" dirty="0">
                <a:latin typeface="Times New Roman" pitchFamily="18" charset="0"/>
                <a:cs typeface="Times New Roman" pitchFamily="18" charset="0"/>
              </a:rPr>
              <a:t>Число видов </a:t>
            </a:r>
            <a:r>
              <a:rPr lang="ru-RU" sz="1200" dirty="0" smtClean="0">
                <a:latin typeface="Times New Roman" pitchFamily="18" charset="0"/>
                <a:cs typeface="Times New Roman" pitchFamily="18" charset="0"/>
              </a:rPr>
              <a:t>в них невелико, </a:t>
            </a:r>
            <a:r>
              <a:rPr lang="ru-RU" sz="1200" dirty="0">
                <a:latin typeface="Times New Roman" pitchFamily="18" charset="0"/>
                <a:cs typeface="Times New Roman" pitchFamily="18" charset="0"/>
              </a:rPr>
              <a:t>в России это </a:t>
            </a:r>
            <a:r>
              <a:rPr lang="ru-RU" sz="1200" dirty="0" smtClean="0">
                <a:latin typeface="Times New Roman" pitchFamily="18" charset="0"/>
                <a:cs typeface="Times New Roman" pitchFamily="18" charset="0"/>
              </a:rPr>
              <a:t>растения </a:t>
            </a:r>
            <a:r>
              <a:rPr lang="ru-RU" sz="1200" dirty="0">
                <a:latin typeface="Times New Roman" pitchFamily="18" charset="0"/>
                <a:cs typeface="Times New Roman" pitchFamily="18" charset="0"/>
              </a:rPr>
              <a:t>родов рогоз, </a:t>
            </a:r>
            <a:r>
              <a:rPr lang="ru-RU" sz="1200" dirty="0" smtClean="0">
                <a:latin typeface="Times New Roman" pitchFamily="18" charset="0"/>
                <a:cs typeface="Times New Roman" pitchFamily="18" charset="0"/>
              </a:rPr>
              <a:t>камыш, тростник</a:t>
            </a:r>
            <a:r>
              <a:rPr lang="ru-RU" sz="1200" dirty="0">
                <a:latin typeface="Times New Roman" pitchFamily="18" charset="0"/>
                <a:cs typeface="Times New Roman" pitchFamily="18" charset="0"/>
              </a:rPr>
              <a:t>.</a:t>
            </a:r>
          </a:p>
        </p:txBody>
      </p:sp>
      <p:sp>
        <p:nvSpPr>
          <p:cNvPr id="2" name="Прямоугольник 1"/>
          <p:cNvSpPr/>
          <p:nvPr/>
        </p:nvSpPr>
        <p:spPr>
          <a:xfrm>
            <a:off x="755576" y="1124744"/>
            <a:ext cx="4176464" cy="5112568"/>
          </a:xfrm>
          <a:prstGeom prst="rect">
            <a:avLst/>
          </a:prstGeom>
        </p:spPr>
        <p:txBody>
          <a:bodyPr wrap="square">
            <a:spAutoFit/>
          </a:bodyPr>
          <a:lstStyle/>
          <a:p>
            <a:pPr>
              <a:lnSpc>
                <a:spcPct val="150000"/>
              </a:lnSpc>
            </a:pPr>
            <a:r>
              <a:rPr lang="ru-RU" sz="1100" dirty="0"/>
              <a:t>На пути наиболее загрязненных вод первым встаёт рогоз- главный обитатель сырых мест, зависимый от обилия в воде биогенных элементов. Рогоз плохо переносит сильное затопление (до 1 м) и ещё хуже колебание уровня воды. При хорошей освещенности он вытесняет другие виды гелофитов благодаря высокой скорости роста. Весной заросли на 1 м поглощают до 30 г азота и 4 г фосфора. Эта способность достигает максимума в начале – середине июня, т.е. в период  интенсивного роста. Соединения этих элементов накапливаются во всех органах растений , примерно 45 %их количества из надземных частей поступают в подземные. Корневища и корни биомасса которых равна или больше биомассы остальной части растений , середины июля до середины сентября поглощают эти соединения . где они хранятся до следующей весны. При мощном развитии рогоз извлекает также калий и кальций (до 30 г/м ), а также натрий (до 12 г/м ), но в подземных органах они надолго не задерживаются.</a:t>
            </a:r>
          </a:p>
        </p:txBody>
      </p:sp>
      <p:pic>
        <p:nvPicPr>
          <p:cNvPr id="4099" name="Picture 3" descr="C:\Documents and Settings\ELK-USER\Рабочий стол\Новая папка (6)\275px-Typha_laxmannii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8328" y="1350578"/>
            <a:ext cx="3492500" cy="46609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1547664" y="836623"/>
            <a:ext cx="5886400" cy="1027910"/>
          </a:xfrm>
          <a:prstGeom prst="rect">
            <a:avLst/>
          </a:prstGeom>
        </p:spPr>
        <p:txBody>
          <a:bodyPr wrap="square">
            <a:spAutoFit/>
          </a:bodyPr>
          <a:lstStyle/>
          <a:p>
            <a:pPr>
              <a:lnSpc>
                <a:spcPct val="150000"/>
              </a:lnSpc>
            </a:pPr>
            <a:r>
              <a:rPr lang="ru-RU" dirty="0"/>
              <a:t> </a:t>
            </a:r>
            <a:r>
              <a:rPr lang="ru-RU" sz="1100" dirty="0"/>
              <a:t>Рогоз растет во всех климатических зонах , у нас же чаще всего встречаются рогоз  широколистный и узколистный. Под снегом и льдом зиму переживают корневища, от которых весной отрастают побеги.</a:t>
            </a:r>
          </a:p>
        </p:txBody>
      </p:sp>
      <p:pic>
        <p:nvPicPr>
          <p:cNvPr id="4103" name="Picture 7" descr="http://plushealth.ru/sites/default/files/u227/2011/11/Typha_angustifoli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08381" y="2492896"/>
            <a:ext cx="3809999" cy="2767012"/>
          </a:xfrm>
          <a:prstGeom prst="rect">
            <a:avLst/>
          </a:prstGeom>
          <a:noFill/>
          <a:extLst>
            <a:ext uri="{909E8E84-426E-40DD-AFC4-6F175D3DCCD1}">
              <a14:hiddenFill xmlns:a14="http://schemas.microsoft.com/office/drawing/2010/main" xmlns="">
                <a:solidFill>
                  <a:srgbClr val="FFFFFF"/>
                </a:solidFill>
              </a14:hiddenFill>
            </a:ext>
          </a:extLst>
        </p:spPr>
      </p:pic>
      <p:pic>
        <p:nvPicPr>
          <p:cNvPr id="4105" name="Picture 9" descr="http://xn--80ahlydgb.xn--p1ai/img/grasses/photos/rogoz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9879" y="2596888"/>
            <a:ext cx="3236313" cy="2880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053619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098"/>
                                        </p:tgtEl>
                                        <p:attrNameLst>
                                          <p:attrName>ppt_w</p:attrName>
                                        </p:attrNameLst>
                                      </p:cBhvr>
                                      <p:tavLst>
                                        <p:tav tm="0">
                                          <p:val>
                                            <p:strVal val="ppt_w"/>
                                          </p:val>
                                        </p:tav>
                                        <p:tav tm="100000">
                                          <p:val>
                                            <p:fltVal val="0"/>
                                          </p:val>
                                        </p:tav>
                                      </p:tavLst>
                                    </p:anim>
                                    <p:anim calcmode="lin" valueType="num">
                                      <p:cBhvr>
                                        <p:cTn id="7" dur="500"/>
                                        <p:tgtEl>
                                          <p:spTgt spid="4098"/>
                                        </p:tgtEl>
                                        <p:attrNameLst>
                                          <p:attrName>ppt_h</p:attrName>
                                        </p:attrNameLst>
                                      </p:cBhvr>
                                      <p:tavLst>
                                        <p:tav tm="0">
                                          <p:val>
                                            <p:strVal val="ppt_h"/>
                                          </p:val>
                                        </p:tav>
                                        <p:tav tm="100000">
                                          <p:val>
                                            <p:fltVal val="0"/>
                                          </p:val>
                                        </p:tav>
                                      </p:tavLst>
                                    </p:anim>
                                    <p:animEffect transition="out" filter="fade">
                                      <p:cBhvr>
                                        <p:cTn id="8" dur="500"/>
                                        <p:tgtEl>
                                          <p:spTgt spid="4098"/>
                                        </p:tgtEl>
                                      </p:cBhvr>
                                    </p:animEffect>
                                    <p:set>
                                      <p:cBhvr>
                                        <p:cTn id="9" dur="1" fill="hold">
                                          <p:stCondLst>
                                            <p:cond delay="499"/>
                                          </p:stCondLst>
                                        </p:cTn>
                                        <p:tgtEl>
                                          <p:spTgt spid="409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3">
                                            <p:txEl>
                                              <p:pRg st="2" end="2"/>
                                            </p:txEl>
                                          </p:spTgt>
                                        </p:tgtEl>
                                      </p:cBhvr>
                                    </p:animEffect>
                                    <p:set>
                                      <p:cBhvr>
                                        <p:cTn id="14" dur="1" fill="hold">
                                          <p:stCondLst>
                                            <p:cond delay="499"/>
                                          </p:stCondLst>
                                        </p:cTn>
                                        <p:tgtEl>
                                          <p:spTgt spid="3">
                                            <p:txEl>
                                              <p:pRg st="2" end="2"/>
                                            </p:txEl>
                                          </p:spTgt>
                                        </p:tgtEl>
                                        <p:attrNameLst>
                                          <p:attrName>style.visibility</p:attrName>
                                        </p:attrNameLst>
                                      </p:cBhvr>
                                      <p:to>
                                        <p:strVal val="hidden"/>
                                      </p:to>
                                    </p:set>
                                  </p:childTnLst>
                                </p:cTn>
                              </p:par>
                              <p:par>
                                <p:cTn id="15" presetID="16" presetClass="exit" presetSubtype="21" fill="hold" nodeType="withEffect">
                                  <p:stCondLst>
                                    <p:cond delay="0"/>
                                  </p:stCondLst>
                                  <p:childTnLst>
                                    <p:animEffect transition="out" filter="barn(inVertical)">
                                      <p:cBhvr>
                                        <p:cTn id="16" dur="500"/>
                                        <p:tgtEl>
                                          <p:spTgt spid="3">
                                            <p:txEl>
                                              <p:pRg st="3" end="3"/>
                                            </p:txEl>
                                          </p:spTgt>
                                        </p:tgtEl>
                                      </p:cBhvr>
                                    </p:animEffect>
                                    <p:set>
                                      <p:cBhvr>
                                        <p:cTn id="17"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ipe(right)">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099"/>
                                        </p:tgtEl>
                                      </p:cBhvr>
                                    </p:animEffect>
                                    <p:set>
                                      <p:cBhvr>
                                        <p:cTn id="32" dur="1" fill="hold">
                                          <p:stCondLst>
                                            <p:cond delay="499"/>
                                          </p:stCondLst>
                                        </p:cTn>
                                        <p:tgtEl>
                                          <p:spTgt spid="409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103"/>
                                        </p:tgtEl>
                                        <p:attrNameLst>
                                          <p:attrName>style.visibility</p:attrName>
                                        </p:attrNameLst>
                                      </p:cBhvr>
                                      <p:to>
                                        <p:strVal val="visible"/>
                                      </p:to>
                                    </p:set>
                                    <p:animEffect transition="in" filter="randombar(horizontal)">
                                      <p:cBhvr>
                                        <p:cTn id="48" dur="500"/>
                                        <p:tgtEl>
                                          <p:spTgt spid="410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4105"/>
                                        </p:tgtEl>
                                        <p:attrNameLst>
                                          <p:attrName>style.visibility</p:attrName>
                                        </p:attrNameLst>
                                      </p:cBhvr>
                                      <p:to>
                                        <p:strVal val="visible"/>
                                      </p:to>
                                    </p:set>
                                    <p:animEffect transition="in" filter="randombar(horizontal)">
                                      <p:cBhvr>
                                        <p:cTn id="53"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3608" y="291720"/>
            <a:ext cx="7056784" cy="2631490"/>
          </a:xfrm>
          <a:prstGeom prst="rect">
            <a:avLst/>
          </a:prstGeom>
        </p:spPr>
        <p:txBody>
          <a:bodyPr wrap="square">
            <a:spAutoFit/>
          </a:bodyPr>
          <a:lstStyle/>
          <a:p>
            <a:pPr>
              <a:lnSpc>
                <a:spcPct val="150000"/>
              </a:lnSpc>
            </a:pPr>
            <a:r>
              <a:rPr lang="ru-RU" sz="1100" dirty="0"/>
              <a:t>В неочищенных водах птицефабрики надземные части рогоза узколистного мощнее развивались там, где было выше содержание азота и фосфора , т.е. в верхней части ботанической площадки. В целом соотношение надземных о подземных органов меняется в течении сезона  вегетации и зависимости от антропогенной нагрузки. Рогоз выдерживает довольно высокие концентрации солей ( до 1 % натрий хлор) уступая по этому показателю , видимо только тростнику.  Приспособившийся к разным условиям обитания, он часто первым из водных растений заселяет влажные места, различающиеся и климатом, и содержанием в грунте и воде питательных веществ, и скоростью течения.     Обменные процессы в корневищах  не затухают под снегом и льдом.  По всем характеристикам, а также своей способностью поглощать ионы тяжелых металлов растения этого рода особенно интересны как составная часть биоценозов ботанических площадок.</a:t>
            </a:r>
          </a:p>
        </p:txBody>
      </p:sp>
      <p:pic>
        <p:nvPicPr>
          <p:cNvPr id="5122" name="Picture 2" descr="http://bezformata.ru/content/Images/000/022/086/image2208634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268210">
            <a:off x="467544" y="3356992"/>
            <a:ext cx="3312368" cy="165618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vecherka.su/pics/uploads/archive2010/01_2010/29012010/3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2852936"/>
            <a:ext cx="5400600" cy="3766920"/>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fermer.ru/files/u23/P4050022_1_.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88884">
            <a:off x="4200520" y="2778615"/>
            <a:ext cx="4762500" cy="3571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072118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fade">
                                      <p:cBhvr>
                                        <p:cTn id="14" dur="500"/>
                                        <p:tgtEl>
                                          <p:spTgt spid="51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122"/>
                                        </p:tgtEl>
                                      </p:cBhvr>
                                    </p:animEffect>
                                    <p:set>
                                      <p:cBhvr>
                                        <p:cTn id="19" dur="1" fill="hold">
                                          <p:stCondLst>
                                            <p:cond delay="499"/>
                                          </p:stCondLst>
                                        </p:cTn>
                                        <p:tgtEl>
                                          <p:spTgt spid="51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126"/>
                                        </p:tgtEl>
                                      </p:cBhvr>
                                    </p:animEffect>
                                    <p:set>
                                      <p:cBhvr>
                                        <p:cTn id="24" dur="1" fill="hold">
                                          <p:stCondLst>
                                            <p:cond delay="499"/>
                                          </p:stCondLst>
                                        </p:cTn>
                                        <p:tgtEl>
                                          <p:spTgt spid="51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500" fill="hold"/>
                                        <p:tgtEl>
                                          <p:spTgt spid="5124"/>
                                        </p:tgtEl>
                                        <p:attrNameLst>
                                          <p:attrName>ppt_w</p:attrName>
                                        </p:attrNameLst>
                                      </p:cBhvr>
                                      <p:tavLst>
                                        <p:tav tm="0">
                                          <p:val>
                                            <p:fltVal val="0"/>
                                          </p:val>
                                        </p:tav>
                                        <p:tav tm="100000">
                                          <p:val>
                                            <p:strVal val="#ppt_w"/>
                                          </p:val>
                                        </p:tav>
                                      </p:tavLst>
                                    </p:anim>
                                    <p:anim calcmode="lin" valueType="num">
                                      <p:cBhvr>
                                        <p:cTn id="30" dur="500" fill="hold"/>
                                        <p:tgtEl>
                                          <p:spTgt spid="5124"/>
                                        </p:tgtEl>
                                        <p:attrNameLst>
                                          <p:attrName>ppt_h</p:attrName>
                                        </p:attrNameLst>
                                      </p:cBhvr>
                                      <p:tavLst>
                                        <p:tav tm="0">
                                          <p:val>
                                            <p:fltVal val="0"/>
                                          </p:val>
                                        </p:tav>
                                        <p:tav tm="100000">
                                          <p:val>
                                            <p:strVal val="#ppt_h"/>
                                          </p:val>
                                        </p:tav>
                                      </p:tavLst>
                                    </p:anim>
                                    <p:animEffect transition="in" filter="fade">
                                      <p:cBhvr>
                                        <p:cTn id="3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0577" y="548679"/>
            <a:ext cx="7556328" cy="2585323"/>
          </a:xfrm>
          <a:prstGeom prst="rect">
            <a:avLst/>
          </a:prstGeom>
        </p:spPr>
        <p:txBody>
          <a:bodyPr wrap="square">
            <a:spAutoFit/>
          </a:bodyPr>
          <a:lstStyle/>
          <a:p>
            <a:pPr marL="45720" indent="0">
              <a:lnSpc>
                <a:spcPct val="150000"/>
              </a:lnSpc>
              <a:buNone/>
            </a:pPr>
            <a:r>
              <a:rPr lang="ru-RU" sz="1200" dirty="0">
                <a:latin typeface="Times New Roman" pitchFamily="18" charset="0"/>
                <a:cs typeface="Times New Roman" pitchFamily="18" charset="0"/>
              </a:rPr>
              <a:t>Тростник наряду с рогозом относится к растениям, которыми самопроизвольно зарастают канавы, ручьи и небольшие речки с загрязненными водами, и выдерживает значительные антропогенные нагрузки. Размножается он глубоко уходящими в грунт долгоживущими корневищами , от которых каждой весной одновременно выбрасываются отростки из разных почек. Г лавный побег в конце вегетации отмирает, но за счет множества новых побегов популяция распространяется у уреза воды.</a:t>
            </a:r>
          </a:p>
          <a:p>
            <a:pPr marL="45720" indent="0">
              <a:lnSpc>
                <a:spcPct val="150000"/>
              </a:lnSpc>
              <a:buNone/>
            </a:pPr>
            <a:r>
              <a:rPr lang="ru-RU" sz="1200" dirty="0">
                <a:latin typeface="Times New Roman" pitchFamily="18" charset="0"/>
                <a:cs typeface="Times New Roman" pitchFamily="18" charset="0"/>
              </a:rPr>
              <a:t>Вообще говоря , вегетативное размножение преобладает над семенным у многих гелофитов : рогоза, </a:t>
            </a:r>
            <a:r>
              <a:rPr lang="ru-RU" sz="1200" dirty="0" smtClean="0">
                <a:latin typeface="Times New Roman" pitchFamily="18" charset="0"/>
                <a:cs typeface="Times New Roman" pitchFamily="18" charset="0"/>
              </a:rPr>
              <a:t>тростника, </a:t>
            </a:r>
            <a:r>
              <a:rPr lang="ru-RU" sz="1200" dirty="0">
                <a:latin typeface="Times New Roman" pitchFamily="18" charset="0"/>
                <a:cs typeface="Times New Roman" pitchFamily="18" charset="0"/>
              </a:rPr>
              <a:t>манника. Но и с помощью семян эти виды распространяются на большие расстояния и заселяют новые участки акватории.</a:t>
            </a:r>
          </a:p>
          <a:p>
            <a:pPr marL="45720" indent="0">
              <a:lnSpc>
                <a:spcPct val="150000"/>
              </a:lnSpc>
              <a:buNone/>
            </a:pPr>
            <a:r>
              <a:rPr lang="ru-RU" sz="1200" dirty="0">
                <a:latin typeface="Times New Roman" pitchFamily="18" charset="0"/>
                <a:cs typeface="Times New Roman" pitchFamily="18" charset="0"/>
              </a:rPr>
              <a:t>  </a:t>
            </a:r>
          </a:p>
        </p:txBody>
      </p:sp>
      <p:pic>
        <p:nvPicPr>
          <p:cNvPr id="6146" name="Picture 2" descr="C:\Documents and Settings\ELK-USER\Рабочий стол\Новая папка (6)\28466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39004" y="2663176"/>
            <a:ext cx="1944216" cy="3947647"/>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Documents and Settings\ELK-USER\Рабочий стол\Новая папка (6)\1_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7820" y="2944811"/>
            <a:ext cx="4512501"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484577" y="764704"/>
            <a:ext cx="2952328" cy="5424562"/>
          </a:xfrm>
          <a:prstGeom prst="rect">
            <a:avLst/>
          </a:prstGeom>
        </p:spPr>
        <p:txBody>
          <a:bodyPr wrap="square">
            <a:spAutoFit/>
          </a:bodyPr>
          <a:lstStyle/>
          <a:p>
            <a:pPr marL="45720" indent="0">
              <a:lnSpc>
                <a:spcPct val="150000"/>
              </a:lnSpc>
              <a:buNone/>
            </a:pPr>
            <a:r>
              <a:rPr lang="ru-RU" sz="1100" dirty="0">
                <a:latin typeface="Times New Roman" pitchFamily="18" charset="0"/>
                <a:cs typeface="Times New Roman" pitchFamily="18" charset="0"/>
              </a:rPr>
              <a:t>Тростник широко распространен на разных широтах, манник же – лишь в умеренном и холодном поясах. Это следует учитывать при создании ботанических  площадок.</a:t>
            </a:r>
          </a:p>
          <a:p>
            <a:pPr marL="45720" indent="0">
              <a:lnSpc>
                <a:spcPct val="150000"/>
              </a:lnSpc>
              <a:buNone/>
            </a:pPr>
            <a:r>
              <a:rPr lang="ru-RU" sz="1100" dirty="0">
                <a:latin typeface="Times New Roman" pitchFamily="18" charset="0"/>
                <a:cs typeface="Times New Roman" pitchFamily="18" charset="0"/>
              </a:rPr>
              <a:t>Камыш, манник, тростник имеют воздухоносные ткани, которые обеспечивают им хорошее снабжение кислородом из атмосферы даже подземных органов, уходящих на глубину до 1-2 м. Поэтому гелофиты достаточно глубоко укореняются и устойчивы к </a:t>
            </a:r>
            <a:r>
              <a:rPr lang="ru-RU" sz="1100" dirty="0" err="1">
                <a:latin typeface="Times New Roman" pitchFamily="18" charset="0"/>
                <a:cs typeface="Times New Roman" pitchFamily="18" charset="0"/>
              </a:rPr>
              <a:t>волнобою</a:t>
            </a:r>
            <a:r>
              <a:rPr lang="ru-RU" sz="1100" dirty="0">
                <a:latin typeface="Times New Roman" pitchFamily="18" charset="0"/>
                <a:cs typeface="Times New Roman" pitchFamily="18" charset="0"/>
              </a:rPr>
              <a:t>. Крепче всех  из них  «сидит» камыш, его полый стебель без листьев не ломается, в то время как под ударом волны такой же силы тростник или другие полупогруженные растения с листьями на стебле и неглубокой корневой системой переламываются и вымываются. Это необходимо иметь в виду при устройстве </a:t>
            </a:r>
            <a:r>
              <a:rPr lang="ru-RU" sz="1100" dirty="0" err="1">
                <a:latin typeface="Times New Roman" pitchFamily="18" charset="0"/>
                <a:cs typeface="Times New Roman" pitchFamily="18" charset="0"/>
              </a:rPr>
              <a:t>биоплато</a:t>
            </a:r>
            <a:r>
              <a:rPr lang="ru-RU" sz="1100" dirty="0">
                <a:latin typeface="Times New Roman" pitchFamily="18" charset="0"/>
                <a:cs typeface="Times New Roman" pitchFamily="18" charset="0"/>
              </a:rPr>
              <a:t> на водоемах, где возможен разгон волны, на ботанических площадках оно роли не играет. </a:t>
            </a:r>
          </a:p>
        </p:txBody>
      </p:sp>
      <p:pic>
        <p:nvPicPr>
          <p:cNvPr id="6148" name="Picture 4" descr="C:\Documents and Settings\ELK-USER\Рабочий стол\Новая папка (6)\Shuka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75660" y="1748793"/>
            <a:ext cx="4608917" cy="3456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0775226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6147"/>
                                        </p:tgtEl>
                                      </p:cBhvr>
                                    </p:animEffect>
                                    <p:anim calcmode="lin" valueType="num">
                                      <p:cBhvr>
                                        <p:cTn id="7" dur="1822" tmFilter="0,0; 0.14,0.31; 0.43,0.73; 0.71,0.91; 1.0,1.0">
                                          <p:stCondLst>
                                            <p:cond delay="0"/>
                                          </p:stCondLst>
                                        </p:cTn>
                                        <p:tgtEl>
                                          <p:spTgt spid="614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14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14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14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14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14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147"/>
                                        </p:tgtEl>
                                        <p:attrNameLst>
                                          <p:attrName>ppt_y</p:attrName>
                                        </p:attrNameLst>
                                      </p:cBhvr>
                                      <p:tavLst>
                                        <p:tav tm="0">
                                          <p:val>
                                            <p:strVal val="ppt_y"/>
                                          </p:val>
                                        </p:tav>
                                        <p:tav tm="100000">
                                          <p:val>
                                            <p:strVal val="ppt_y+ppt_h"/>
                                          </p:val>
                                        </p:tav>
                                      </p:tavLst>
                                    </p:anim>
                                    <p:animScale>
                                      <p:cBhvr>
                                        <p:cTn id="14" dur="26">
                                          <p:stCondLst>
                                            <p:cond delay="620"/>
                                          </p:stCondLst>
                                        </p:cTn>
                                        <p:tgtEl>
                                          <p:spTgt spid="6147"/>
                                        </p:tgtEl>
                                      </p:cBhvr>
                                      <p:to x="100000" y="60000"/>
                                    </p:animScale>
                                    <p:animScale>
                                      <p:cBhvr>
                                        <p:cTn id="15" dur="166" decel="50000">
                                          <p:stCondLst>
                                            <p:cond delay="646"/>
                                          </p:stCondLst>
                                        </p:cTn>
                                        <p:tgtEl>
                                          <p:spTgt spid="6147"/>
                                        </p:tgtEl>
                                      </p:cBhvr>
                                      <p:to x="100000" y="100000"/>
                                    </p:animScale>
                                    <p:animScale>
                                      <p:cBhvr>
                                        <p:cTn id="16" dur="26">
                                          <p:stCondLst>
                                            <p:cond delay="1312"/>
                                          </p:stCondLst>
                                        </p:cTn>
                                        <p:tgtEl>
                                          <p:spTgt spid="6147"/>
                                        </p:tgtEl>
                                      </p:cBhvr>
                                      <p:to x="100000" y="80000"/>
                                    </p:animScale>
                                    <p:animScale>
                                      <p:cBhvr>
                                        <p:cTn id="17" dur="166" decel="50000">
                                          <p:stCondLst>
                                            <p:cond delay="1338"/>
                                          </p:stCondLst>
                                        </p:cTn>
                                        <p:tgtEl>
                                          <p:spTgt spid="6147"/>
                                        </p:tgtEl>
                                      </p:cBhvr>
                                      <p:to x="100000" y="100000"/>
                                    </p:animScale>
                                    <p:animScale>
                                      <p:cBhvr>
                                        <p:cTn id="18" dur="26">
                                          <p:stCondLst>
                                            <p:cond delay="1642"/>
                                          </p:stCondLst>
                                        </p:cTn>
                                        <p:tgtEl>
                                          <p:spTgt spid="6147"/>
                                        </p:tgtEl>
                                      </p:cBhvr>
                                      <p:to x="100000" y="90000"/>
                                    </p:animScale>
                                    <p:animScale>
                                      <p:cBhvr>
                                        <p:cTn id="19" dur="166" decel="50000">
                                          <p:stCondLst>
                                            <p:cond delay="1668"/>
                                          </p:stCondLst>
                                        </p:cTn>
                                        <p:tgtEl>
                                          <p:spTgt spid="6147"/>
                                        </p:tgtEl>
                                      </p:cBhvr>
                                      <p:to x="100000" y="100000"/>
                                    </p:animScale>
                                    <p:animScale>
                                      <p:cBhvr>
                                        <p:cTn id="20" dur="26">
                                          <p:stCondLst>
                                            <p:cond delay="1808"/>
                                          </p:stCondLst>
                                        </p:cTn>
                                        <p:tgtEl>
                                          <p:spTgt spid="6147"/>
                                        </p:tgtEl>
                                      </p:cBhvr>
                                      <p:to x="100000" y="95000"/>
                                    </p:animScale>
                                    <p:animScale>
                                      <p:cBhvr>
                                        <p:cTn id="21" dur="166" decel="50000">
                                          <p:stCondLst>
                                            <p:cond delay="1834"/>
                                          </p:stCondLst>
                                        </p:cTn>
                                        <p:tgtEl>
                                          <p:spTgt spid="6147"/>
                                        </p:tgtEl>
                                      </p:cBhvr>
                                      <p:to x="100000" y="100000"/>
                                    </p:animScale>
                                    <p:set>
                                      <p:cBhvr>
                                        <p:cTn id="22" dur="1" fill="hold">
                                          <p:stCondLst>
                                            <p:cond delay="1999"/>
                                          </p:stCondLst>
                                        </p:cTn>
                                        <p:tgtEl>
                                          <p:spTgt spid="61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nodeType="clickEffect">
                                  <p:stCondLst>
                                    <p:cond delay="0"/>
                                  </p:stCondLst>
                                  <p:childTnLst>
                                    <p:animEffect transition="out" filter="wipe(down)">
                                      <p:cBhvr>
                                        <p:cTn id="26" dur="180" accel="50000">
                                          <p:stCondLst>
                                            <p:cond delay="1820"/>
                                          </p:stCondLst>
                                        </p:cTn>
                                        <p:tgtEl>
                                          <p:spTgt spid="6146"/>
                                        </p:tgtEl>
                                      </p:cBhvr>
                                    </p:animEffect>
                                    <p:anim calcmode="lin" valueType="num">
                                      <p:cBhvr>
                                        <p:cTn id="27" dur="1822" tmFilter="0,0; 0.14,0.31; 0.43,0.73; 0.71,0.91; 1.0,1.0">
                                          <p:stCondLst>
                                            <p:cond delay="0"/>
                                          </p:stCondLst>
                                        </p:cTn>
                                        <p:tgtEl>
                                          <p:spTgt spid="6146"/>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6146"/>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61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61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61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61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6146"/>
                                        </p:tgtEl>
                                        <p:attrNameLst>
                                          <p:attrName>ppt_y</p:attrName>
                                        </p:attrNameLst>
                                      </p:cBhvr>
                                      <p:tavLst>
                                        <p:tav tm="0">
                                          <p:val>
                                            <p:strVal val="ppt_y"/>
                                          </p:val>
                                        </p:tav>
                                        <p:tav tm="100000">
                                          <p:val>
                                            <p:strVal val="ppt_y+ppt_h"/>
                                          </p:val>
                                        </p:tav>
                                      </p:tavLst>
                                    </p:anim>
                                    <p:animScale>
                                      <p:cBhvr>
                                        <p:cTn id="34" dur="26">
                                          <p:stCondLst>
                                            <p:cond delay="620"/>
                                          </p:stCondLst>
                                        </p:cTn>
                                        <p:tgtEl>
                                          <p:spTgt spid="6146"/>
                                        </p:tgtEl>
                                      </p:cBhvr>
                                      <p:to x="100000" y="60000"/>
                                    </p:animScale>
                                    <p:animScale>
                                      <p:cBhvr>
                                        <p:cTn id="35" dur="166" decel="50000">
                                          <p:stCondLst>
                                            <p:cond delay="646"/>
                                          </p:stCondLst>
                                        </p:cTn>
                                        <p:tgtEl>
                                          <p:spTgt spid="6146"/>
                                        </p:tgtEl>
                                      </p:cBhvr>
                                      <p:to x="100000" y="100000"/>
                                    </p:animScale>
                                    <p:animScale>
                                      <p:cBhvr>
                                        <p:cTn id="36" dur="26">
                                          <p:stCondLst>
                                            <p:cond delay="1312"/>
                                          </p:stCondLst>
                                        </p:cTn>
                                        <p:tgtEl>
                                          <p:spTgt spid="6146"/>
                                        </p:tgtEl>
                                      </p:cBhvr>
                                      <p:to x="100000" y="80000"/>
                                    </p:animScale>
                                    <p:animScale>
                                      <p:cBhvr>
                                        <p:cTn id="37" dur="166" decel="50000">
                                          <p:stCondLst>
                                            <p:cond delay="1338"/>
                                          </p:stCondLst>
                                        </p:cTn>
                                        <p:tgtEl>
                                          <p:spTgt spid="6146"/>
                                        </p:tgtEl>
                                      </p:cBhvr>
                                      <p:to x="100000" y="100000"/>
                                    </p:animScale>
                                    <p:animScale>
                                      <p:cBhvr>
                                        <p:cTn id="38" dur="26">
                                          <p:stCondLst>
                                            <p:cond delay="1642"/>
                                          </p:stCondLst>
                                        </p:cTn>
                                        <p:tgtEl>
                                          <p:spTgt spid="6146"/>
                                        </p:tgtEl>
                                      </p:cBhvr>
                                      <p:to x="100000" y="90000"/>
                                    </p:animScale>
                                    <p:animScale>
                                      <p:cBhvr>
                                        <p:cTn id="39" dur="166" decel="50000">
                                          <p:stCondLst>
                                            <p:cond delay="1668"/>
                                          </p:stCondLst>
                                        </p:cTn>
                                        <p:tgtEl>
                                          <p:spTgt spid="6146"/>
                                        </p:tgtEl>
                                      </p:cBhvr>
                                      <p:to x="100000" y="100000"/>
                                    </p:animScale>
                                    <p:animScale>
                                      <p:cBhvr>
                                        <p:cTn id="40" dur="26">
                                          <p:stCondLst>
                                            <p:cond delay="1808"/>
                                          </p:stCondLst>
                                        </p:cTn>
                                        <p:tgtEl>
                                          <p:spTgt spid="6146"/>
                                        </p:tgtEl>
                                      </p:cBhvr>
                                      <p:to x="100000" y="95000"/>
                                    </p:animScale>
                                    <p:animScale>
                                      <p:cBhvr>
                                        <p:cTn id="41" dur="166" decel="50000">
                                          <p:stCondLst>
                                            <p:cond delay="1834"/>
                                          </p:stCondLst>
                                        </p:cTn>
                                        <p:tgtEl>
                                          <p:spTgt spid="6146"/>
                                        </p:tgtEl>
                                      </p:cBhvr>
                                      <p:to x="100000" y="100000"/>
                                    </p:animScale>
                                    <p:set>
                                      <p:cBhvr>
                                        <p:cTn id="42" dur="1" fill="hold">
                                          <p:stCondLst>
                                            <p:cond delay="1999"/>
                                          </p:stCondLst>
                                        </p:cTn>
                                        <p:tgtEl>
                                          <p:spTgt spid="61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1000" fill="hold"/>
                                        <p:tgtEl>
                                          <p:spTgt spid="3"/>
                                        </p:tgtEl>
                                        <p:attrNameLst>
                                          <p:attrName>ppt_w</p:attrName>
                                        </p:attrNameLst>
                                      </p:cBhvr>
                                      <p:tavLst>
                                        <p:tav tm="0">
                                          <p:val>
                                            <p:fltVal val="0"/>
                                          </p:val>
                                        </p:tav>
                                        <p:tav tm="100000">
                                          <p:val>
                                            <p:strVal val="#ppt_w"/>
                                          </p:val>
                                        </p:tav>
                                      </p:tavLst>
                                    </p:anim>
                                    <p:anim calcmode="lin" valueType="num">
                                      <p:cBhvr>
                                        <p:cTn id="52" dur="1000" fill="hold"/>
                                        <p:tgtEl>
                                          <p:spTgt spid="3"/>
                                        </p:tgtEl>
                                        <p:attrNameLst>
                                          <p:attrName>ppt_h</p:attrName>
                                        </p:attrNameLst>
                                      </p:cBhvr>
                                      <p:tavLst>
                                        <p:tav tm="0">
                                          <p:val>
                                            <p:fltVal val="0"/>
                                          </p:val>
                                        </p:tav>
                                        <p:tav tm="100000">
                                          <p:val>
                                            <p:strVal val="#ppt_h"/>
                                          </p:val>
                                        </p:tav>
                                      </p:tavLst>
                                    </p:anim>
                                    <p:anim calcmode="lin" valueType="num">
                                      <p:cBhvr>
                                        <p:cTn id="53" dur="1000" fill="hold"/>
                                        <p:tgtEl>
                                          <p:spTgt spid="3"/>
                                        </p:tgtEl>
                                        <p:attrNameLst>
                                          <p:attrName>style.rotation</p:attrName>
                                        </p:attrNameLst>
                                      </p:cBhvr>
                                      <p:tavLst>
                                        <p:tav tm="0">
                                          <p:val>
                                            <p:fltVal val="90"/>
                                          </p:val>
                                        </p:tav>
                                        <p:tav tm="100000">
                                          <p:val>
                                            <p:fltVal val="0"/>
                                          </p:val>
                                        </p:tav>
                                      </p:tavLst>
                                    </p:anim>
                                    <p:animEffect transition="in" filter="fade">
                                      <p:cBhvr>
                                        <p:cTn id="54" dur="10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148"/>
                                        </p:tgtEl>
                                        <p:attrNameLst>
                                          <p:attrName>style.visibility</p:attrName>
                                        </p:attrNameLst>
                                      </p:cBhvr>
                                      <p:to>
                                        <p:strVal val="visible"/>
                                      </p:to>
                                    </p:set>
                                    <p:animEffect transition="in" filter="barn(inVertical)">
                                      <p:cBhvr>
                                        <p:cTn id="5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55576" y="476672"/>
            <a:ext cx="2286000" cy="5678478"/>
          </a:xfrm>
          <a:prstGeom prst="rect">
            <a:avLst/>
          </a:prstGeom>
        </p:spPr>
        <p:txBody>
          <a:bodyPr wrap="square">
            <a:spAutoFit/>
          </a:bodyPr>
          <a:lstStyle/>
          <a:p>
            <a:pPr marL="45720" indent="0">
              <a:lnSpc>
                <a:spcPct val="150000"/>
              </a:lnSpc>
              <a:buNone/>
            </a:pPr>
            <a:r>
              <a:rPr lang="ru-RU" sz="1100" dirty="0">
                <a:latin typeface="Times New Roman" pitchFamily="18" charset="0"/>
                <a:cs typeface="Times New Roman" pitchFamily="18" charset="0"/>
              </a:rPr>
              <a:t>Камыш также обладает высокими очистными качествами , причем  не вызывает вторичного загрязнения водоемов , поскольку стебель, имеющий воздухоносную ткань и снаружи покрытый воском, всплывает после отделения от подземных органов , а ветер выбрасывает его на берег. Спектр поглощаемых из воды загрязнителей у этих растений весьма широк (они очищают воду от фенолов), а кроме того, камыш обеззараживает воду от патогенной микрофлоры (кишечной палочки, сальмонелл) и убивает личинок аскарид. Считается, что в зарослях камыша при прохождении стоков ил не откладывается и дно остается чистым.</a:t>
            </a:r>
          </a:p>
        </p:txBody>
      </p:sp>
      <p:pic>
        <p:nvPicPr>
          <p:cNvPr id="7170" name="Picture 2" descr="http://www.sibdelo.ru/images/fbfiles/images/can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1576" y="4305470"/>
            <a:ext cx="2400266" cy="2304255"/>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www.gdefon.ru/wallpapers/3485_rogoz_kamysh_boloto_tuman_2560x1600_(www.GdeFon.r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2040" y="2852936"/>
            <a:ext cx="3917235"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s2.rybalka.com/images/tackle/2454664689/1312792513.77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7392" y="325912"/>
            <a:ext cx="4098996" cy="2887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09074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332656"/>
            <a:ext cx="7632848" cy="2664296"/>
          </a:xfrm>
        </p:spPr>
        <p:txBody>
          <a:bodyPr>
            <a:noAutofit/>
          </a:bodyPr>
          <a:lstStyle/>
          <a:p>
            <a:pPr marL="45720" indent="0">
              <a:lnSpc>
                <a:spcPct val="150000"/>
              </a:lnSpc>
              <a:buNone/>
            </a:pPr>
            <a:r>
              <a:rPr lang="ru-RU" sz="1200" dirty="0" smtClean="0">
                <a:latin typeface="Times New Roman" pitchFamily="18" charset="0"/>
                <a:cs typeface="Times New Roman" pitchFamily="18" charset="0"/>
              </a:rPr>
              <a:t>                                                    Ботаническая </a:t>
            </a:r>
            <a:r>
              <a:rPr lang="ru-RU" sz="1200" dirty="0">
                <a:latin typeface="Times New Roman" pitchFamily="18" charset="0"/>
                <a:cs typeface="Times New Roman" pitchFamily="18" charset="0"/>
              </a:rPr>
              <a:t>площадка - единый </a:t>
            </a:r>
            <a:r>
              <a:rPr lang="ru-RU" sz="1200" dirty="0" err="1">
                <a:latin typeface="Times New Roman" pitchFamily="18" charset="0"/>
                <a:cs typeface="Times New Roman" pitchFamily="18" charset="0"/>
              </a:rPr>
              <a:t>гидробиоценоз</a:t>
            </a:r>
            <a:r>
              <a:rPr lang="ru-RU" sz="1200" dirty="0" smtClean="0">
                <a:latin typeface="Times New Roman" pitchFamily="18" charset="0"/>
                <a:cs typeface="Times New Roman" pitchFamily="18" charset="0"/>
              </a:rPr>
              <a:t>.</a:t>
            </a:r>
          </a:p>
          <a:p>
            <a:pPr marL="45720" indent="0">
              <a:lnSpc>
                <a:spcPct val="150000"/>
              </a:lnSpc>
              <a:buNone/>
            </a:pPr>
            <a:r>
              <a:rPr lang="ru-RU" sz="1200" dirty="0" smtClean="0">
                <a:latin typeface="Times New Roman" pitchFamily="18" charset="0"/>
                <a:cs typeface="Times New Roman" pitchFamily="18" charset="0"/>
              </a:rPr>
              <a:t>Перечисленные характеристики водных растений позволяют подобрать подходящие для конкретного участка виды.  Но прежде надо построить это достаточно сложное биотехническое сооружение. Для него надо выбрать участок с необходимым уклоном, чтобы вода не застаивалась, а поток растекался по всей ширине площадки. В конструкции, которую мы предлагаем, предусмотрено создание двух горизонтов: верхнего- аэробного – для закрепления растений и нижнего – анаэробного- для заселения сообществом анаэробных микроорганизмов. Нижний горизонт – это слой любого химически инертного материала (гальки щебня или битого стекла), уложенный на водоупорный слой или специально подготовленную подложку. Поверх него насыпается песок и формируется верхний слой, т.е. укладывается грунт с корневищами растений.</a:t>
            </a:r>
          </a:p>
          <a:p>
            <a:pPr marL="45720" indent="0">
              <a:buNone/>
            </a:pPr>
            <a:endParaRPr lang="ru-RU" dirty="0"/>
          </a:p>
        </p:txBody>
      </p:sp>
      <p:pic>
        <p:nvPicPr>
          <p:cNvPr id="8195" name="Picture 3" descr="C:\Documents and Settings\ELK-USER\Рабочий стол\Новая папка (6)\12-10-2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429000"/>
            <a:ext cx="5715000" cy="19240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971600" y="692696"/>
            <a:ext cx="7488832" cy="2448273"/>
          </a:xfrm>
          <a:prstGeom prst="rect">
            <a:avLst/>
          </a:prstGeom>
        </p:spPr>
        <p:txBody>
          <a:bodyPr wrap="square">
            <a:spAutoFit/>
          </a:bodyPr>
          <a:lstStyle/>
          <a:p>
            <a:pPr marL="45720" indent="0">
              <a:lnSpc>
                <a:spcPct val="150000"/>
              </a:lnSpc>
              <a:buNone/>
            </a:pPr>
            <a:r>
              <a:rPr lang="ru-RU" sz="1100" dirty="0">
                <a:latin typeface="Times New Roman" pitchFamily="18" charset="0"/>
                <a:cs typeface="Times New Roman" pitchFamily="18" charset="0"/>
              </a:rPr>
              <a:t>На площадке такой конструкции вода подвергается глубокой очистке, так как в анаэробном слое органические вещества </a:t>
            </a:r>
            <a:r>
              <a:rPr lang="ru-RU" sz="1100" dirty="0" err="1">
                <a:latin typeface="Times New Roman" pitchFamily="18" charset="0"/>
                <a:cs typeface="Times New Roman" pitchFamily="18" charset="0"/>
              </a:rPr>
              <a:t>недоочищенных</a:t>
            </a:r>
            <a:r>
              <a:rPr lang="ru-RU" sz="1100" dirty="0">
                <a:latin typeface="Times New Roman" pitchFamily="18" charset="0"/>
                <a:cs typeface="Times New Roman" pitchFamily="18" charset="0"/>
              </a:rPr>
              <a:t> стоков разлагаются до простых соединений- углекислоты, метана, аммиака.  Газы, поднимающиеся из нижнего слоя,  перемешивают воду между слоями, при этом на дно оседают мелкие частицы. На ботанической площадке такого типа очистка воды может идти круглый год за счет деятельности бактерий.</a:t>
            </a:r>
          </a:p>
          <a:p>
            <a:pPr marL="45720" indent="0">
              <a:lnSpc>
                <a:spcPct val="150000"/>
              </a:lnSpc>
              <a:buNone/>
            </a:pPr>
            <a:r>
              <a:rPr lang="ru-RU" sz="1100" dirty="0">
                <a:latin typeface="Times New Roman" pitchFamily="18" charset="0"/>
                <a:cs typeface="Times New Roman" pitchFamily="18" charset="0"/>
              </a:rPr>
              <a:t>Скошенные растения можно использовать в качестве удобрения или топлива. Годится </a:t>
            </a:r>
            <a:r>
              <a:rPr lang="ru-RU" sz="1100" dirty="0" err="1">
                <a:latin typeface="Times New Roman" pitchFamily="18" charset="0"/>
                <a:cs typeface="Times New Roman" pitchFamily="18" charset="0"/>
              </a:rPr>
              <a:t>фитомасса</a:t>
            </a:r>
            <a:r>
              <a:rPr lang="ru-RU" sz="1100" dirty="0">
                <a:latin typeface="Times New Roman" pitchFamily="18" charset="0"/>
                <a:cs typeface="Times New Roman" pitchFamily="18" charset="0"/>
              </a:rPr>
              <a:t> и на корм сельскохозяйственным животным, но обязательно  после обеззараживания.  Разумеется, если заросли использовались  для очистки  стоков, загрязненных  тяжелыми металлами или  вредными веществами, для подкормки животных </a:t>
            </a:r>
            <a:r>
              <a:rPr lang="ru-RU" sz="1100" dirty="0" err="1">
                <a:latin typeface="Times New Roman" pitchFamily="18" charset="0"/>
                <a:cs typeface="Times New Roman" pitchFamily="18" charset="0"/>
              </a:rPr>
              <a:t>фитомасса</a:t>
            </a:r>
            <a:r>
              <a:rPr lang="ru-RU" sz="1100" dirty="0">
                <a:latin typeface="Times New Roman" pitchFamily="18" charset="0"/>
                <a:cs typeface="Times New Roman" pitchFamily="18" charset="0"/>
              </a:rPr>
              <a:t> не годится.</a:t>
            </a:r>
          </a:p>
          <a:p>
            <a:pPr marL="45720" indent="0">
              <a:lnSpc>
                <a:spcPct val="150000"/>
              </a:lnSpc>
              <a:buNone/>
            </a:pPr>
            <a:r>
              <a:rPr lang="ru-RU" sz="1100" dirty="0">
                <a:latin typeface="Times New Roman" pitchFamily="18" charset="0"/>
                <a:cs typeface="Times New Roman" pitchFamily="18" charset="0"/>
              </a:rPr>
              <a:t>Если уборку не производить , надводная часть после окончания вегетации отмирает и засоряет площадку.</a:t>
            </a:r>
          </a:p>
        </p:txBody>
      </p:sp>
      <p:pic>
        <p:nvPicPr>
          <p:cNvPr id="8196" name="Picture 4" descr="C:\Documents and Settings\ELK-USER\Рабочий стол\Новая папка (6)\8ad1458c7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3236952"/>
            <a:ext cx="7002634" cy="3095208"/>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C:\Documents and Settings\ELK-USER\Рабочий стол\Новая папка (6)\12-11-10.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4240" y="3429000"/>
            <a:ext cx="7303552" cy="2410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322163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3">
                                            <p:txEl>
                                              <p:pRg st="1" end="1"/>
                                            </p:txEl>
                                          </p:spTgt>
                                        </p:tgtEl>
                                      </p:cBhvr>
                                    </p:animEffect>
                                    <p:set>
                                      <p:cBhvr>
                                        <p:cTn id="7"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8195"/>
                                        </p:tgtEl>
                                      </p:cBhvr>
                                    </p:animEffect>
                                    <p:set>
                                      <p:cBhvr>
                                        <p:cTn id="12" dur="1" fill="hold">
                                          <p:stCondLst>
                                            <p:cond delay="499"/>
                                          </p:stCondLst>
                                        </p:cTn>
                                        <p:tgtEl>
                                          <p:spTgt spid="819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wipe(down)">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8196"/>
                                        </p:tgtEl>
                                      </p:cBhvr>
                                    </p:animEffect>
                                    <p:set>
                                      <p:cBhvr>
                                        <p:cTn id="27" dur="1" fill="hold">
                                          <p:stCondLst>
                                            <p:cond delay="499"/>
                                          </p:stCondLst>
                                        </p:cTn>
                                        <p:tgtEl>
                                          <p:spTgt spid="819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197"/>
                                        </p:tgtEl>
                                        <p:attrNameLst>
                                          <p:attrName>style.visibility</p:attrName>
                                        </p:attrNameLst>
                                      </p:cBhvr>
                                      <p:to>
                                        <p:strVal val="visible"/>
                                      </p:to>
                                    </p:set>
                                    <p:animEffect transition="in" filter="wipe(down)">
                                      <p:cBhvr>
                                        <p:cTn id="32"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561</TotalTime>
  <Words>1651</Words>
  <Application>Microsoft Office PowerPoint</Application>
  <PresentationFormat>Экран (4:3)</PresentationFormat>
  <Paragraphs>53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Биологические методы очистки воды. Ботаническая площадка – единый гидробиоценоз.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Администратор</dc:creator>
  <cp:lastModifiedBy>111</cp:lastModifiedBy>
  <cp:revision>39</cp:revision>
  <dcterms:created xsi:type="dcterms:W3CDTF">2012-12-02T14:23:25Z</dcterms:created>
  <dcterms:modified xsi:type="dcterms:W3CDTF">2017-02-24T16:57:40Z</dcterms:modified>
</cp:coreProperties>
</file>