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06" r:id="rId2"/>
    <p:sldId id="257" r:id="rId3"/>
    <p:sldId id="342" r:id="rId4"/>
    <p:sldId id="344" r:id="rId5"/>
    <p:sldId id="263" r:id="rId6"/>
    <p:sldId id="262" r:id="rId7"/>
    <p:sldId id="406" r:id="rId8"/>
    <p:sldId id="358" r:id="rId9"/>
    <p:sldId id="346" r:id="rId10"/>
    <p:sldId id="407" r:id="rId11"/>
    <p:sldId id="408" r:id="rId12"/>
    <p:sldId id="347" r:id="rId13"/>
    <p:sldId id="348" r:id="rId14"/>
    <p:sldId id="349" r:id="rId15"/>
    <p:sldId id="350" r:id="rId16"/>
    <p:sldId id="351" r:id="rId17"/>
    <p:sldId id="352" r:id="rId18"/>
    <p:sldId id="353" r:id="rId19"/>
    <p:sldId id="354" r:id="rId20"/>
    <p:sldId id="359" r:id="rId21"/>
    <p:sldId id="374" r:id="rId22"/>
    <p:sldId id="373" r:id="rId23"/>
    <p:sldId id="405" r:id="rId24"/>
    <p:sldId id="375" r:id="rId25"/>
    <p:sldId id="363" r:id="rId26"/>
    <p:sldId id="387" r:id="rId27"/>
    <p:sldId id="388" r:id="rId28"/>
    <p:sldId id="389" r:id="rId29"/>
    <p:sldId id="371" r:id="rId30"/>
    <p:sldId id="391" r:id="rId31"/>
    <p:sldId id="370" r:id="rId32"/>
    <p:sldId id="376" r:id="rId33"/>
    <p:sldId id="390" r:id="rId34"/>
    <p:sldId id="377" r:id="rId35"/>
    <p:sldId id="361" r:id="rId36"/>
    <p:sldId id="395" r:id="rId37"/>
    <p:sldId id="378" r:id="rId38"/>
    <p:sldId id="379" r:id="rId39"/>
    <p:sldId id="396" r:id="rId40"/>
    <p:sldId id="385" r:id="rId41"/>
    <p:sldId id="397" r:id="rId42"/>
    <p:sldId id="409" r:id="rId43"/>
    <p:sldId id="398" r:id="rId44"/>
    <p:sldId id="399" r:id="rId45"/>
    <p:sldId id="400" r:id="rId46"/>
    <p:sldId id="401" r:id="rId47"/>
    <p:sldId id="402" r:id="rId48"/>
    <p:sldId id="403" r:id="rId49"/>
    <p:sldId id="404" r:id="rId50"/>
    <p:sldId id="333" r:id="rId51"/>
    <p:sldId id="393" r:id="rId52"/>
    <p:sldId id="394" r:id="rId53"/>
    <p:sldId id="410" r:id="rId5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D26"/>
    <a:srgbClr val="000064"/>
    <a:srgbClr val="FFFF00"/>
    <a:srgbClr val="0000CC"/>
    <a:srgbClr val="003A00"/>
    <a:srgbClr val="006600"/>
    <a:srgbClr val="00007A"/>
    <a:srgbClr val="8E0000"/>
    <a:srgbClr val="0000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3" autoAdjust="0"/>
    <p:restoredTop sz="94624" autoAdjust="0"/>
  </p:normalViewPr>
  <p:slideViewPr>
    <p:cSldViewPr>
      <p:cViewPr>
        <p:scale>
          <a:sx n="70" d="100"/>
          <a:sy n="70" d="100"/>
        </p:scale>
        <p:origin x="-137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14.02.2017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&#1080;&#1085;&#1092;&#1086;/&#1080;&#1085;&#1089;&#1090;&#1088;&#1091;&#1082;&#1094;&#1080;&#1103;.doc" TargetMode="Externa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" Target="slide35.xml"/><Relationship Id="rId7" Type="http://schemas.openxmlformats.org/officeDocument/2006/relationships/slide" Target="slide21.xml"/><Relationship Id="rId2" Type="http://schemas.openxmlformats.org/officeDocument/2006/relationships/slide" Target="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slide" Target="slide25.xml"/><Relationship Id="rId10" Type="http://schemas.openxmlformats.org/officeDocument/2006/relationships/image" Target="../media/image16.jpeg"/><Relationship Id="rId4" Type="http://schemas.openxmlformats.org/officeDocument/2006/relationships/image" Target="../media/image21.png"/><Relationship Id="rId9" Type="http://schemas.openxmlformats.org/officeDocument/2006/relationships/slide" Target="slide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7" Type="http://schemas.openxmlformats.org/officeDocument/2006/relationships/image" Target="../media/image2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slide" Target="slide34.xml"/><Relationship Id="rId5" Type="http://schemas.openxmlformats.org/officeDocument/2006/relationships/slide" Target="slide32.xml"/><Relationship Id="rId4" Type="http://schemas.openxmlformats.org/officeDocument/2006/relationships/slide" Target="slide3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slide" Target="slide28.xml"/><Relationship Id="rId5" Type="http://schemas.openxmlformats.org/officeDocument/2006/relationships/slide" Target="slide27.xml"/><Relationship Id="rId4" Type="http://schemas.openxmlformats.org/officeDocument/2006/relationships/image" Target="../media/image1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slide" Target="slide26.xml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slide" Target="slide25.xml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slide" Target="slide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slide" Target="slide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1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20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slide" Target="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16.jpeg"/><Relationship Id="rId4" Type="http://schemas.openxmlformats.org/officeDocument/2006/relationships/slide" Target="slide2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slide" Target="slide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slide" Target="slide3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slide" Target="slide6.xml"/><Relationship Id="rId4" Type="http://schemas.openxmlformats.org/officeDocument/2006/relationships/image" Target="../media/image6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hyperlink" Target="http://img-news.vl.ru/i/news/add_files/big135555dsc_2401.JPG" TargetMode="External"/><Relationship Id="rId3" Type="http://schemas.openxmlformats.org/officeDocument/2006/relationships/hyperlink" Target="http://go.mail.ru/search_images?tsg=l&amp;q=%D1%81%D0%BC%D0%B0%D0%B9%D0%BB%D0%B8%D0%BA%D0%B8" TargetMode="External"/><Relationship Id="rId7" Type="http://schemas.openxmlformats.org/officeDocument/2006/relationships/hyperlink" Target="http://sparta.fa.ms1.ru/fileadmin/_processed_/csm_IMGL4103_7a0305a49a.jpg" TargetMode="External"/><Relationship Id="rId2" Type="http://schemas.openxmlformats.org/officeDocument/2006/relationships/hyperlink" Target="https://youtu.be/MQNl2JmJ-tI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sccv-sinptica.ru/assets/galleries/458/19.jpg" TargetMode="External"/><Relationship Id="rId11" Type="http://schemas.openxmlformats.org/officeDocument/2006/relationships/hyperlink" Target="http://www.gandex.ru/upl/oboi/gandex.ru-26_7721_light-athletic.jpg" TargetMode="External"/><Relationship Id="rId5" Type="http://schemas.openxmlformats.org/officeDocument/2006/relationships/hyperlink" Target="http://uor-penza.ru/wp-content/uploads/2016/08/Sport_hodba.jpg" TargetMode="External"/><Relationship Id="rId10" Type="http://schemas.openxmlformats.org/officeDocument/2006/relationships/hyperlink" Target="http://efimov.8school.info/wp-content/uploads/2016/09/la.jpg" TargetMode="External"/><Relationship Id="rId4" Type="http://schemas.openxmlformats.org/officeDocument/2006/relationships/hyperlink" Target="http://ustr-sport.ucoz.ru/khodba.jpg" TargetMode="External"/><Relationship Id="rId9" Type="http://schemas.openxmlformats.org/officeDocument/2006/relationships/hyperlink" Target="https://thecliparts.com/wp-content/uploads/2016/05/free-track-and-field-clipart-3.jpg" TargetMode="Externa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runnerclub.ru/wp-content/uploads/2015/12/estafetnyi-beg-sorevnovania.jpg" TargetMode="External"/><Relationship Id="rId3" Type="http://schemas.openxmlformats.org/officeDocument/2006/relationships/hyperlink" Target="http://universaltex.ru/images/79373-prezentaciya-tehniki-operacii-na-serdce.jpg" TargetMode="External"/><Relationship Id="rId7" Type="http://schemas.openxmlformats.org/officeDocument/2006/relationships/hyperlink" Target="http://litterref.ru/files/53/1e46e0dd8f278e527b6b16c5cc93855e.html_files/19.jpg" TargetMode="External"/><Relationship Id="rId2" Type="http://schemas.openxmlformats.org/officeDocument/2006/relationships/hyperlink" Target="http://www.fotoprizer.ru/img/46012_orig.jpg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navidreamz.com/sciencepics/Sciencepics/Shutterstock/734.nervous%20system.jpg" TargetMode="External"/><Relationship Id="rId11" Type="http://schemas.openxmlformats.org/officeDocument/2006/relationships/hyperlink" Target="http://boombob.ru/img/picture/Oct/14/f1ce9f7c9a35f71bf541ba362df590e0/1.jpg" TargetMode="External"/><Relationship Id="rId5" Type="http://schemas.openxmlformats.org/officeDocument/2006/relationships/hyperlink" Target="http://dev.naked-science.ru/sites/default/files/article/lungs.jpg" TargetMode="External"/><Relationship Id="rId10" Type="http://schemas.openxmlformats.org/officeDocument/2006/relationships/hyperlink" Target="http://mirbega.ru/images/stories/stati/staier.jpg" TargetMode="External"/><Relationship Id="rId4" Type="http://schemas.openxmlformats.org/officeDocument/2006/relationships/hyperlink" Target="http://ic.pics.livejournal.com/toomth/66346552/137645/137645_1000.jpg" TargetMode="External"/><Relationship Id="rId9" Type="http://schemas.openxmlformats.org/officeDocument/2006/relationships/hyperlink" Target="http://www.rusathletics.com/img/images/events/2011/10/111001-kross-076.jpg" TargetMode="Externa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skRl-LokKlE" TargetMode="External"/><Relationship Id="rId13" Type="http://schemas.openxmlformats.org/officeDocument/2006/relationships/hyperlink" Target="https://youtu.be/XCnlTFD0JzQ" TargetMode="External"/><Relationship Id="rId3" Type="http://schemas.openxmlformats.org/officeDocument/2006/relationships/hyperlink" Target="https://youtu.be/eBJFo_XZkCM" TargetMode="External"/><Relationship Id="rId7" Type="http://schemas.openxmlformats.org/officeDocument/2006/relationships/hyperlink" Target="https://youtu.be/I6uRiyaZgMI" TargetMode="External"/><Relationship Id="rId12" Type="http://schemas.openxmlformats.org/officeDocument/2006/relationships/hyperlink" Target="https://youtu.be/qDvPmrNsKVw" TargetMode="External"/><Relationship Id="rId2" Type="http://schemas.openxmlformats.org/officeDocument/2006/relationships/hyperlink" Target="https://youtu.be/VxH95yjVfJg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youtu.be/QuSUUbeeAWA" TargetMode="External"/><Relationship Id="rId11" Type="http://schemas.openxmlformats.org/officeDocument/2006/relationships/hyperlink" Target="https://youtu.be/M2YVan1W4hU" TargetMode="External"/><Relationship Id="rId5" Type="http://schemas.openxmlformats.org/officeDocument/2006/relationships/hyperlink" Target="https://youtu.be/dX3qF6dgfDA" TargetMode="External"/><Relationship Id="rId10" Type="http://schemas.openxmlformats.org/officeDocument/2006/relationships/hyperlink" Target="https://youtu.be/X78IippLOKU" TargetMode="External"/><Relationship Id="rId4" Type="http://schemas.openxmlformats.org/officeDocument/2006/relationships/hyperlink" Target="https://youtu.be/N7am2dLgiyQ" TargetMode="External"/><Relationship Id="rId9" Type="http://schemas.openxmlformats.org/officeDocument/2006/relationships/hyperlink" Target="https://youtu.be/tX36-A5FpDc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" Target="slide20.xml"/><Relationship Id="rId7" Type="http://schemas.openxmlformats.org/officeDocument/2006/relationships/hyperlink" Target="&#1055;&#1088;&#1077;&#1079;&#1077;&#1085;&#1090;&#1072;&#1094;&#1080;&#1103;%202.pptx" TargetMode="External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5" Type="http://schemas.openxmlformats.org/officeDocument/2006/relationships/slide" Target="slide8.xml"/><Relationship Id="rId10" Type="http://schemas.openxmlformats.org/officeDocument/2006/relationships/hyperlink" Target="&#1086;&#1073;&#1079;&#1086;&#1088;%20&#1086;%20&#1051;&#1040;.mp4" TargetMode="External"/><Relationship Id="rId4" Type="http://schemas.openxmlformats.org/officeDocument/2006/relationships/slide" Target="slide39.xml"/><Relationship Id="rId9" Type="http://schemas.openxmlformats.org/officeDocument/2006/relationships/slide" Target="slide5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jpe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slide" Target="slide6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2.jpeg"/><Relationship Id="rId7" Type="http://schemas.openxmlformats.org/officeDocument/2006/relationships/image" Target="../media/image4.jpeg"/><Relationship Id="rId2" Type="http://schemas.openxmlformats.org/officeDocument/2006/relationships/slide" Target="slide1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9.xml"/><Relationship Id="rId5" Type="http://schemas.openxmlformats.org/officeDocument/2006/relationships/image" Target="../media/image3.png"/><Relationship Id="rId4" Type="http://schemas.openxmlformats.org/officeDocument/2006/relationships/slide" Target="slide16.xml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" y="2636288"/>
            <a:ext cx="9144000" cy="235075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360000" tIns="0" rIns="360000" bIns="0" anchor="ctr" anchorCtr="1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1" i="0" u="none" strike="noStrike" kern="1200" normalizeH="0" baseline="0" noProof="0" dirty="0" smtClean="0">
                <a:ln w="11430">
                  <a:noFill/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ЛЁГКАЯ</a:t>
            </a:r>
            <a:r>
              <a:rPr kumimoji="0" lang="ru-RU" sz="6600" b="1" i="0" u="none" strike="noStrike" kern="1200" normalizeH="0" noProof="0" dirty="0" smtClean="0">
                <a:ln w="11430">
                  <a:noFill/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 АТЛЕТИКА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1" i="0" u="none" strike="noStrike" kern="1200" normalizeH="0" noProof="0" dirty="0" smtClean="0">
                <a:ln w="11430">
                  <a:noFill/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В  ШКОЛЕ</a:t>
            </a:r>
            <a:endParaRPr kumimoji="0" lang="ru-RU" sz="6600" b="1" i="0" u="none" strike="noStrike" kern="1200" normalizeH="0" baseline="0" noProof="0" dirty="0">
              <a:ln w="11430">
                <a:noFill/>
              </a:ln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2" name="Picture 3" descr="C:\Users\Марина\ШКОЛА\Лёгкая атлетика\фото, картинки\прыжки\salto-con-pertiga-2_21136869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27953" y="1068253"/>
            <a:ext cx="1888091" cy="1251690"/>
          </a:xfrm>
          <a:prstGeom prst="rect">
            <a:avLst/>
          </a:prstGeom>
          <a:noFill/>
        </p:spPr>
      </p:pic>
      <p:pic>
        <p:nvPicPr>
          <p:cNvPr id="23" name="Picture 4" descr="C:\Users\Марина\ШКОЛА\Лёгкая атлетика\фото, картинки\метание\free-vector-javelin-throw-silhouette_102722_Javelin_throw_silhouett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55576" y="803671"/>
            <a:ext cx="1512168" cy="1516272"/>
          </a:xfrm>
          <a:prstGeom prst="rect">
            <a:avLst/>
          </a:prstGeom>
          <a:noFill/>
        </p:spPr>
      </p:pic>
      <p:pic>
        <p:nvPicPr>
          <p:cNvPr id="24" name="Picture 2" descr="C:\Users\Марина\ШКОЛА\Лёгкая атлетика\фото, картинки\_500x354_48958_71c0951257ed8cfcf51308ea4f599a73depositphotos_4297062Runner.jp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b="7307"/>
          <a:stretch/>
        </p:blipFill>
        <p:spPr bwMode="auto">
          <a:xfrm>
            <a:off x="7092280" y="706711"/>
            <a:ext cx="1306268" cy="1710192"/>
          </a:xfrm>
          <a:prstGeom prst="rect">
            <a:avLst/>
          </a:prstGeom>
          <a:noFill/>
        </p:spPr>
      </p:pic>
      <p:pic>
        <p:nvPicPr>
          <p:cNvPr id="12" name="Picture 2" descr="C:\Users\Марина\ШКОЛА\Лёгкая атлетика\фото, картинки\гиф\343337470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48264" y="4293096"/>
            <a:ext cx="2012353" cy="1406483"/>
          </a:xfrm>
          <a:prstGeom prst="rect">
            <a:avLst/>
          </a:prstGeom>
          <a:noFill/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0" y="5445224"/>
            <a:ext cx="9143999" cy="1412774"/>
          </a:xfrm>
          <a:prstGeom prst="rect">
            <a:avLst/>
          </a:prstGeom>
          <a:ln>
            <a:noFill/>
          </a:ln>
        </p:spPr>
        <p:txBody>
          <a:bodyPr vert="horz" wrap="square" lIns="288000" tIns="0" rIns="0" bIns="144000" anchor="ctr" anchorCtr="0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1" u="none" strike="noStrike" kern="1200" cap="none" spc="0" normalizeH="0" baseline="0" noProof="0" dirty="0" smtClean="0">
                <a:solidFill>
                  <a:srgbClr val="FFFF00"/>
                </a:solidFill>
                <a:effectLst>
                  <a:glow rad="190500">
                    <a:srgbClr val="0000CC">
                      <a:alpha val="60000"/>
                    </a:srgb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Презентацию</a:t>
            </a:r>
            <a:r>
              <a:rPr kumimoji="0" lang="ru-RU" b="1" i="1" u="none" strike="noStrike" kern="1200" cap="none" spc="0" normalizeH="0" noProof="0" dirty="0" smtClean="0">
                <a:solidFill>
                  <a:srgbClr val="FFFF00"/>
                </a:solidFill>
                <a:effectLst>
                  <a:glow rad="190500">
                    <a:srgbClr val="0000CC">
                      <a:alpha val="60000"/>
                    </a:srgb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 подготовила: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1" u="none" strike="noStrike" kern="1200" cap="none" spc="0" normalizeH="0" noProof="0" dirty="0" smtClean="0">
                <a:solidFill>
                  <a:srgbClr val="FFFF00"/>
                </a:solidFill>
                <a:effectLst>
                  <a:glow rad="190500">
                    <a:srgbClr val="0000CC">
                      <a:alpha val="60000"/>
                    </a:srgb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Осипова Марина </a:t>
            </a:r>
            <a:r>
              <a:rPr lang="ru-RU" b="1" i="1" noProof="0" dirty="0" smtClean="0">
                <a:solidFill>
                  <a:srgbClr val="FFFF00"/>
                </a:solidFill>
                <a:effectLst>
                  <a:glow rad="190500">
                    <a:srgbClr val="0000CC">
                      <a:alpha val="60000"/>
                    </a:srgb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  <a:ea typeface="+mj-ea"/>
                <a:cs typeface="+mj-cs"/>
              </a:rPr>
              <a:t>Дмитриевна</a:t>
            </a:r>
            <a:r>
              <a:rPr kumimoji="0" lang="ru-RU" b="1" i="1" u="none" strike="noStrike" kern="1200" cap="none" spc="0" normalizeH="0" noProof="0" dirty="0" smtClean="0">
                <a:solidFill>
                  <a:srgbClr val="FFFF00"/>
                </a:solidFill>
                <a:effectLst>
                  <a:glow rad="190500">
                    <a:srgbClr val="0000CC">
                      <a:alpha val="60000"/>
                    </a:srgb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 , учитель физической культуры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i="1" baseline="0" dirty="0" smtClean="0">
                <a:solidFill>
                  <a:srgbClr val="FFFF00"/>
                </a:solidFill>
                <a:effectLst>
                  <a:glow rad="190500">
                    <a:srgbClr val="0000CC">
                      <a:alpha val="60000"/>
                    </a:srgb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  <a:ea typeface="+mj-ea"/>
                <a:cs typeface="+mj-cs"/>
              </a:rPr>
              <a:t>КГУ «Средняя школа №14 имени Д</a:t>
            </a:r>
            <a:r>
              <a:rPr lang="ru-RU" b="1" i="1" dirty="0" smtClean="0">
                <a:solidFill>
                  <a:srgbClr val="FFFF00"/>
                </a:solidFill>
                <a:effectLst>
                  <a:glow rad="190500">
                    <a:srgbClr val="0000CC">
                      <a:alpha val="60000"/>
                    </a:srgb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  <a:ea typeface="+mj-ea"/>
                <a:cs typeface="+mj-cs"/>
              </a:rPr>
              <a:t>м</a:t>
            </a:r>
            <a:r>
              <a:rPr lang="ru-RU" b="1" i="1" baseline="0" dirty="0" smtClean="0">
                <a:solidFill>
                  <a:srgbClr val="FFFF00"/>
                </a:solidFill>
                <a:effectLst>
                  <a:glow rad="190500">
                    <a:srgbClr val="0000CC">
                      <a:alpha val="60000"/>
                    </a:srgb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  <a:ea typeface="+mj-ea"/>
                <a:cs typeface="+mj-cs"/>
              </a:rPr>
              <a:t>.Карбышева»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i="1" dirty="0" smtClean="0">
                <a:solidFill>
                  <a:srgbClr val="FFFF00"/>
                </a:solidFill>
                <a:effectLst>
                  <a:glow rad="190500">
                    <a:srgbClr val="0000CC">
                      <a:alpha val="60000"/>
                    </a:srgb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  <a:ea typeface="+mj-ea"/>
                <a:cs typeface="+mj-cs"/>
              </a:rPr>
              <a:t>акимата города Рудного Костанайской области</a:t>
            </a:r>
            <a:endParaRPr kumimoji="0" lang="ru-RU" b="1" i="1" u="none" strike="noStrike" kern="1200" cap="none" spc="0" normalizeH="0" baseline="0" noProof="0" dirty="0">
              <a:solidFill>
                <a:srgbClr val="FFFF00"/>
              </a:solidFill>
              <a:effectLst>
                <a:glow rad="190500">
                  <a:srgbClr val="0000CC">
                    <a:alpha val="60000"/>
                  </a:srgbClr>
                </a:glow>
                <a:innerShdw blurRad="63500" dist="50800">
                  <a:prstClr val="black">
                    <a:alpha val="50000"/>
                  </a:prstClr>
                </a:inn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827584" y="1342865"/>
            <a:ext cx="7200800" cy="0"/>
          </a:xfrm>
          <a:prstGeom prst="line">
            <a:avLst/>
          </a:prstGeom>
          <a:ln w="889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827584" y="2780928"/>
            <a:ext cx="7200800" cy="0"/>
          </a:xfrm>
          <a:prstGeom prst="line">
            <a:avLst/>
          </a:prstGeom>
          <a:ln w="889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827584" y="4221088"/>
            <a:ext cx="7200800" cy="0"/>
          </a:xfrm>
          <a:prstGeom prst="line">
            <a:avLst/>
          </a:prstGeom>
          <a:ln w="889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827584" y="5681410"/>
            <a:ext cx="7200800" cy="0"/>
          </a:xfrm>
          <a:prstGeom prst="line">
            <a:avLst/>
          </a:prstGeom>
          <a:ln w="889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8028384" y="1342865"/>
            <a:ext cx="0" cy="4392488"/>
          </a:xfrm>
          <a:prstGeom prst="line">
            <a:avLst/>
          </a:prstGeom>
          <a:ln w="889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Улыбающееся лицо 11"/>
          <p:cNvSpPr/>
          <p:nvPr/>
        </p:nvSpPr>
        <p:spPr>
          <a:xfrm>
            <a:off x="8166749" y="1700808"/>
            <a:ext cx="576064" cy="601216"/>
          </a:xfrm>
          <a:prstGeom prst="smileyFace">
            <a:avLst/>
          </a:prstGeom>
          <a:solidFill>
            <a:schemeClr val="accent6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endParaRPr lang="ru-RU" sz="4000" b="1" dirty="0" smtClean="0">
              <a:ln>
                <a:solidFill>
                  <a:srgbClr val="C00000"/>
                </a:solidFill>
                <a:prstDash val="solid"/>
              </a:ln>
              <a:solidFill>
                <a:srgbClr val="FA125A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Georgia" pitchFamily="18" charset="0"/>
            </a:endParaRPr>
          </a:p>
        </p:txBody>
      </p:sp>
      <p:sp>
        <p:nvSpPr>
          <p:cNvPr id="15" name="Улыбающееся лицо 14"/>
          <p:cNvSpPr/>
          <p:nvPr/>
        </p:nvSpPr>
        <p:spPr>
          <a:xfrm>
            <a:off x="8178990" y="3147347"/>
            <a:ext cx="576064" cy="601216"/>
          </a:xfrm>
          <a:prstGeom prst="smileyFace">
            <a:avLst/>
          </a:prstGeom>
          <a:solidFill>
            <a:schemeClr val="accent6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endParaRPr lang="ru-RU" sz="4000" b="1" dirty="0" smtClean="0">
              <a:ln>
                <a:solidFill>
                  <a:srgbClr val="C00000"/>
                </a:solidFill>
                <a:prstDash val="solid"/>
              </a:ln>
              <a:solidFill>
                <a:srgbClr val="FA125A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Georgia" pitchFamily="18" charset="0"/>
            </a:endParaRPr>
          </a:p>
        </p:txBody>
      </p:sp>
      <p:sp>
        <p:nvSpPr>
          <p:cNvPr id="17" name="Улыбающееся лицо 16"/>
          <p:cNvSpPr/>
          <p:nvPr/>
        </p:nvSpPr>
        <p:spPr>
          <a:xfrm>
            <a:off x="8166749" y="4581128"/>
            <a:ext cx="576064" cy="601216"/>
          </a:xfrm>
          <a:prstGeom prst="smileyFace">
            <a:avLst/>
          </a:prstGeom>
          <a:solidFill>
            <a:schemeClr val="accent6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endParaRPr lang="ru-RU" sz="4000" b="1" dirty="0" smtClean="0">
              <a:ln>
                <a:solidFill>
                  <a:srgbClr val="C00000"/>
                </a:solidFill>
                <a:prstDash val="solid"/>
              </a:ln>
              <a:solidFill>
                <a:srgbClr val="FA125A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Georgia" pitchFamily="18" charset="0"/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1043608" y="908720"/>
            <a:ext cx="7123141" cy="5256584"/>
          </a:xfrm>
          <a:prstGeom prst="line">
            <a:avLst/>
          </a:prstGeom>
          <a:ln w="1301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H="1">
            <a:off x="1043608" y="908720"/>
            <a:ext cx="6984776" cy="5256584"/>
          </a:xfrm>
          <a:prstGeom prst="line">
            <a:avLst/>
          </a:prstGeom>
          <a:ln w="1301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 rot="16200000">
            <a:off x="7395121" y="4578121"/>
            <a:ext cx="504056" cy="749697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rmAutofit/>
          </a:bodyPr>
          <a:lstStyle/>
          <a:p>
            <a:pPr algn="ctr"/>
            <a:r>
              <a:rPr lang="ru-RU" sz="4800" b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+mj-lt"/>
              </a:rPr>
              <a:t>1</a:t>
            </a:r>
            <a:endParaRPr lang="ru-RU" sz="4800" b="1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+mj-lt"/>
            </a:endParaRPr>
          </a:p>
        </p:txBody>
      </p:sp>
      <p:sp>
        <p:nvSpPr>
          <p:cNvPr id="26" name="Прямоугольник 25"/>
          <p:cNvSpPr/>
          <p:nvPr/>
        </p:nvSpPr>
        <p:spPr>
          <a:xfrm rot="16200000">
            <a:off x="7383532" y="3164988"/>
            <a:ext cx="504056" cy="749697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rmAutofit/>
          </a:bodyPr>
          <a:lstStyle/>
          <a:p>
            <a:pPr algn="ctr"/>
            <a:r>
              <a:rPr lang="ru-RU" sz="48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+mj-lt"/>
              </a:rPr>
              <a:t>2</a:t>
            </a:r>
            <a:endParaRPr lang="ru-RU" sz="4800" b="1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+mj-lt"/>
            </a:endParaRPr>
          </a:p>
        </p:txBody>
      </p:sp>
      <p:sp>
        <p:nvSpPr>
          <p:cNvPr id="27" name="Прямоугольник 26"/>
          <p:cNvSpPr/>
          <p:nvPr/>
        </p:nvSpPr>
        <p:spPr>
          <a:xfrm rot="16200000">
            <a:off x="7395121" y="1577987"/>
            <a:ext cx="504056" cy="749697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rmAutofit/>
          </a:bodyPr>
          <a:lstStyle/>
          <a:p>
            <a:pPr algn="ctr"/>
            <a:r>
              <a:rPr lang="ru-RU" sz="48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+mj-lt"/>
              </a:rPr>
              <a:t>3</a:t>
            </a:r>
            <a:endParaRPr lang="ru-RU" sz="4800" b="1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0183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5" presetClass="path" presetSubtype="0" accel="50000" decel="5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8.33333E-7 3.33333E-6 L -0.7158 0.00879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799" y="44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94444E-6 2.22222E-6 L -0.78021 -0.17084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10" y="-8542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8.33333E-7 3.33333E-6 L -0.82604 -0.00162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02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17" grpId="0" animBg="1"/>
      <p:bldP spid="1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827584" y="1340768"/>
            <a:ext cx="7200800" cy="0"/>
          </a:xfrm>
          <a:prstGeom prst="line">
            <a:avLst/>
          </a:prstGeom>
          <a:ln w="889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827584" y="2780928"/>
            <a:ext cx="7200800" cy="0"/>
          </a:xfrm>
          <a:prstGeom prst="line">
            <a:avLst/>
          </a:prstGeom>
          <a:ln w="889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827584" y="4221088"/>
            <a:ext cx="7200800" cy="0"/>
          </a:xfrm>
          <a:prstGeom prst="line">
            <a:avLst/>
          </a:prstGeom>
          <a:ln w="889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827584" y="5733256"/>
            <a:ext cx="7200800" cy="0"/>
          </a:xfrm>
          <a:prstGeom prst="line">
            <a:avLst/>
          </a:prstGeom>
          <a:ln w="889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8028384" y="1340768"/>
            <a:ext cx="0" cy="4392488"/>
          </a:xfrm>
          <a:prstGeom prst="line">
            <a:avLst/>
          </a:prstGeom>
          <a:ln w="889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2339752" y="1340768"/>
            <a:ext cx="0" cy="4392488"/>
          </a:xfrm>
          <a:prstGeom prst="line">
            <a:avLst/>
          </a:prstGeom>
          <a:ln w="889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1463102" y="1388764"/>
            <a:ext cx="876650" cy="4392487"/>
          </a:xfrm>
          <a:prstGeom prst="rect">
            <a:avLst/>
          </a:prstGeom>
          <a:noFill/>
        </p:spPr>
        <p:txBody>
          <a:bodyPr vert="wordArtVert" wrap="square" lIns="0" tIns="0" rIns="0" bIns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spc="50" dirty="0" smtClean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Aharoni" pitchFamily="2" charset="-79"/>
              </a:rPr>
              <a:t>ФИНИШ</a:t>
            </a:r>
            <a:endParaRPr lang="ru-RU" sz="4800" b="1" cap="none" spc="50" dirty="0">
              <a:ln w="12700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  <a:cs typeface="Aharoni" pitchFamily="2" charset="-79"/>
            </a:endParaRPr>
          </a:p>
        </p:txBody>
      </p:sp>
      <p:sp>
        <p:nvSpPr>
          <p:cNvPr id="12" name="Улыбающееся лицо 11"/>
          <p:cNvSpPr/>
          <p:nvPr/>
        </p:nvSpPr>
        <p:spPr>
          <a:xfrm>
            <a:off x="8166749" y="1700808"/>
            <a:ext cx="576064" cy="601216"/>
          </a:xfrm>
          <a:prstGeom prst="smileyFace">
            <a:avLst/>
          </a:prstGeom>
          <a:solidFill>
            <a:schemeClr val="accent6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endParaRPr lang="ru-RU" sz="4000" b="1" dirty="0" smtClean="0">
              <a:ln>
                <a:solidFill>
                  <a:srgbClr val="C00000"/>
                </a:solidFill>
                <a:prstDash val="solid"/>
              </a:ln>
              <a:solidFill>
                <a:srgbClr val="FA125A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Georgia" pitchFamily="18" charset="0"/>
            </a:endParaRPr>
          </a:p>
        </p:txBody>
      </p:sp>
      <p:sp>
        <p:nvSpPr>
          <p:cNvPr id="15" name="Улыбающееся лицо 14"/>
          <p:cNvSpPr/>
          <p:nvPr/>
        </p:nvSpPr>
        <p:spPr>
          <a:xfrm>
            <a:off x="8166749" y="3236404"/>
            <a:ext cx="576064" cy="601216"/>
          </a:xfrm>
          <a:prstGeom prst="smileyFace">
            <a:avLst/>
          </a:prstGeom>
          <a:solidFill>
            <a:schemeClr val="accent6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endParaRPr lang="ru-RU" sz="4000" b="1" dirty="0" smtClean="0">
              <a:ln>
                <a:solidFill>
                  <a:srgbClr val="C00000"/>
                </a:solidFill>
                <a:prstDash val="solid"/>
              </a:ln>
              <a:solidFill>
                <a:srgbClr val="FA125A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Georgia" pitchFamily="18" charset="0"/>
            </a:endParaRPr>
          </a:p>
        </p:txBody>
      </p:sp>
      <p:sp>
        <p:nvSpPr>
          <p:cNvPr id="17" name="Улыбающееся лицо 16"/>
          <p:cNvSpPr/>
          <p:nvPr/>
        </p:nvSpPr>
        <p:spPr>
          <a:xfrm>
            <a:off x="8166749" y="4581128"/>
            <a:ext cx="576064" cy="601216"/>
          </a:xfrm>
          <a:prstGeom prst="smileyFace">
            <a:avLst/>
          </a:prstGeom>
          <a:solidFill>
            <a:schemeClr val="accent6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endParaRPr lang="ru-RU" sz="4000" b="1" dirty="0" smtClean="0">
              <a:ln>
                <a:solidFill>
                  <a:srgbClr val="C00000"/>
                </a:solidFill>
                <a:prstDash val="solid"/>
              </a:ln>
              <a:solidFill>
                <a:srgbClr val="FA125A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Georgia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 rot="16200000">
            <a:off x="7395121" y="4578121"/>
            <a:ext cx="504056" cy="749697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rmAutofit/>
          </a:bodyPr>
          <a:lstStyle/>
          <a:p>
            <a:pPr algn="ctr"/>
            <a:r>
              <a:rPr lang="ru-RU" sz="4800" b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+mj-lt"/>
              </a:rPr>
              <a:t>1</a:t>
            </a:r>
            <a:endParaRPr lang="ru-RU" sz="4800" b="1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+mj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 rot="16200000">
            <a:off x="7383532" y="3164988"/>
            <a:ext cx="504056" cy="749697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rmAutofit/>
          </a:bodyPr>
          <a:lstStyle/>
          <a:p>
            <a:pPr algn="ctr"/>
            <a:r>
              <a:rPr lang="ru-RU" sz="48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+mj-lt"/>
              </a:rPr>
              <a:t>2</a:t>
            </a:r>
            <a:endParaRPr lang="ru-RU" sz="4800" b="1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+mj-lt"/>
            </a:endParaRPr>
          </a:p>
        </p:txBody>
      </p:sp>
      <p:sp>
        <p:nvSpPr>
          <p:cNvPr id="14" name="Прямоугольник 13"/>
          <p:cNvSpPr/>
          <p:nvPr/>
        </p:nvSpPr>
        <p:spPr>
          <a:xfrm rot="16200000">
            <a:off x="7395121" y="1577987"/>
            <a:ext cx="504056" cy="749697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rmAutofit/>
          </a:bodyPr>
          <a:lstStyle/>
          <a:p>
            <a:pPr algn="ctr"/>
            <a:r>
              <a:rPr lang="ru-RU" sz="48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+mj-lt"/>
              </a:rPr>
              <a:t>3</a:t>
            </a:r>
            <a:endParaRPr lang="ru-RU" sz="4800" b="1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73054" y="5736081"/>
            <a:ext cx="33587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 старт!</a:t>
            </a:r>
            <a:endParaRPr lang="ru-RU" sz="54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732052" y="5744481"/>
            <a:ext cx="39533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Внимание!</a:t>
            </a:r>
            <a:endParaRPr lang="ru-RU" sz="54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474242" y="5751317"/>
            <a:ext cx="24689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Марш!</a:t>
            </a:r>
            <a:endParaRPr lang="ru-RU" sz="54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139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-0.82604 -0.00162 " pathEditMode="relative" rAng="0" ptsTypes="AA">
                                      <p:cBhvr>
                                        <p:cTn id="5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02" y="-93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-0.84965 -0.00532 " pathEditMode="relative" rAng="0" ptsTypes="AA">
                                      <p:cBhvr>
                                        <p:cTn id="52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483" y="-278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0.00024 L -0.82604 -0.00186 " pathEditMode="relative" rAng="0" ptsTypes="AA">
                                      <p:cBhvr>
                                        <p:cTn id="54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02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12" grpId="1" animBg="1"/>
      <p:bldP spid="15" grpId="0" animBg="1"/>
      <p:bldP spid="15" grpId="1" animBg="1"/>
      <p:bldP spid="17" grpId="0" animBg="1"/>
      <p:bldP spid="17" grpId="1" animBg="1"/>
      <p:bldP spid="5" grpId="0" build="allAtOnce"/>
      <p:bldP spid="16" grpId="0" build="allAtOnce"/>
      <p:bldP spid="18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8"/>
          <p:cNvSpPr txBox="1">
            <a:spLocks/>
          </p:cNvSpPr>
          <p:nvPr/>
        </p:nvSpPr>
        <p:spPr>
          <a:xfrm>
            <a:off x="0" y="1196752"/>
            <a:ext cx="9144000" cy="5112568"/>
          </a:xfrm>
          <a:prstGeom prst="rect">
            <a:avLst/>
          </a:prstGeom>
          <a:ln>
            <a:noFill/>
          </a:ln>
        </p:spPr>
        <p:txBody>
          <a:bodyPr vert="horz" lIns="720000" tIns="0" rIns="720000" bIns="0" anchor="ctr" anchorCtr="0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algn="just"/>
            <a:r>
              <a:rPr lang="ru-RU" sz="3600" b="1" dirty="0">
                <a:ln>
                  <a:solidFill>
                    <a:srgbClr val="0000CC"/>
                  </a:solidFill>
                </a:ln>
                <a:solidFill>
                  <a:srgbClr val="FFFF00"/>
                </a:solidFill>
                <a:effectLst>
                  <a:glow rad="101600">
                    <a:schemeClr val="bg2">
                      <a:lumMod val="5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</a:t>
            </a:r>
            <a:r>
              <a:rPr lang="ru-RU" sz="3600" b="1" dirty="0" smtClean="0">
                <a:ln>
                  <a:solidFill>
                    <a:srgbClr val="0000CC"/>
                  </a:solidFill>
                </a:ln>
                <a:solidFill>
                  <a:srgbClr val="FFFF00"/>
                </a:solidFill>
                <a:effectLst>
                  <a:glow rad="101600">
                    <a:schemeClr val="bg2">
                      <a:lumMod val="5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 При </a:t>
            </a:r>
            <a:r>
              <a:rPr lang="ru-RU" sz="3600" b="1" dirty="0">
                <a:ln>
                  <a:solidFill>
                    <a:srgbClr val="0000CC"/>
                  </a:solidFill>
                </a:ln>
                <a:solidFill>
                  <a:srgbClr val="FFFF00"/>
                </a:solidFill>
                <a:effectLst>
                  <a:glow rad="101600">
                    <a:schemeClr val="bg2">
                      <a:lumMod val="5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сильном ветре, пониженной температуре и повышенной влажности необходимо увеличить время, отведенное на разминку перед выполнением легкоатлетических упражнений (разминка должна быть более интенсивной). </a:t>
            </a:r>
          </a:p>
        </p:txBody>
      </p:sp>
    </p:spTree>
    <p:extLst>
      <p:ext uri="{BB962C8B-B14F-4D97-AF65-F5344CB8AC3E}">
        <p14:creationId xmlns:p14="http://schemas.microsoft.com/office/powerpoint/2010/main" val="34528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8"/>
          <p:cNvSpPr txBox="1">
            <a:spLocks/>
          </p:cNvSpPr>
          <p:nvPr/>
        </p:nvSpPr>
        <p:spPr>
          <a:xfrm>
            <a:off x="0" y="1628800"/>
            <a:ext cx="9144000" cy="3744416"/>
          </a:xfrm>
          <a:prstGeom prst="rect">
            <a:avLst/>
          </a:prstGeom>
          <a:ln>
            <a:noFill/>
          </a:ln>
        </p:spPr>
        <p:txBody>
          <a:bodyPr vert="horz" lIns="720000" tIns="0" rIns="720000" bIns="0" anchor="t" anchorCtr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algn="just"/>
            <a:r>
              <a:rPr lang="ru-RU" sz="4000" b="1" dirty="0">
                <a:ln>
                  <a:solidFill>
                    <a:srgbClr val="0000CC"/>
                  </a:solidFill>
                </a:ln>
                <a:solidFill>
                  <a:srgbClr val="FFFF00"/>
                </a:solidFill>
                <a:effectLst>
                  <a:glow rad="101600">
                    <a:schemeClr val="bg2">
                      <a:lumMod val="5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3</a:t>
            </a:r>
            <a:r>
              <a:rPr lang="ru-RU" sz="4000" b="1" dirty="0" smtClean="0">
                <a:ln>
                  <a:solidFill>
                    <a:srgbClr val="0000CC"/>
                  </a:solidFill>
                </a:ln>
                <a:solidFill>
                  <a:srgbClr val="FFFF00"/>
                </a:solidFill>
                <a:effectLst>
                  <a:glow rad="101600">
                    <a:schemeClr val="bg2">
                      <a:lumMod val="5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 </a:t>
            </a:r>
            <a:r>
              <a:rPr lang="ru-RU" sz="4000" b="1" dirty="0">
                <a:ln>
                  <a:solidFill>
                    <a:srgbClr val="0000CC"/>
                  </a:solidFill>
                </a:ln>
                <a:solidFill>
                  <a:srgbClr val="FFFF00"/>
                </a:solidFill>
                <a:effectLst>
                  <a:glow rad="101600">
                    <a:schemeClr val="bg2">
                      <a:lumMod val="5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Обувь учащихся должна быть на подошве, исключающей скольжение, </a:t>
            </a:r>
            <a:endParaRPr lang="ru-RU" sz="4000" b="1" dirty="0" smtClean="0">
              <a:ln>
                <a:solidFill>
                  <a:srgbClr val="0000CC"/>
                </a:solidFill>
              </a:ln>
              <a:solidFill>
                <a:srgbClr val="FFFF00"/>
              </a:solidFill>
              <a:effectLst>
                <a:glow rad="101600">
                  <a:schemeClr val="bg2">
                    <a:lumMod val="50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just"/>
            <a:r>
              <a:rPr lang="ru-RU" sz="4000" b="1" dirty="0" smtClean="0">
                <a:ln>
                  <a:solidFill>
                    <a:srgbClr val="0000CC"/>
                  </a:solidFill>
                </a:ln>
                <a:solidFill>
                  <a:srgbClr val="FFFF00"/>
                </a:solidFill>
                <a:effectLst>
                  <a:glow rad="101600">
                    <a:schemeClr val="bg2">
                      <a:lumMod val="5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плотно </a:t>
            </a:r>
            <a:r>
              <a:rPr lang="ru-RU" sz="4000" b="1" dirty="0">
                <a:ln>
                  <a:solidFill>
                    <a:srgbClr val="0000CC"/>
                  </a:solidFill>
                </a:ln>
                <a:solidFill>
                  <a:srgbClr val="FFFF00"/>
                </a:solidFill>
                <a:effectLst>
                  <a:glow rad="101600">
                    <a:schemeClr val="bg2">
                      <a:lumMod val="5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облегающей ногу и не стеснять кровообращение</a:t>
            </a:r>
            <a:r>
              <a:rPr lang="ru-RU" sz="4000" b="1" dirty="0" smtClean="0">
                <a:ln>
                  <a:solidFill>
                    <a:srgbClr val="0000CC"/>
                  </a:solidFill>
                </a:ln>
                <a:solidFill>
                  <a:srgbClr val="FFFF00"/>
                </a:solidFill>
                <a:effectLst>
                  <a:glow rad="101600">
                    <a:schemeClr val="bg2">
                      <a:lumMod val="5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</a:p>
        </p:txBody>
      </p:sp>
      <p:pic>
        <p:nvPicPr>
          <p:cNvPr id="4" name="Picture 2" descr="C:\Users\Марина\ШКОЛА\презентации мои\для прези\кнопка синяя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86E63E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8244408" y="5983240"/>
            <a:ext cx="689060" cy="695413"/>
          </a:xfrm>
          <a:prstGeom prst="ellipse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193872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8"/>
          <p:cNvSpPr txBox="1">
            <a:spLocks/>
          </p:cNvSpPr>
          <p:nvPr/>
        </p:nvSpPr>
        <p:spPr>
          <a:xfrm>
            <a:off x="-37030" y="2996952"/>
            <a:ext cx="9144000" cy="1872208"/>
          </a:xfrm>
          <a:prstGeom prst="rect">
            <a:avLst/>
          </a:prstGeom>
          <a:ln>
            <a:noFill/>
          </a:ln>
        </p:spPr>
        <p:txBody>
          <a:bodyPr vert="horz" lIns="720000" tIns="0" rIns="720000" bIns="0" anchor="ctr" anchorCtr="0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algn="just"/>
            <a:r>
              <a:rPr lang="ru-RU" sz="3600" b="1" dirty="0" smtClean="0">
                <a:ln>
                  <a:solidFill>
                    <a:srgbClr val="0000CC"/>
                  </a:solidFill>
                </a:ln>
                <a:solidFill>
                  <a:srgbClr val="FFFF00"/>
                </a:solidFill>
                <a:effectLst>
                  <a:glow rad="101600">
                    <a:schemeClr val="bg2">
                      <a:lumMod val="5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1. При прыжках </a:t>
            </a:r>
            <a:r>
              <a:rPr lang="ru-RU" sz="3600" b="1" dirty="0">
                <a:ln>
                  <a:solidFill>
                    <a:srgbClr val="0000CC"/>
                  </a:solidFill>
                </a:ln>
                <a:solidFill>
                  <a:srgbClr val="FFFF00"/>
                </a:solidFill>
                <a:effectLst>
                  <a:glow rad="101600">
                    <a:schemeClr val="bg2">
                      <a:lumMod val="5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тщательно разрыхляйте песок в яме – месте приземления. </a:t>
            </a:r>
            <a:endParaRPr lang="ru-RU" sz="3600" b="1" dirty="0" smtClean="0">
              <a:ln>
                <a:solidFill>
                  <a:srgbClr val="0000CC"/>
                </a:solidFill>
              </a:ln>
              <a:solidFill>
                <a:srgbClr val="FFFF00"/>
              </a:solidFill>
              <a:effectLst>
                <a:glow rad="101600">
                  <a:schemeClr val="bg2">
                    <a:lumMod val="50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Заголовок 8"/>
          <p:cNvSpPr txBox="1">
            <a:spLocks/>
          </p:cNvSpPr>
          <p:nvPr/>
        </p:nvSpPr>
        <p:spPr>
          <a:xfrm>
            <a:off x="0" y="4869160"/>
            <a:ext cx="9144000" cy="1728192"/>
          </a:xfrm>
          <a:prstGeom prst="rect">
            <a:avLst/>
          </a:prstGeom>
          <a:ln>
            <a:noFill/>
          </a:ln>
        </p:spPr>
        <p:txBody>
          <a:bodyPr vert="horz" lIns="720000" tIns="0" rIns="720000" bIns="0" anchor="ctr" anchorCtr="0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algn="just"/>
            <a:r>
              <a:rPr lang="ru-RU" sz="3600" b="1" dirty="0" smtClean="0">
                <a:ln>
                  <a:solidFill>
                    <a:srgbClr val="0000CC"/>
                  </a:solidFill>
                </a:ln>
                <a:solidFill>
                  <a:srgbClr val="FFFF00"/>
                </a:solidFill>
                <a:effectLst>
                  <a:glow rad="101600">
                    <a:schemeClr val="bg2">
                      <a:lumMod val="5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2. Не </a:t>
            </a:r>
            <a:r>
              <a:rPr lang="ru-RU" sz="3600" b="1" dirty="0">
                <a:ln>
                  <a:solidFill>
                    <a:srgbClr val="0000CC"/>
                  </a:solidFill>
                </a:ln>
                <a:solidFill>
                  <a:srgbClr val="FFFF00"/>
                </a:solidFill>
                <a:effectLst>
                  <a:glow rad="101600">
                    <a:schemeClr val="bg2">
                      <a:lumMod val="5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выполняйте прыжки на неровном, рыхлом и скользком </a:t>
            </a:r>
            <a:r>
              <a:rPr lang="ru-RU" sz="3600" b="1" dirty="0" smtClean="0">
                <a:ln>
                  <a:solidFill>
                    <a:srgbClr val="0000CC"/>
                  </a:solidFill>
                </a:ln>
                <a:solidFill>
                  <a:srgbClr val="FFFF00"/>
                </a:solidFill>
                <a:effectLst>
                  <a:glow rad="101600">
                    <a:schemeClr val="bg2">
                      <a:lumMod val="5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грунте.</a:t>
            </a:r>
          </a:p>
        </p:txBody>
      </p:sp>
      <p:sp>
        <p:nvSpPr>
          <p:cNvPr id="6" name="Заголовок 8"/>
          <p:cNvSpPr txBox="1">
            <a:spLocks/>
          </p:cNvSpPr>
          <p:nvPr/>
        </p:nvSpPr>
        <p:spPr>
          <a:xfrm>
            <a:off x="-1" y="579224"/>
            <a:ext cx="9106971" cy="2592288"/>
          </a:xfrm>
          <a:prstGeom prst="rect">
            <a:avLst/>
          </a:prstGeom>
          <a:ln>
            <a:noFill/>
          </a:ln>
        </p:spPr>
        <p:txBody>
          <a:bodyPr vert="horz" lIns="36000" tIns="36000" rIns="36000" bIns="0" anchor="t" anchorCtr="0">
            <a:normAutofit lnSpcReduction="1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4800" b="1" dirty="0" smtClean="0">
                <a:ln w="3175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ru-RU" sz="6000" b="1" dirty="0" smtClean="0">
                <a:ln w="3175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ТЕХНИКА БЕЗОПАСНОСТИ</a:t>
            </a:r>
            <a:r>
              <a:rPr lang="ru-RU" sz="6000" b="1" dirty="0" smtClean="0">
                <a:ln w="3175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3600" b="1" dirty="0" smtClean="0">
                <a:ln w="3175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на занятиях физической культурой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3600" b="1" dirty="0" smtClean="0">
                <a:ln w="3175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по разделу «ЛЁГКАЯ АТЛЕТИКА»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3600" b="1" dirty="0" smtClean="0">
                <a:ln w="3175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(прыжковая подготовка)</a:t>
            </a:r>
            <a:endParaRPr kumimoji="0" lang="ru-RU" sz="3600" b="1" u="none" strike="noStrike" kern="1200" cap="none" spc="0" normalizeH="0" baseline="0" noProof="0" dirty="0">
              <a:ln w="3175"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7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C:\Users\hppcc\Desktop\ШКОЛА\02 прези мои\01 лёгкая атлетика\картинки\прыжки\130813-world-day4-12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" r="1826"/>
          <a:stretch/>
        </p:blipFill>
        <p:spPr bwMode="auto">
          <a:xfrm>
            <a:off x="-2" y="1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04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8"/>
          <p:cNvSpPr txBox="1">
            <a:spLocks/>
          </p:cNvSpPr>
          <p:nvPr/>
        </p:nvSpPr>
        <p:spPr>
          <a:xfrm>
            <a:off x="0" y="1628801"/>
            <a:ext cx="9144000" cy="2376263"/>
          </a:xfrm>
          <a:prstGeom prst="rect">
            <a:avLst/>
          </a:prstGeom>
          <a:ln>
            <a:noFill/>
          </a:ln>
        </p:spPr>
        <p:txBody>
          <a:bodyPr vert="horz" lIns="720000" tIns="0" rIns="720000" bIns="0" anchor="ctr" anchorCtr="0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algn="just"/>
            <a:r>
              <a:rPr lang="ru-RU" sz="3600" b="1" dirty="0" smtClean="0">
                <a:ln>
                  <a:solidFill>
                    <a:srgbClr val="0000CC"/>
                  </a:solidFill>
                </a:ln>
                <a:solidFill>
                  <a:srgbClr val="FFFF00"/>
                </a:solidFill>
                <a:effectLst>
                  <a:glow rad="101600">
                    <a:schemeClr val="bg2">
                      <a:lumMod val="5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4. Прыжок начинайте выполнять   после того, как предыдущий прыгун покинул место приземления.</a:t>
            </a:r>
            <a:endParaRPr lang="ru-RU" sz="3600" b="1" dirty="0">
              <a:ln>
                <a:solidFill>
                  <a:srgbClr val="0000CC"/>
                </a:solidFill>
              </a:ln>
              <a:solidFill>
                <a:srgbClr val="FFFF00"/>
              </a:solidFill>
              <a:effectLst>
                <a:glow rad="101600">
                  <a:schemeClr val="bg2">
                    <a:lumMod val="50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Заголовок 8"/>
          <p:cNvSpPr txBox="1">
            <a:spLocks/>
          </p:cNvSpPr>
          <p:nvPr/>
        </p:nvSpPr>
        <p:spPr>
          <a:xfrm>
            <a:off x="-6896" y="4149081"/>
            <a:ext cx="9144000" cy="2181866"/>
          </a:xfrm>
          <a:prstGeom prst="rect">
            <a:avLst/>
          </a:prstGeom>
          <a:ln>
            <a:noFill/>
          </a:ln>
        </p:spPr>
        <p:txBody>
          <a:bodyPr vert="horz" lIns="720000" tIns="0" rIns="720000" bIns="0" anchor="ctr" anchorCtr="0">
            <a:normAutofit lnSpcReduction="1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algn="just"/>
            <a:r>
              <a:rPr lang="ru-RU" sz="3600" b="1" dirty="0" smtClean="0">
                <a:ln>
                  <a:solidFill>
                    <a:srgbClr val="0000CC"/>
                  </a:solidFill>
                </a:ln>
                <a:solidFill>
                  <a:srgbClr val="FFFF00"/>
                </a:solidFill>
                <a:effectLst>
                  <a:glow rad="101600">
                    <a:schemeClr val="bg2">
                      <a:lumMod val="5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5. Грабли </a:t>
            </a:r>
            <a:r>
              <a:rPr lang="ru-RU" sz="3600" b="1" dirty="0">
                <a:ln>
                  <a:solidFill>
                    <a:srgbClr val="0000CC"/>
                  </a:solidFill>
                </a:ln>
                <a:solidFill>
                  <a:srgbClr val="FFFF00"/>
                </a:solidFill>
                <a:effectLst>
                  <a:glow rad="101600">
                    <a:schemeClr val="bg2">
                      <a:lumMod val="5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 лопаты не оставляйте </a:t>
            </a:r>
            <a:r>
              <a:rPr lang="ru-RU" sz="3600" b="1" dirty="0" smtClean="0">
                <a:ln>
                  <a:solidFill>
                    <a:srgbClr val="0000CC"/>
                  </a:solidFill>
                </a:ln>
                <a:solidFill>
                  <a:srgbClr val="FFFF00"/>
                </a:solidFill>
                <a:effectLst>
                  <a:glow rad="101600">
                    <a:schemeClr val="bg2">
                      <a:lumMod val="5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на местах </a:t>
            </a:r>
            <a:r>
              <a:rPr lang="ru-RU" sz="3600" b="1" dirty="0">
                <a:ln>
                  <a:solidFill>
                    <a:srgbClr val="0000CC"/>
                  </a:solidFill>
                </a:ln>
                <a:solidFill>
                  <a:srgbClr val="FFFF00"/>
                </a:solidFill>
                <a:effectLst>
                  <a:glow rad="101600">
                    <a:schemeClr val="bg2">
                      <a:lumMod val="5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занятий. Грабли кладите </a:t>
            </a:r>
            <a:r>
              <a:rPr lang="ru-RU" sz="3600" b="1" dirty="0" smtClean="0">
                <a:ln>
                  <a:solidFill>
                    <a:srgbClr val="0000CC"/>
                  </a:solidFill>
                </a:ln>
                <a:solidFill>
                  <a:srgbClr val="FFFF00"/>
                </a:solidFill>
                <a:effectLst>
                  <a:glow rad="101600">
                    <a:schemeClr val="bg2">
                      <a:lumMod val="5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зубьями вниз, шиповки – шипами </a:t>
            </a:r>
            <a:r>
              <a:rPr lang="ru-RU" sz="3600" b="1" dirty="0">
                <a:ln>
                  <a:solidFill>
                    <a:srgbClr val="0000CC"/>
                  </a:solidFill>
                </a:ln>
                <a:solidFill>
                  <a:srgbClr val="FFFF00"/>
                </a:solidFill>
                <a:effectLst>
                  <a:glow rad="101600">
                    <a:schemeClr val="bg2">
                      <a:lumMod val="5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вниз</a:t>
            </a:r>
            <a:r>
              <a:rPr lang="ru-RU" sz="3600" b="1" dirty="0" smtClean="0">
                <a:ln>
                  <a:solidFill>
                    <a:srgbClr val="0000CC"/>
                  </a:solidFill>
                </a:ln>
                <a:solidFill>
                  <a:srgbClr val="FFFF00"/>
                </a:solidFill>
                <a:effectLst>
                  <a:glow rad="101600">
                    <a:schemeClr val="bg2">
                      <a:lumMod val="5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endParaRPr lang="ru-RU" sz="3600" b="1" dirty="0">
              <a:ln>
                <a:solidFill>
                  <a:srgbClr val="0000CC"/>
                </a:solidFill>
              </a:ln>
              <a:solidFill>
                <a:srgbClr val="FFFF00"/>
              </a:solidFill>
              <a:effectLst>
                <a:glow rad="101600">
                  <a:schemeClr val="bg2">
                    <a:lumMod val="50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Заголовок 8"/>
          <p:cNvSpPr txBox="1">
            <a:spLocks/>
          </p:cNvSpPr>
          <p:nvPr/>
        </p:nvSpPr>
        <p:spPr>
          <a:xfrm>
            <a:off x="-22297" y="836712"/>
            <a:ext cx="9167102" cy="792089"/>
          </a:xfrm>
          <a:prstGeom prst="rect">
            <a:avLst/>
          </a:prstGeom>
          <a:ln>
            <a:noFill/>
          </a:ln>
        </p:spPr>
        <p:txBody>
          <a:bodyPr vert="horz" lIns="720000" tIns="0" rIns="720000" bIns="0" anchor="ctr" anchorCtr="0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algn="just"/>
            <a:r>
              <a:rPr lang="ru-RU" sz="3600" b="1" dirty="0" smtClean="0">
                <a:ln>
                  <a:solidFill>
                    <a:srgbClr val="0000CC"/>
                  </a:solidFill>
                </a:ln>
                <a:solidFill>
                  <a:srgbClr val="FFFF00"/>
                </a:solidFill>
                <a:effectLst>
                  <a:glow rad="101600">
                    <a:schemeClr val="bg2">
                      <a:lumMod val="5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3.  Не </a:t>
            </a:r>
            <a:r>
              <a:rPr lang="ru-RU" sz="3600" b="1" dirty="0">
                <a:ln>
                  <a:solidFill>
                    <a:srgbClr val="0000CC"/>
                  </a:solidFill>
                </a:ln>
                <a:solidFill>
                  <a:srgbClr val="FFFF00"/>
                </a:solidFill>
                <a:effectLst>
                  <a:glow rad="101600">
                    <a:schemeClr val="bg2">
                      <a:lumMod val="5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приземляйтесь на руки. </a:t>
            </a:r>
            <a:endParaRPr lang="ru-RU" sz="3600" b="1" dirty="0" smtClean="0">
              <a:ln>
                <a:solidFill>
                  <a:srgbClr val="0000CC"/>
                </a:solidFill>
              </a:ln>
              <a:solidFill>
                <a:srgbClr val="FFFF00"/>
              </a:solidFill>
              <a:effectLst>
                <a:glow rad="101600">
                  <a:schemeClr val="bg2">
                    <a:lumMod val="50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9" name="Picture 2" descr="C:\Users\Марина\ШКОЛА\презентации мои\для прези\кнопка синяя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86E63E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8244408" y="5983240"/>
            <a:ext cx="689060" cy="695413"/>
          </a:xfrm>
          <a:prstGeom prst="ellipse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275638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8"/>
          <p:cNvSpPr txBox="1">
            <a:spLocks/>
          </p:cNvSpPr>
          <p:nvPr/>
        </p:nvSpPr>
        <p:spPr>
          <a:xfrm>
            <a:off x="-1" y="579224"/>
            <a:ext cx="9106971" cy="2592288"/>
          </a:xfrm>
          <a:prstGeom prst="rect">
            <a:avLst/>
          </a:prstGeom>
          <a:ln>
            <a:noFill/>
          </a:ln>
        </p:spPr>
        <p:txBody>
          <a:bodyPr vert="horz" lIns="36000" tIns="36000" rIns="36000" bIns="0" anchor="t" anchorCtr="0">
            <a:normAutofit lnSpcReduction="1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4800" b="1" dirty="0" smtClean="0">
                <a:ln w="3175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ru-RU" sz="6000" b="1" dirty="0" smtClean="0">
                <a:ln w="3175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ТЕХНИКА БЕЗОПАСНОСТИ</a:t>
            </a:r>
            <a:r>
              <a:rPr lang="ru-RU" sz="6000" b="1" dirty="0" smtClean="0">
                <a:ln w="3175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3600" b="1" dirty="0" smtClean="0">
                <a:ln w="3175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на занятиях физической культурой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3600" b="1" dirty="0" smtClean="0">
                <a:ln w="3175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по разделу «ЛЁГКАЯ АТЛЕТИКА»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3600" b="1" dirty="0" smtClean="0">
                <a:ln w="3175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(метание снарядов)</a:t>
            </a:r>
            <a:endParaRPr kumimoji="0" lang="ru-RU" sz="3600" b="1" u="none" strike="noStrike" kern="1200" cap="none" spc="0" normalizeH="0" baseline="0" noProof="0" dirty="0">
              <a:ln w="3175"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7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Заголовок 8"/>
          <p:cNvSpPr txBox="1">
            <a:spLocks/>
          </p:cNvSpPr>
          <p:nvPr/>
        </p:nvSpPr>
        <p:spPr>
          <a:xfrm>
            <a:off x="18409" y="2996952"/>
            <a:ext cx="9088562" cy="2880320"/>
          </a:xfrm>
          <a:prstGeom prst="rect">
            <a:avLst/>
          </a:prstGeom>
          <a:ln>
            <a:noFill/>
          </a:ln>
        </p:spPr>
        <p:txBody>
          <a:bodyPr vert="horz" lIns="720000" tIns="0" rIns="720000" bIns="0" anchor="ctr" anchorCtr="0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algn="just"/>
            <a:r>
              <a:rPr lang="ru-RU" sz="3600" b="1" dirty="0" smtClean="0">
                <a:ln>
                  <a:solidFill>
                    <a:srgbClr val="0000CC"/>
                  </a:solidFill>
                </a:ln>
                <a:solidFill>
                  <a:srgbClr val="FFFF00"/>
                </a:solidFill>
                <a:effectLst>
                  <a:glow rad="101600">
                    <a:schemeClr val="bg2">
                      <a:lumMod val="5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1. Перед </a:t>
            </a:r>
            <a:r>
              <a:rPr lang="ru-RU" sz="3600" b="1" dirty="0">
                <a:ln>
                  <a:solidFill>
                    <a:srgbClr val="0000CC"/>
                  </a:solidFill>
                </a:ln>
                <a:solidFill>
                  <a:srgbClr val="FFFF00"/>
                </a:solidFill>
                <a:effectLst>
                  <a:glow rad="101600">
                    <a:schemeClr val="bg2">
                      <a:lumMod val="5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метанием </a:t>
            </a:r>
            <a:r>
              <a:rPr lang="ru-RU" sz="3600" b="1" dirty="0" smtClean="0">
                <a:ln>
                  <a:solidFill>
                    <a:srgbClr val="0000CC"/>
                  </a:solidFill>
                </a:ln>
                <a:solidFill>
                  <a:srgbClr val="FFFF00"/>
                </a:solidFill>
                <a:effectLst>
                  <a:glow rad="101600">
                    <a:schemeClr val="bg2">
                      <a:lumMod val="5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диска</a:t>
            </a:r>
            <a:r>
              <a:rPr lang="ru-RU" sz="3600" b="1" dirty="0">
                <a:ln>
                  <a:solidFill>
                    <a:srgbClr val="0000CC"/>
                  </a:solidFill>
                </a:ln>
                <a:solidFill>
                  <a:srgbClr val="FFFF00"/>
                </a:solidFill>
                <a:effectLst>
                  <a:glow rad="101600">
                    <a:schemeClr val="bg2">
                      <a:lumMod val="5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гранаты, </a:t>
            </a:r>
            <a:r>
              <a:rPr lang="ru-RU" sz="3600" b="1" dirty="0" smtClean="0">
                <a:ln>
                  <a:solidFill>
                    <a:srgbClr val="0000CC"/>
                  </a:solidFill>
                </a:ln>
                <a:solidFill>
                  <a:srgbClr val="FFFF00"/>
                </a:solidFill>
                <a:effectLst>
                  <a:glow rad="101600">
                    <a:schemeClr val="bg2">
                      <a:lumMod val="5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мяча, копья</a:t>
            </a:r>
            <a:r>
              <a:rPr lang="ru-RU" sz="3600" b="1" dirty="0">
                <a:ln>
                  <a:solidFill>
                    <a:srgbClr val="0000CC"/>
                  </a:solidFill>
                </a:ln>
                <a:solidFill>
                  <a:srgbClr val="FFFF00"/>
                </a:solidFill>
                <a:effectLst>
                  <a:glow rad="101600">
                    <a:schemeClr val="bg2">
                      <a:lumMod val="5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молота, </a:t>
            </a:r>
            <a:r>
              <a:rPr lang="ru-RU" sz="3600" b="1" dirty="0" smtClean="0">
                <a:ln>
                  <a:solidFill>
                    <a:srgbClr val="0000CC"/>
                  </a:solidFill>
                </a:ln>
                <a:solidFill>
                  <a:srgbClr val="FFFF00"/>
                </a:solidFill>
                <a:effectLst>
                  <a:glow rad="101600">
                    <a:schemeClr val="bg2">
                      <a:lumMod val="5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толканием </a:t>
            </a:r>
            <a:r>
              <a:rPr lang="ru-RU" sz="3600" b="1" dirty="0">
                <a:ln>
                  <a:solidFill>
                    <a:srgbClr val="0000CC"/>
                  </a:solidFill>
                </a:ln>
                <a:solidFill>
                  <a:srgbClr val="FFFF00"/>
                </a:solidFill>
                <a:effectLst>
                  <a:glow rad="101600">
                    <a:schemeClr val="bg2">
                      <a:lumMod val="5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ядра посмотрите, нет ли людей в направлении метания. </a:t>
            </a:r>
            <a:endParaRPr lang="ru-RU" sz="3600" b="1" dirty="0" smtClean="0">
              <a:ln>
                <a:solidFill>
                  <a:srgbClr val="0000CC"/>
                </a:solidFill>
              </a:ln>
              <a:solidFill>
                <a:srgbClr val="FFFF00"/>
              </a:solidFill>
              <a:effectLst>
                <a:glow rad="101600">
                  <a:schemeClr val="bg2">
                    <a:lumMod val="50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Заголовок 8"/>
          <p:cNvSpPr txBox="1">
            <a:spLocks/>
          </p:cNvSpPr>
          <p:nvPr/>
        </p:nvSpPr>
        <p:spPr>
          <a:xfrm>
            <a:off x="-9311" y="5589240"/>
            <a:ext cx="9088562" cy="936104"/>
          </a:xfrm>
          <a:prstGeom prst="rect">
            <a:avLst/>
          </a:prstGeom>
          <a:ln>
            <a:noFill/>
          </a:ln>
        </p:spPr>
        <p:txBody>
          <a:bodyPr vert="horz" lIns="720000" tIns="0" rIns="720000" bIns="0" anchor="ctr" anchorCtr="0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algn="just"/>
            <a:r>
              <a:rPr lang="ru-RU" sz="3600" b="1" dirty="0" smtClean="0">
                <a:ln>
                  <a:solidFill>
                    <a:srgbClr val="0000CC"/>
                  </a:solidFill>
                </a:ln>
                <a:solidFill>
                  <a:srgbClr val="FFFF00"/>
                </a:solidFill>
                <a:effectLst>
                  <a:glow rad="101600">
                    <a:schemeClr val="bg2">
                      <a:lumMod val="5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2.  Не </a:t>
            </a:r>
            <a:r>
              <a:rPr lang="ru-RU" sz="3600" b="1" dirty="0">
                <a:ln>
                  <a:solidFill>
                    <a:srgbClr val="0000CC"/>
                  </a:solidFill>
                </a:ln>
                <a:solidFill>
                  <a:srgbClr val="FFFF00"/>
                </a:solidFill>
                <a:effectLst>
                  <a:glow rad="101600">
                    <a:schemeClr val="bg2">
                      <a:lumMod val="5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подавайте снаряд броском. </a:t>
            </a:r>
            <a:endParaRPr lang="ru-RU" sz="3600" b="1" dirty="0" smtClean="0">
              <a:ln>
                <a:solidFill>
                  <a:srgbClr val="0000CC"/>
                </a:solidFill>
              </a:ln>
              <a:solidFill>
                <a:srgbClr val="FFFF00"/>
              </a:solidFill>
              <a:effectLst>
                <a:glow rad="101600">
                  <a:schemeClr val="bg2">
                    <a:lumMod val="50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2050" name="Picture 2" descr="C:\Users\hppcc\Desktop\ШКОЛА\02 прези мои\01 лёгкая атлетика\картинки\метание\9198_r209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6" r="13339"/>
          <a:stretch/>
        </p:blipFill>
        <p:spPr bwMode="auto">
          <a:xfrm>
            <a:off x="-10910" y="-26380"/>
            <a:ext cx="9154910" cy="688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758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8"/>
          <p:cNvSpPr txBox="1">
            <a:spLocks/>
          </p:cNvSpPr>
          <p:nvPr/>
        </p:nvSpPr>
        <p:spPr>
          <a:xfrm>
            <a:off x="0" y="692696"/>
            <a:ext cx="9144000" cy="4176464"/>
          </a:xfrm>
          <a:prstGeom prst="rect">
            <a:avLst/>
          </a:prstGeom>
          <a:ln>
            <a:noFill/>
          </a:ln>
        </p:spPr>
        <p:txBody>
          <a:bodyPr vert="horz" lIns="720000" tIns="0" rIns="720000" bIns="0" anchor="ctr" anchorCtr="0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algn="just"/>
            <a:r>
              <a:rPr lang="ru-RU" sz="3600" b="1" dirty="0" smtClean="0">
                <a:ln>
                  <a:solidFill>
                    <a:srgbClr val="0000CC"/>
                  </a:solidFill>
                </a:ln>
                <a:solidFill>
                  <a:srgbClr val="FFFF00"/>
                </a:solidFill>
                <a:effectLst>
                  <a:glow rad="101600">
                    <a:schemeClr val="bg2">
                      <a:lumMod val="5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3.  Будьте </a:t>
            </a:r>
            <a:r>
              <a:rPr lang="ru-RU" sz="3600" b="1" dirty="0">
                <a:ln>
                  <a:solidFill>
                    <a:srgbClr val="0000CC"/>
                  </a:solidFill>
                </a:ln>
                <a:solidFill>
                  <a:srgbClr val="FFFF00"/>
                </a:solidFill>
                <a:effectLst>
                  <a:glow rad="101600">
                    <a:schemeClr val="bg2">
                      <a:lumMod val="5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особенно внимательны при упражнениях в метании. Не стойте при групповых занятиях справа от метающего, не ходите за снарядами без </a:t>
            </a:r>
            <a:r>
              <a:rPr lang="ru-RU" sz="3600" b="1" dirty="0" smtClean="0">
                <a:ln>
                  <a:solidFill>
                    <a:srgbClr val="0000CC"/>
                  </a:solidFill>
                </a:ln>
                <a:solidFill>
                  <a:srgbClr val="FFFF00"/>
                </a:solidFill>
                <a:effectLst>
                  <a:glow rad="101600">
                    <a:schemeClr val="bg2">
                      <a:lumMod val="5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разрешения учителя (тренера).</a:t>
            </a:r>
            <a:endParaRPr lang="ru-RU" sz="3600" b="1" dirty="0">
              <a:ln>
                <a:solidFill>
                  <a:srgbClr val="0000CC"/>
                </a:solidFill>
              </a:ln>
              <a:solidFill>
                <a:srgbClr val="FFFF00"/>
              </a:solidFill>
              <a:effectLst>
                <a:glow rad="101600">
                  <a:schemeClr val="bg2">
                    <a:lumMod val="50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Заголовок 8"/>
          <p:cNvSpPr txBox="1">
            <a:spLocks/>
          </p:cNvSpPr>
          <p:nvPr/>
        </p:nvSpPr>
        <p:spPr>
          <a:xfrm>
            <a:off x="0" y="4653136"/>
            <a:ext cx="9144000" cy="1656184"/>
          </a:xfrm>
          <a:prstGeom prst="rect">
            <a:avLst/>
          </a:prstGeom>
          <a:ln>
            <a:noFill/>
          </a:ln>
        </p:spPr>
        <p:txBody>
          <a:bodyPr vert="horz" lIns="720000" tIns="0" rIns="720000" bIns="0" anchor="ctr" anchorCtr="0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algn="just"/>
            <a:r>
              <a:rPr lang="ru-RU" sz="3600" b="1" dirty="0" smtClean="0">
                <a:ln>
                  <a:solidFill>
                    <a:srgbClr val="0000CC"/>
                  </a:solidFill>
                </a:ln>
                <a:solidFill>
                  <a:srgbClr val="FFFF00"/>
                </a:solidFill>
                <a:effectLst>
                  <a:glow rad="101600">
                    <a:schemeClr val="bg2">
                      <a:lumMod val="5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4.	Перед </a:t>
            </a:r>
            <a:r>
              <a:rPr lang="ru-RU" sz="3600" b="1" dirty="0">
                <a:ln>
                  <a:solidFill>
                    <a:srgbClr val="0000CC"/>
                  </a:solidFill>
                </a:ln>
                <a:solidFill>
                  <a:srgbClr val="FFFF00"/>
                </a:solidFill>
                <a:effectLst>
                  <a:glow rad="101600">
                    <a:schemeClr val="bg2">
                      <a:lumMod val="5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метанием в мокрую погоду вытирайте снаряды </a:t>
            </a:r>
            <a:r>
              <a:rPr lang="ru-RU" sz="3600" b="1" dirty="0" smtClean="0">
                <a:ln>
                  <a:solidFill>
                    <a:srgbClr val="0000CC"/>
                  </a:solidFill>
                </a:ln>
                <a:solidFill>
                  <a:srgbClr val="FFFF00"/>
                </a:solidFill>
                <a:effectLst>
                  <a:glow rad="101600">
                    <a:schemeClr val="bg2">
                      <a:lumMod val="5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насухо.</a:t>
            </a:r>
            <a:endParaRPr lang="ru-RU" sz="3600" b="1" dirty="0">
              <a:ln>
                <a:solidFill>
                  <a:srgbClr val="0000CC"/>
                </a:solidFill>
              </a:ln>
              <a:solidFill>
                <a:srgbClr val="FFFF00"/>
              </a:solidFill>
              <a:effectLst>
                <a:glow rad="101600">
                  <a:schemeClr val="bg2">
                    <a:lumMod val="50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9882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8"/>
          <p:cNvSpPr txBox="1">
            <a:spLocks/>
          </p:cNvSpPr>
          <p:nvPr/>
        </p:nvSpPr>
        <p:spPr>
          <a:xfrm>
            <a:off x="0" y="1340768"/>
            <a:ext cx="9143999" cy="2578868"/>
          </a:xfrm>
          <a:prstGeom prst="rect">
            <a:avLst/>
          </a:prstGeom>
          <a:ln>
            <a:noFill/>
          </a:ln>
        </p:spPr>
        <p:txBody>
          <a:bodyPr vert="horz" lIns="720000" tIns="0" rIns="720000" bIns="0" anchor="ctr" anchorCtr="0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algn="just"/>
            <a:r>
              <a:rPr lang="ru-RU" sz="3600" b="1" dirty="0" smtClean="0">
                <a:ln>
                  <a:solidFill>
                    <a:srgbClr val="0000CC"/>
                  </a:solidFill>
                </a:ln>
                <a:solidFill>
                  <a:srgbClr val="FFFF00"/>
                </a:solidFill>
                <a:effectLst>
                  <a:glow rad="101600">
                    <a:schemeClr val="bg2">
                      <a:lumMod val="5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5. Во </a:t>
            </a:r>
            <a:r>
              <a:rPr lang="ru-RU" sz="3600" b="1" dirty="0">
                <a:ln>
                  <a:solidFill>
                    <a:srgbClr val="0000CC"/>
                  </a:solidFill>
                </a:ln>
                <a:solidFill>
                  <a:srgbClr val="FFFF00"/>
                </a:solidFill>
                <a:effectLst>
                  <a:glow rad="101600">
                    <a:schemeClr val="bg2">
                      <a:lumMod val="5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время проведения занятий по метанию нельзя находиться в зоне бросков, пересекать эту зону. </a:t>
            </a:r>
          </a:p>
        </p:txBody>
      </p:sp>
      <p:sp>
        <p:nvSpPr>
          <p:cNvPr id="3" name="Заголовок 8"/>
          <p:cNvSpPr txBox="1">
            <a:spLocks/>
          </p:cNvSpPr>
          <p:nvPr/>
        </p:nvSpPr>
        <p:spPr>
          <a:xfrm>
            <a:off x="-1" y="3919637"/>
            <a:ext cx="9143999" cy="2605707"/>
          </a:xfrm>
          <a:prstGeom prst="rect">
            <a:avLst/>
          </a:prstGeom>
          <a:ln>
            <a:noFill/>
          </a:ln>
        </p:spPr>
        <p:txBody>
          <a:bodyPr vert="horz" lIns="720000" tIns="0" rIns="720000" bIns="360000" anchor="ctr" anchorCtr="0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algn="just"/>
            <a:r>
              <a:rPr lang="ru-RU" sz="3600" b="1" dirty="0" smtClean="0">
                <a:ln>
                  <a:solidFill>
                    <a:srgbClr val="0000CC"/>
                  </a:solidFill>
                </a:ln>
                <a:solidFill>
                  <a:srgbClr val="FFFF00"/>
                </a:solidFill>
                <a:effectLst>
                  <a:glow rad="101600">
                    <a:schemeClr val="bg2">
                      <a:lumMod val="5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6. Находясь </a:t>
            </a:r>
            <a:r>
              <a:rPr lang="ru-RU" sz="3600" b="1" dirty="0">
                <a:ln>
                  <a:solidFill>
                    <a:srgbClr val="0000CC"/>
                  </a:solidFill>
                </a:ln>
                <a:solidFill>
                  <a:srgbClr val="FFFF00"/>
                </a:solidFill>
                <a:effectLst>
                  <a:glow rad="101600">
                    <a:schemeClr val="bg2">
                      <a:lumMod val="5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вблизи зоны метания, нельзя поворачиваться спиной к направлению полета объекта метания</a:t>
            </a:r>
            <a:r>
              <a:rPr lang="ru-RU" sz="3600" b="1" dirty="0" smtClean="0">
                <a:ln>
                  <a:solidFill>
                    <a:srgbClr val="0000CC"/>
                  </a:solidFill>
                </a:ln>
                <a:solidFill>
                  <a:srgbClr val="FFFF00"/>
                </a:solidFill>
                <a:effectLst>
                  <a:glow rad="101600">
                    <a:schemeClr val="bg2">
                      <a:lumMod val="5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0051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8"/>
          <p:cNvSpPr txBox="1">
            <a:spLocks/>
          </p:cNvSpPr>
          <p:nvPr/>
        </p:nvSpPr>
        <p:spPr>
          <a:xfrm>
            <a:off x="0" y="548680"/>
            <a:ext cx="9144000" cy="4032448"/>
          </a:xfrm>
          <a:prstGeom prst="rect">
            <a:avLst/>
          </a:prstGeom>
          <a:ln>
            <a:noFill/>
          </a:ln>
        </p:spPr>
        <p:txBody>
          <a:bodyPr vert="horz" lIns="720000" tIns="0" rIns="720000" bIns="0" anchor="ctr" anchorCtr="0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algn="just"/>
            <a:r>
              <a:rPr lang="ru-RU" sz="3600" b="1" dirty="0" smtClean="0">
                <a:ln>
                  <a:solidFill>
                    <a:srgbClr val="0000CC"/>
                  </a:solidFill>
                </a:ln>
                <a:solidFill>
                  <a:srgbClr val="FFFF00"/>
                </a:solidFill>
                <a:effectLst>
                  <a:glow rad="101600">
                    <a:schemeClr val="bg2">
                      <a:lumMod val="5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7. Запрещается </a:t>
            </a:r>
            <a:r>
              <a:rPr lang="ru-RU" sz="3600" b="1" dirty="0">
                <a:ln>
                  <a:solidFill>
                    <a:srgbClr val="0000CC"/>
                  </a:solidFill>
                </a:ln>
                <a:solidFill>
                  <a:srgbClr val="FFFF00"/>
                </a:solidFill>
                <a:effectLst>
                  <a:glow rad="101600">
                    <a:schemeClr val="bg2">
                      <a:lumMod val="5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производить произвольные метания, оставлять без присмотра спортивный инвентарь для толчков и метаний, в том числе инвентарь, который не используется в данный момент на уроке</a:t>
            </a:r>
            <a:r>
              <a:rPr lang="ru-RU" sz="3600" b="1" dirty="0" smtClean="0">
                <a:ln>
                  <a:solidFill>
                    <a:srgbClr val="0000CC"/>
                  </a:solidFill>
                </a:ln>
                <a:solidFill>
                  <a:srgbClr val="FFFF00"/>
                </a:solidFill>
                <a:effectLst>
                  <a:glow rad="101600">
                    <a:schemeClr val="bg2">
                      <a:lumMod val="5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endParaRPr lang="ru-RU" sz="3600" b="1" i="1" dirty="0" smtClean="0">
              <a:ln>
                <a:solidFill>
                  <a:srgbClr val="0000CC"/>
                </a:solidFill>
              </a:ln>
              <a:solidFill>
                <a:srgbClr val="FFFF00"/>
              </a:solidFill>
              <a:effectLst>
                <a:glow rad="101600">
                  <a:schemeClr val="bg2">
                    <a:lumMod val="50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" name="Заголовок 8"/>
          <p:cNvSpPr txBox="1">
            <a:spLocks/>
          </p:cNvSpPr>
          <p:nvPr/>
        </p:nvSpPr>
        <p:spPr>
          <a:xfrm>
            <a:off x="0" y="4581128"/>
            <a:ext cx="9144000" cy="1944216"/>
          </a:xfrm>
          <a:prstGeom prst="rect">
            <a:avLst/>
          </a:prstGeom>
          <a:ln>
            <a:noFill/>
          </a:ln>
        </p:spPr>
        <p:txBody>
          <a:bodyPr vert="horz" lIns="720000" tIns="0" rIns="720000" bIns="0" anchor="t" anchorCtr="0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algn="just"/>
            <a:r>
              <a:rPr lang="ru-RU" sz="3600" b="1" dirty="0" smtClean="0">
                <a:ln>
                  <a:solidFill>
                    <a:srgbClr val="0000CC"/>
                  </a:solidFill>
                </a:ln>
                <a:solidFill>
                  <a:srgbClr val="FFFF00"/>
                </a:solidFill>
                <a:effectLst>
                  <a:glow rad="101600">
                    <a:schemeClr val="bg2">
                      <a:lumMod val="5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8.  Хранить и переносить спортивный инвентарь для метаний следует в специальных укладках.</a:t>
            </a:r>
            <a:endParaRPr lang="ru-RU" sz="3600" b="1" i="1" dirty="0" smtClean="0">
              <a:ln>
                <a:solidFill>
                  <a:srgbClr val="0000CC"/>
                </a:solidFill>
              </a:ln>
              <a:solidFill>
                <a:srgbClr val="FFFF00"/>
              </a:solidFill>
              <a:effectLst>
                <a:glow rad="101600">
                  <a:schemeClr val="bg2">
                    <a:lumMod val="50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7" name="Picture 2" descr="C:\Users\Марина\ШКОЛА\презентации мои\для прези\кнопка синяя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86E63E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8244408" y="5983240"/>
            <a:ext cx="689060" cy="695413"/>
          </a:xfrm>
          <a:prstGeom prst="ellipse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15897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рина\ШКОЛА\Лёгкая атлетика\фото, картинки\корона\gold-gala-crown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74231" y="2276872"/>
            <a:ext cx="4831325" cy="2508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11561" y="887274"/>
            <a:ext cx="7992888" cy="885542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twoPt" dir="t"/>
          </a:scene3d>
          <a:sp3d>
            <a:bevelT/>
            <a:bevelB/>
          </a:sp3d>
        </p:spPr>
        <p:txBody>
          <a:bodyPr vert="horz" wrap="none" lIns="0" tIns="0" rIns="0" bIns="0" anchor="ctr" anchorCtr="1">
            <a:prstTxWarp prst="textDeflate">
              <a:avLst/>
            </a:prstTxWarp>
            <a:noAutofit/>
            <a:sp3d extrusionH="57150">
              <a:bevelT w="38100" h="25400"/>
              <a:bevelB w="38100" h="38100"/>
              <a:contourClr>
                <a:schemeClr val="bg2"/>
              </a:contourClr>
            </a:sp3d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normalizeH="0" baseline="0" noProof="0" dirty="0" smtClean="0">
                <a:ln w="50800">
                  <a:noFill/>
                </a:ln>
                <a:solidFill>
                  <a:srgbClr val="FFFF00"/>
                </a:solidFill>
                <a:effectLst>
                  <a:glow rad="127000">
                    <a:srgbClr val="0000CC">
                      <a:alpha val="50000"/>
                    </a:srgbClr>
                  </a:glow>
                </a:effectLst>
                <a:uLnTx/>
                <a:uFillTx/>
                <a:ea typeface="+mj-ea"/>
                <a:cs typeface="+mj-cs"/>
              </a:rPr>
              <a:t>ЛЁГКАЯ </a:t>
            </a:r>
            <a:r>
              <a:rPr kumimoji="0" lang="ru-RU" sz="5400" b="1" i="0" u="none" strike="noStrike" kern="1200" normalizeH="0" noProof="0" dirty="0" smtClean="0">
                <a:ln w="50800">
                  <a:noFill/>
                </a:ln>
                <a:solidFill>
                  <a:srgbClr val="FFFF00"/>
                </a:solidFill>
                <a:effectLst>
                  <a:glow rad="127000">
                    <a:srgbClr val="0000CC">
                      <a:alpha val="50000"/>
                    </a:srgbClr>
                  </a:glow>
                </a:effectLst>
                <a:uLnTx/>
                <a:uFillTx/>
                <a:ea typeface="+mj-ea"/>
                <a:cs typeface="+mj-cs"/>
              </a:rPr>
              <a:t> АТЛЕТИКА</a:t>
            </a:r>
            <a:endParaRPr kumimoji="0" lang="ru-RU" sz="5400" b="1" i="0" u="none" strike="noStrike" kern="1200" normalizeH="0" baseline="0" noProof="0" dirty="0">
              <a:ln w="50800">
                <a:noFill/>
              </a:ln>
              <a:solidFill>
                <a:srgbClr val="FFFF00"/>
              </a:solidFill>
              <a:effectLst>
                <a:glow rad="127000">
                  <a:srgbClr val="0000CC">
                    <a:alpha val="50000"/>
                  </a:srgbClr>
                </a:glow>
              </a:effectLst>
              <a:uLnTx/>
              <a:uFillTx/>
              <a:ea typeface="+mj-ea"/>
              <a:cs typeface="+mj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93449" y="5517232"/>
            <a:ext cx="7992888" cy="720080"/>
          </a:xfrm>
          <a:prstGeom prst="rect">
            <a:avLst/>
          </a:prstGeom>
          <a:noFill/>
        </p:spPr>
        <p:txBody>
          <a:bodyPr wrap="square" lIns="0" tIns="0" rIns="0" bIns="0" anchor="ctr" anchorCtr="0">
            <a:prstTxWarp prst="textInflateBottom">
              <a:avLst/>
            </a:prstTxWarp>
            <a:normAutofit fontScale="85000" lnSpcReduction="1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cap="none" spc="50" dirty="0" smtClean="0">
                <a:ln w="11430"/>
                <a:solidFill>
                  <a:srgbClr val="FFFF00"/>
                </a:solidFill>
                <a:effectLst>
                  <a:glow rad="127000">
                    <a:srgbClr val="0000FF">
                      <a:alpha val="5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«КОРОЛЕВА  СПОРТА»</a:t>
            </a:r>
            <a:endParaRPr lang="ru-RU" sz="6000" b="1" cap="none" spc="50" dirty="0">
              <a:ln w="11430"/>
              <a:solidFill>
                <a:srgbClr val="FFFF00"/>
              </a:solidFill>
              <a:effectLst>
                <a:glow rad="127000">
                  <a:srgbClr val="0000FF">
                    <a:alpha val="50000"/>
                  </a:srgb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hlinkClick r:id="rId2" action="ppaction://hlinksldjump"/>
          </p:cNvPr>
          <p:cNvSpPr/>
          <p:nvPr/>
        </p:nvSpPr>
        <p:spPr>
          <a:xfrm>
            <a:off x="6228184" y="5191020"/>
            <a:ext cx="2722954" cy="1378838"/>
          </a:xfrm>
          <a:prstGeom prst="roundRect">
            <a:avLst>
              <a:gd name="adj" fmla="val 36099"/>
            </a:avLst>
          </a:prstGeom>
          <a:solidFill>
            <a:srgbClr val="DDEF31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000" b="1" dirty="0" smtClean="0">
                <a:ln w="11430"/>
                <a:solidFill>
                  <a:srgbClr val="0070C0"/>
                </a:solidFill>
                <a:latin typeface="Georgia" pitchFamily="18" charset="0"/>
              </a:rPr>
              <a:t>МЕТАНИЯ</a:t>
            </a:r>
          </a:p>
        </p:txBody>
      </p:sp>
      <p:pic>
        <p:nvPicPr>
          <p:cNvPr id="1028" name="Picture 4" descr="C:\Users\Марина\ШКОЛА\Лёгкая атлетика\презентация по лёгкой атлетике\Рисунок4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162120"/>
            <a:ext cx="2773363" cy="138906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Марина\ШКОЛА\Лёгкая атлетика\презентация по лёгкой атлетике\Рисунок2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148298"/>
            <a:ext cx="2760663" cy="147478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Марина\ШКОЛА\Лёгкая атлетика\презентация по лёгкой атлетике\Рисунок1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04864"/>
            <a:ext cx="2670175" cy="138906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0" y="620688"/>
            <a:ext cx="9144000" cy="121444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none" lIns="0" tIns="0" rIns="18288" bIns="0" anchor="ctr" anchorCtr="1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1" i="0" u="none" strike="noStrike" kern="1200" normalizeH="0" baseline="0" noProof="0" dirty="0" smtClean="0">
                <a:ln w="11430">
                  <a:noFill/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ЛЁГКАЯ</a:t>
            </a:r>
            <a:r>
              <a:rPr kumimoji="0" lang="ru-RU" sz="6600" b="1" i="0" u="none" strike="noStrike" kern="1200" normalizeH="0" noProof="0" dirty="0" smtClean="0">
                <a:ln w="11430">
                  <a:noFill/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 АТЛЕТИКА</a:t>
            </a:r>
            <a:endParaRPr kumimoji="0" lang="ru-RU" sz="6600" b="1" i="0" u="none" strike="noStrike" kern="1200" normalizeH="0" baseline="0" noProof="0" dirty="0">
              <a:ln w="11430">
                <a:noFill/>
              </a:ln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2" descr="C:\Users\Марина\ШКОЛА\презентации мои\для прези\кнопка синяя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310835" y="145633"/>
            <a:ext cx="684765" cy="691079"/>
          </a:xfrm>
          <a:prstGeom prst="ellipse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290427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-1" y="439737"/>
            <a:ext cx="9119730" cy="162111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none" lIns="0" tIns="0" rIns="0" bIns="0" anchor="ctr" anchorCtr="0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 smtClean="0">
                <a:ln w="11430">
                  <a:noFill/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СПОРТИВНАЯ ХОДЬБА</a:t>
            </a:r>
            <a:endParaRPr kumimoji="0" lang="ru-RU" sz="6000" b="1" i="0" u="none" strike="noStrike" kern="1200" normalizeH="0" baseline="0" noProof="0" dirty="0">
              <a:ln w="11430">
                <a:noFill/>
              </a:ln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C:\Users\Марина\ШКОЛА\01 ДОКИ\Лёгкая атлетика\фото, картинки\ходьба\Каниськина О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060848"/>
            <a:ext cx="6192688" cy="43535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193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1643042" y="4500570"/>
            <a:ext cx="7500958" cy="1128722"/>
          </a:xfrm>
          <a:prstGeom prst="rect">
            <a:avLst/>
          </a:prstGeom>
          <a:ln>
            <a:noFill/>
          </a:ln>
        </p:spPr>
        <p:txBody>
          <a:bodyPr vert="horz" wrap="none" lIns="0" tIns="0" rIns="18288" bIns="0" anchor="ctr" anchorCtr="1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2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0" y="188640"/>
            <a:ext cx="9144000" cy="2520280"/>
          </a:xfrm>
        </p:spPr>
        <p:txBody>
          <a:bodyPr wrap="square" lIns="540000" rIns="540000" anchor="ctr" anchorCtr="0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algn="ctr"/>
            <a:r>
              <a:rPr lang="ru-RU" sz="3600" dirty="0" smtClean="0">
                <a:ln>
                  <a:solidFill>
                    <a:srgbClr val="0000CC"/>
                  </a:solidFill>
                </a:ln>
                <a:solidFill>
                  <a:srgbClr val="FFFF00"/>
                </a:solidFill>
                <a:effectLst>
                  <a:glow rad="63500">
                    <a:schemeClr val="bg2">
                      <a:lumMod val="5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Ходьба, как спортивное упражнение, отличается по технике выполнения от обычной ходьбы и поэтому называется «спортивной ходьбой»</a:t>
            </a:r>
            <a:endParaRPr lang="ru-RU" sz="3600" dirty="0">
              <a:ln>
                <a:solidFill>
                  <a:srgbClr val="0000CC"/>
                </a:solidFill>
              </a:ln>
              <a:solidFill>
                <a:srgbClr val="FFFF00"/>
              </a:solidFill>
              <a:effectLst>
                <a:glow rad="63500">
                  <a:schemeClr val="bg2">
                    <a:lumMod val="50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 descr="C:\Users\Марина\ШКОЛА\ДОКИ\Лёгкая атлетика\фото, картинки\ходьба\110813_04289132324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8" b="5608"/>
          <a:stretch/>
        </p:blipFill>
        <p:spPr bwMode="auto">
          <a:xfrm>
            <a:off x="899592" y="2681193"/>
            <a:ext cx="7200800" cy="38901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951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1643042" y="4500570"/>
            <a:ext cx="7500958" cy="1128722"/>
          </a:xfrm>
          <a:prstGeom prst="rect">
            <a:avLst/>
          </a:prstGeom>
          <a:ln>
            <a:noFill/>
          </a:ln>
        </p:spPr>
        <p:txBody>
          <a:bodyPr vert="horz" wrap="none" lIns="0" tIns="0" rIns="18288" bIns="0" anchor="ctr" anchorCtr="1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2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2" descr="C:\Users\Марина\ШКОЛА\Лёгкая атлетика\фото, картинки\ходьба\1344830733_london2012_day15020.jpg"/>
          <p:cNvPicPr>
            <a:picLocks noChangeAspect="1" noChangeArrowheads="1"/>
          </p:cNvPicPr>
          <p:nvPr/>
        </p:nvPicPr>
        <p:blipFill rotWithShape="1">
          <a:blip r:embed="rId2"/>
          <a:srcRect l="17372" t="3614" r="1" b="41132"/>
          <a:stretch/>
        </p:blipFill>
        <p:spPr bwMode="auto">
          <a:xfrm>
            <a:off x="323969" y="3284984"/>
            <a:ext cx="8428989" cy="32510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0" y="676384"/>
            <a:ext cx="9144000" cy="2520280"/>
          </a:xfrm>
        </p:spPr>
        <p:txBody>
          <a:bodyPr wrap="square" lIns="720000" rIns="720000" anchor="ctr" anchorCtr="0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algn="ctr"/>
            <a:r>
              <a:rPr lang="ru-RU" sz="3600" dirty="0" smtClean="0">
                <a:ln>
                  <a:solidFill>
                    <a:srgbClr val="0000CC"/>
                  </a:solidFill>
                </a:ln>
                <a:solidFill>
                  <a:srgbClr val="FFFF00"/>
                </a:solidFill>
                <a:effectLst>
                  <a:glow rad="63500">
                    <a:schemeClr val="bg2">
                      <a:lumMod val="5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отличается она тем, что в ходьбе должна отсутствовать «фаза полёта», иначе спортсмена дисквалифицируют с соревнований</a:t>
            </a:r>
            <a:endParaRPr lang="ru-RU" sz="3600" dirty="0">
              <a:ln>
                <a:solidFill>
                  <a:srgbClr val="0000CC"/>
                </a:solidFill>
              </a:ln>
              <a:solidFill>
                <a:srgbClr val="FFFF00"/>
              </a:solidFill>
              <a:effectLst>
                <a:glow rad="63500">
                  <a:schemeClr val="bg2">
                    <a:lumMod val="50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4473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1643042" y="4500570"/>
            <a:ext cx="7500958" cy="1128722"/>
          </a:xfrm>
          <a:prstGeom prst="rect">
            <a:avLst/>
          </a:prstGeom>
          <a:ln>
            <a:noFill/>
          </a:ln>
        </p:spPr>
        <p:txBody>
          <a:bodyPr vert="horz" wrap="none" lIns="0" tIns="0" rIns="18288" bIns="0" anchor="ctr" anchorCtr="1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2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5215136" y="836712"/>
            <a:ext cx="3928863" cy="5760640"/>
          </a:xfrm>
        </p:spPr>
        <p:txBody>
          <a:bodyPr wrap="square" rIns="360000" anchor="ctr" anchorCtr="0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algn="ctr"/>
            <a:r>
              <a:rPr lang="ru-RU" sz="4000" dirty="0" smtClean="0">
                <a:ln>
                  <a:solidFill>
                    <a:srgbClr val="0000CC"/>
                  </a:solidFill>
                </a:ln>
                <a:solidFill>
                  <a:srgbClr val="FFFF00"/>
                </a:solidFill>
                <a:effectLst>
                  <a:glow rad="63500">
                    <a:schemeClr val="bg2">
                      <a:lumMod val="50000"/>
                      <a:alpha val="40000"/>
                    </a:schemeClr>
                  </a:glow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Скорость спортивной ходьбы</a:t>
            </a:r>
            <a:r>
              <a:rPr lang="en-US" sz="4000" dirty="0" smtClean="0">
                <a:ln>
                  <a:solidFill>
                    <a:srgbClr val="0000CC"/>
                  </a:solidFill>
                </a:ln>
                <a:solidFill>
                  <a:srgbClr val="FFFF00"/>
                </a:solidFill>
                <a:effectLst>
                  <a:glow rad="63500">
                    <a:schemeClr val="bg2">
                      <a:lumMod val="50000"/>
                      <a:alpha val="40000"/>
                    </a:schemeClr>
                  </a:glow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en-US" sz="4000" dirty="0" smtClean="0">
                <a:ln>
                  <a:solidFill>
                    <a:srgbClr val="0000CC"/>
                  </a:solidFill>
                </a:ln>
                <a:solidFill>
                  <a:srgbClr val="FFFF00"/>
                </a:solidFill>
                <a:effectLst>
                  <a:glow rad="63500">
                    <a:schemeClr val="bg2">
                      <a:lumMod val="50000"/>
                      <a:alpha val="40000"/>
                    </a:schemeClr>
                  </a:glow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ru-RU" sz="4000" dirty="0" smtClean="0">
                <a:ln>
                  <a:solidFill>
                    <a:srgbClr val="0000CC"/>
                  </a:solidFill>
                </a:ln>
                <a:solidFill>
                  <a:srgbClr val="FFFF00"/>
                </a:solidFill>
                <a:effectLst>
                  <a:glow rad="63500">
                    <a:schemeClr val="bg2">
                      <a:lumMod val="50000"/>
                      <a:alpha val="40000"/>
                    </a:schemeClr>
                  </a:glow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выше</a:t>
            </a:r>
            <a:r>
              <a:rPr lang="en-US" sz="4000" dirty="0" smtClean="0">
                <a:ln>
                  <a:solidFill>
                    <a:srgbClr val="0000CC"/>
                  </a:solidFill>
                </a:ln>
                <a:solidFill>
                  <a:srgbClr val="FFFF00"/>
                </a:solidFill>
                <a:effectLst>
                  <a:glow rad="63500">
                    <a:schemeClr val="bg2">
                      <a:lumMod val="50000"/>
                      <a:alpha val="40000"/>
                    </a:schemeClr>
                  </a:glow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en-US" sz="4000" dirty="0" smtClean="0">
                <a:ln>
                  <a:solidFill>
                    <a:srgbClr val="0000CC"/>
                  </a:solidFill>
                </a:ln>
                <a:solidFill>
                  <a:srgbClr val="FFFF00"/>
                </a:solidFill>
                <a:effectLst>
                  <a:glow rad="63500">
                    <a:schemeClr val="bg2">
                      <a:lumMod val="50000"/>
                      <a:alpha val="40000"/>
                    </a:schemeClr>
                  </a:glow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ru-RU" sz="4000" dirty="0" smtClean="0">
                <a:ln>
                  <a:solidFill>
                    <a:srgbClr val="0000CC"/>
                  </a:solidFill>
                </a:ln>
                <a:solidFill>
                  <a:srgbClr val="FFFF00"/>
                </a:solidFill>
                <a:effectLst>
                  <a:glow rad="63500">
                    <a:schemeClr val="bg2">
                      <a:lumMod val="50000"/>
                      <a:alpha val="40000"/>
                    </a:schemeClr>
                  </a:glow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скорости обычной ходьбы</a:t>
            </a:r>
            <a:endParaRPr lang="ru-RU" sz="4000" dirty="0">
              <a:ln>
                <a:solidFill>
                  <a:srgbClr val="0000CC"/>
                </a:solidFill>
              </a:ln>
              <a:solidFill>
                <a:srgbClr val="FFFF00"/>
              </a:solidFill>
              <a:effectLst>
                <a:glow rad="63500">
                  <a:schemeClr val="bg2">
                    <a:lumMod val="50000"/>
                    <a:alpha val="40000"/>
                  </a:schemeClr>
                </a:glow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Picture 2" descr="C:\Users\Марина\ШКОЛА\Лёгкая атлетика\фото, картинки\ходьба\file661fzlumowktblrb2hj_800_480.jpg"/>
          <p:cNvPicPr>
            <a:picLocks noChangeAspect="1" noChangeArrowheads="1"/>
          </p:cNvPicPr>
          <p:nvPr/>
        </p:nvPicPr>
        <p:blipFill>
          <a:blip r:embed="rId2"/>
          <a:srcRect l="9375" r="20312"/>
          <a:stretch>
            <a:fillRect/>
          </a:stretch>
        </p:blipFill>
        <p:spPr bwMode="auto">
          <a:xfrm>
            <a:off x="483847" y="764704"/>
            <a:ext cx="4909674" cy="58828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2" descr="C:\Users\Марина\ШКОЛА\презентации мои\для прези\кнопка синяя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86E63E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8282108" y="173687"/>
            <a:ext cx="651360" cy="657365"/>
          </a:xfrm>
          <a:prstGeom prst="ellipse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133965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0952" y="0"/>
            <a:ext cx="8317511" cy="2216984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Ins="0" anchor="ctr" anchorCtr="0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dirty="0">
                <a:ln w="1143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</a:t>
            </a:r>
            <a:r>
              <a:rPr lang="ru-RU" sz="4800" dirty="0" smtClean="0">
                <a:ln w="1143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азновидности  бега</a:t>
            </a:r>
            <a:br>
              <a:rPr lang="ru-RU" sz="4800" dirty="0" smtClean="0">
                <a:ln w="1143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800" dirty="0" smtClean="0">
                <a:ln w="1143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школьной  программы</a:t>
            </a:r>
            <a:endParaRPr lang="ru-RU" sz="4800" dirty="0">
              <a:ln w="11430"/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Заголовок 8"/>
          <p:cNvSpPr txBox="1">
            <a:spLocks/>
          </p:cNvSpPr>
          <p:nvPr/>
        </p:nvSpPr>
        <p:spPr>
          <a:xfrm>
            <a:off x="-13081" y="2376681"/>
            <a:ext cx="9143042" cy="1041345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1440000" tIns="0" rIns="180000" bIns="0" anchor="ctr" anchorCtr="0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 w="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Бег на короткие дистанции</a:t>
            </a:r>
            <a:endParaRPr kumimoji="0" lang="ru-RU" sz="4400" b="1" i="0" u="none" strike="noStrike" kern="1200" cap="none" spc="0" normalizeH="0" baseline="0" noProof="0" dirty="0">
              <a:ln w="0"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Заголовок 8"/>
          <p:cNvSpPr txBox="1">
            <a:spLocks/>
          </p:cNvSpPr>
          <p:nvPr/>
        </p:nvSpPr>
        <p:spPr>
          <a:xfrm>
            <a:off x="-13081" y="3418026"/>
            <a:ext cx="9144000" cy="1091094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1440000" tIns="0" rIns="180000" bIns="0" anchor="ctr" anchorCtr="0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 w="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Бег на средние дистанции</a:t>
            </a:r>
            <a:endParaRPr kumimoji="0" lang="ru-RU" sz="4400" b="1" i="0" u="none" strike="noStrike" kern="1200" cap="none" spc="0" normalizeH="0" baseline="0" noProof="0" dirty="0">
              <a:ln w="0"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Блок-схема: решение 8">
            <a:hlinkClick r:id="rId3" action="ppaction://hlinksldjump"/>
          </p:cNvPr>
          <p:cNvSpPr/>
          <p:nvPr/>
        </p:nvSpPr>
        <p:spPr>
          <a:xfrm>
            <a:off x="455918" y="2591960"/>
            <a:ext cx="648072" cy="610786"/>
          </a:xfrm>
          <a:prstGeom prst="flowChartDecision">
            <a:avLst/>
          </a:prstGeom>
          <a:solidFill>
            <a:srgbClr val="FF3300"/>
          </a:solidFill>
          <a:ln>
            <a:noFill/>
          </a:ln>
          <a:effectLst>
            <a:glow rad="228600">
              <a:srgbClr val="00B0F0">
                <a:alpha val="40000"/>
              </a:srgb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freezing" dir="t"/>
          </a:scene3d>
          <a:sp3d contourW="63500" prstMaterial="metal">
            <a:bevelT w="114300" h="152400" prst="angle"/>
            <a:bevelB w="0" h="0"/>
            <a:extrusionClr>
              <a:srgbClr val="C110F8"/>
            </a:extrusionClr>
            <a:contourClr>
              <a:srgbClr val="002060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endParaRPr lang="ru-RU" sz="4000" b="1" dirty="0" smtClean="0">
              <a:ln>
                <a:solidFill>
                  <a:srgbClr val="C00000"/>
                </a:solidFill>
                <a:prstDash val="solid"/>
              </a:ln>
              <a:solidFill>
                <a:srgbClr val="FA125A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Georgia" pitchFamily="18" charset="0"/>
            </a:endParaRPr>
          </a:p>
        </p:txBody>
      </p:sp>
      <p:sp>
        <p:nvSpPr>
          <p:cNvPr id="8" name="Блок-схема: решение 7">
            <a:hlinkClick r:id="rId4" action="ppaction://hlinksldjump"/>
          </p:cNvPr>
          <p:cNvSpPr/>
          <p:nvPr/>
        </p:nvSpPr>
        <p:spPr>
          <a:xfrm>
            <a:off x="430953" y="3643690"/>
            <a:ext cx="648072" cy="639766"/>
          </a:xfrm>
          <a:prstGeom prst="flowChartDecision">
            <a:avLst/>
          </a:prstGeom>
          <a:solidFill>
            <a:srgbClr val="FF3300"/>
          </a:solidFill>
          <a:ln>
            <a:noFill/>
          </a:ln>
          <a:effectLst>
            <a:glow rad="228600">
              <a:srgbClr val="00B0F0">
                <a:alpha val="40000"/>
              </a:srgb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freezing" dir="t"/>
          </a:scene3d>
          <a:sp3d contourW="63500" prstMaterial="metal">
            <a:bevelT w="114300" h="152400" prst="angle"/>
            <a:bevelB w="0" h="0"/>
            <a:extrusionClr>
              <a:srgbClr val="C110F8"/>
            </a:extrusionClr>
            <a:contourClr>
              <a:srgbClr val="002060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endParaRPr lang="ru-RU" sz="4000" b="1" dirty="0" smtClean="0">
              <a:ln>
                <a:solidFill>
                  <a:srgbClr val="C00000"/>
                </a:solidFill>
                <a:prstDash val="solid"/>
              </a:ln>
              <a:solidFill>
                <a:srgbClr val="FA125A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Georgia" pitchFamily="18" charset="0"/>
            </a:endParaRPr>
          </a:p>
        </p:txBody>
      </p:sp>
      <p:sp>
        <p:nvSpPr>
          <p:cNvPr id="10" name="Заголовок 8"/>
          <p:cNvSpPr txBox="1">
            <a:spLocks/>
          </p:cNvSpPr>
          <p:nvPr/>
        </p:nvSpPr>
        <p:spPr>
          <a:xfrm>
            <a:off x="4657" y="5656333"/>
            <a:ext cx="9125303" cy="1085035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1440000" tIns="0" rIns="360000" bIns="0" anchor="ctr" anchorCtr="0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 smtClean="0">
                <a:ln w="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Эстафетный бег (эстафета)</a:t>
            </a:r>
            <a:endParaRPr kumimoji="0" lang="ru-RU" sz="4400" b="1" i="0" u="none" strike="noStrike" kern="1200" cap="none" spc="0" normalizeH="0" baseline="0" noProof="0" dirty="0">
              <a:ln w="0"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Блок-схема: решение 16">
            <a:hlinkClick r:id="rId5" action="ppaction://hlinksldjump"/>
          </p:cNvPr>
          <p:cNvSpPr/>
          <p:nvPr/>
        </p:nvSpPr>
        <p:spPr>
          <a:xfrm>
            <a:off x="455918" y="5837939"/>
            <a:ext cx="648072" cy="629533"/>
          </a:xfrm>
          <a:prstGeom prst="flowChartDecision">
            <a:avLst/>
          </a:prstGeom>
          <a:solidFill>
            <a:srgbClr val="FF3300"/>
          </a:solidFill>
          <a:ln>
            <a:noFill/>
          </a:ln>
          <a:effectLst>
            <a:glow rad="228600">
              <a:srgbClr val="00B0F0">
                <a:alpha val="40000"/>
              </a:srgb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freezing" dir="t"/>
          </a:scene3d>
          <a:sp3d contourW="63500" prstMaterial="metal">
            <a:bevelT w="114300" h="152400" prst="angle"/>
            <a:bevelB w="0" h="0"/>
            <a:extrusionClr>
              <a:srgbClr val="C110F8"/>
            </a:extrusionClr>
            <a:contourClr>
              <a:srgbClr val="002060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endParaRPr lang="ru-RU" sz="4000" b="1" dirty="0" smtClean="0">
              <a:ln>
                <a:solidFill>
                  <a:srgbClr val="C00000"/>
                </a:solidFill>
                <a:prstDash val="solid"/>
              </a:ln>
              <a:solidFill>
                <a:srgbClr val="FA125A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Georgia" pitchFamily="18" charset="0"/>
            </a:endParaRPr>
          </a:p>
        </p:txBody>
      </p:sp>
      <p:sp>
        <p:nvSpPr>
          <p:cNvPr id="18" name="Заголовок 8"/>
          <p:cNvSpPr txBox="1">
            <a:spLocks/>
          </p:cNvSpPr>
          <p:nvPr/>
        </p:nvSpPr>
        <p:spPr>
          <a:xfrm>
            <a:off x="4658" y="4509120"/>
            <a:ext cx="9125303" cy="1126209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1440000" tIns="0" rIns="360000" bIns="0" anchor="ctr" anchorCtr="0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 smtClean="0">
                <a:ln w="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Кроссовый бег (кросс)</a:t>
            </a:r>
            <a:endParaRPr kumimoji="0" lang="ru-RU" sz="4400" b="1" i="0" u="none" strike="noStrike" kern="1200" cap="none" spc="0" normalizeH="0" baseline="0" noProof="0" dirty="0">
              <a:ln w="0"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9" name="Блок-схема: решение 18">
            <a:hlinkClick r:id="rId6" action="ppaction://hlinksldjump"/>
          </p:cNvPr>
          <p:cNvSpPr/>
          <p:nvPr/>
        </p:nvSpPr>
        <p:spPr>
          <a:xfrm>
            <a:off x="431831" y="4757457"/>
            <a:ext cx="648072" cy="629533"/>
          </a:xfrm>
          <a:prstGeom prst="flowChartDecision">
            <a:avLst/>
          </a:prstGeom>
          <a:solidFill>
            <a:srgbClr val="FF3300"/>
          </a:solidFill>
          <a:ln>
            <a:noFill/>
          </a:ln>
          <a:effectLst>
            <a:glow rad="228600">
              <a:srgbClr val="00B0F0">
                <a:alpha val="40000"/>
              </a:srgb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freezing" dir="t"/>
          </a:scene3d>
          <a:sp3d contourW="63500" prstMaterial="metal">
            <a:bevelT w="114300" h="152400" prst="angle"/>
            <a:bevelB w="0" h="0"/>
            <a:extrusionClr>
              <a:srgbClr val="C110F8"/>
            </a:extrusionClr>
            <a:contourClr>
              <a:srgbClr val="002060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endParaRPr lang="ru-RU" sz="4000" b="1" dirty="0" smtClean="0">
              <a:ln>
                <a:solidFill>
                  <a:srgbClr val="C00000"/>
                </a:solidFill>
                <a:prstDash val="solid"/>
              </a:ln>
              <a:solidFill>
                <a:srgbClr val="FA125A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Georgia" pitchFamily="18" charset="0"/>
            </a:endParaRPr>
          </a:p>
        </p:txBody>
      </p:sp>
      <p:pic>
        <p:nvPicPr>
          <p:cNvPr id="13" name="Picture 6" descr="C:\Users\hppcc\Desktop\МАРИНА - ДОКИ\02 прези мои\01 лёгкая атлетика\картинки\дети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6" r="3428"/>
          <a:stretch/>
        </p:blipFill>
        <p:spPr bwMode="auto">
          <a:xfrm>
            <a:off x="-43569" y="-21948"/>
            <a:ext cx="9254394" cy="687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88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9" grpId="1" animBg="1"/>
      <p:bldP spid="8" grpId="0" animBg="1"/>
      <p:bldP spid="8" grpId="1" animBg="1"/>
      <p:bldP spid="10" grpId="0" animBg="1"/>
      <p:bldP spid="17" grpId="0" animBg="1"/>
      <p:bldP spid="17" grpId="1" animBg="1"/>
      <p:bldP spid="18" grpId="0" animBg="1"/>
      <p:bldP spid="19" grpId="0" animBg="1"/>
      <p:bldP spid="19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764704"/>
            <a:ext cx="9144000" cy="1512168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Ins="0" anchor="ctr" anchorCtr="0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dirty="0" smtClean="0">
                <a:ln w="1143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Виды  стартов  на </a:t>
            </a:r>
            <a:br>
              <a:rPr lang="ru-RU" sz="4800" dirty="0" smtClean="0">
                <a:ln w="1143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800" dirty="0" smtClean="0">
                <a:ln w="1143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различные  дистанции</a:t>
            </a:r>
            <a:endParaRPr lang="ru-RU" sz="4800" dirty="0">
              <a:ln w="11430"/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C:\Users\Марина\ШКОЛА\презентации мои\для прези\кнопка синяя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86E63E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8302921" y="260648"/>
            <a:ext cx="642152" cy="648072"/>
          </a:xfrm>
          <a:prstGeom prst="ellipse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Заголовок 8"/>
          <p:cNvSpPr txBox="1">
            <a:spLocks/>
          </p:cNvSpPr>
          <p:nvPr/>
        </p:nvSpPr>
        <p:spPr>
          <a:xfrm>
            <a:off x="23355" y="2956873"/>
            <a:ext cx="9144000" cy="1264215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0" tIns="0" rIns="0" bIns="0" anchor="ctr" anchorCtr="0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 smtClean="0">
                <a:ln w="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		НИЗКИЙ СТАРТ</a:t>
            </a:r>
            <a:endParaRPr kumimoji="0" lang="ru-RU" sz="5400" b="1" i="0" u="none" strike="noStrike" kern="1200" cap="none" spc="0" normalizeH="0" baseline="0" noProof="0" dirty="0">
              <a:ln w="0"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Блок-схема: решение 7">
            <a:hlinkClick r:id="rId5" action="ppaction://hlinksldjump"/>
          </p:cNvPr>
          <p:cNvSpPr/>
          <p:nvPr/>
        </p:nvSpPr>
        <p:spPr>
          <a:xfrm>
            <a:off x="323528" y="3181073"/>
            <a:ext cx="828679" cy="815813"/>
          </a:xfrm>
          <a:prstGeom prst="flowChartDecision">
            <a:avLst/>
          </a:prstGeom>
          <a:solidFill>
            <a:srgbClr val="FF3300"/>
          </a:solidFill>
          <a:ln>
            <a:noFill/>
          </a:ln>
          <a:effectLst>
            <a:glow rad="228600">
              <a:srgbClr val="00B0F0">
                <a:alpha val="40000"/>
              </a:srgb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freezing" dir="t"/>
          </a:scene3d>
          <a:sp3d contourW="63500" prstMaterial="metal">
            <a:bevelT w="114300" h="152400" prst="angle"/>
            <a:bevelB w="0" h="0"/>
            <a:extrusionClr>
              <a:srgbClr val="C110F8"/>
            </a:extrusionClr>
            <a:contourClr>
              <a:srgbClr val="002060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endParaRPr lang="ru-RU" sz="4000" b="1" dirty="0" smtClean="0">
              <a:ln>
                <a:solidFill>
                  <a:srgbClr val="C00000"/>
                </a:solidFill>
                <a:prstDash val="solid"/>
              </a:ln>
              <a:solidFill>
                <a:srgbClr val="FA125A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Georgia" pitchFamily="18" charset="0"/>
            </a:endParaRPr>
          </a:p>
        </p:txBody>
      </p:sp>
      <p:sp>
        <p:nvSpPr>
          <p:cNvPr id="18" name="Заголовок 8"/>
          <p:cNvSpPr txBox="1">
            <a:spLocks/>
          </p:cNvSpPr>
          <p:nvPr/>
        </p:nvSpPr>
        <p:spPr>
          <a:xfrm>
            <a:off x="23355" y="4797152"/>
            <a:ext cx="9125303" cy="1308514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1440000" tIns="0" rIns="360000" bIns="0" anchor="ctr" anchorCtr="0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 smtClean="0">
                <a:ln w="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 ВЫСОКИЙ СТАРТ</a:t>
            </a:r>
            <a:endParaRPr kumimoji="0" lang="ru-RU" sz="5400" b="1" i="0" u="none" strike="noStrike" kern="1200" cap="none" spc="0" normalizeH="0" baseline="0" noProof="0" dirty="0">
              <a:ln w="0"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Блок-схема: решение 12">
            <a:hlinkClick r:id="rId6" action="ppaction://hlinksldjump"/>
          </p:cNvPr>
          <p:cNvSpPr/>
          <p:nvPr/>
        </p:nvSpPr>
        <p:spPr>
          <a:xfrm>
            <a:off x="323527" y="5043502"/>
            <a:ext cx="828679" cy="815813"/>
          </a:xfrm>
          <a:prstGeom prst="flowChartDecision">
            <a:avLst/>
          </a:prstGeom>
          <a:solidFill>
            <a:srgbClr val="FF3300"/>
          </a:solidFill>
          <a:ln>
            <a:noFill/>
          </a:ln>
          <a:effectLst>
            <a:glow rad="228600">
              <a:srgbClr val="00B0F0">
                <a:alpha val="40000"/>
              </a:srgb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freezing" dir="t"/>
          </a:scene3d>
          <a:sp3d contourW="63500" prstMaterial="metal">
            <a:bevelT w="114300" h="152400" prst="angle"/>
            <a:bevelB w="0" h="0"/>
            <a:extrusionClr>
              <a:srgbClr val="C110F8"/>
            </a:extrusionClr>
            <a:contourClr>
              <a:srgbClr val="002060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endParaRPr lang="ru-RU" sz="4000" b="1" dirty="0" smtClean="0">
              <a:ln>
                <a:solidFill>
                  <a:srgbClr val="C00000"/>
                </a:solidFill>
                <a:prstDash val="solid"/>
              </a:ln>
              <a:solidFill>
                <a:srgbClr val="FA125A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59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8" grpId="1" animBg="1"/>
      <p:bldP spid="18" grpId="0" animBg="1"/>
      <p:bldP spid="13" grpId="0" animBg="1"/>
      <p:bldP spid="13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124744"/>
            <a:ext cx="9144000" cy="4748554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540000" rIns="540000" anchor="ctr" anchorCtr="0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dirty="0" smtClean="0">
                <a:ln w="1143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Бег на </a:t>
            </a:r>
            <a:r>
              <a:rPr lang="ru-RU" sz="8000" dirty="0" smtClean="0">
                <a:ln w="1143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короткие</a:t>
            </a:r>
            <a:r>
              <a:rPr lang="ru-RU" sz="5400" dirty="0" smtClean="0">
                <a:ln w="1143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ru-RU" sz="5400" dirty="0" smtClean="0">
                <a:ln w="1143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400" dirty="0" smtClean="0">
                <a:ln w="1143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дистанции </a:t>
            </a:r>
            <a:r>
              <a:rPr lang="ru-RU" sz="6000" dirty="0" smtClean="0">
                <a:ln w="1143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(СПРИНТ) </a:t>
            </a:r>
            <a:r>
              <a:rPr lang="ru-RU" sz="5400" dirty="0" smtClean="0">
                <a:ln w="1143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выполняется  с   </a:t>
            </a:r>
            <a:r>
              <a:rPr lang="ru-RU" sz="8000" u="sng" dirty="0" smtClean="0">
                <a:ln w="1143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низкого</a:t>
            </a:r>
            <a:r>
              <a:rPr lang="ru-RU" sz="8000" dirty="0" smtClean="0">
                <a:ln w="1143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старта</a:t>
            </a:r>
            <a:endParaRPr lang="ru-RU" sz="8000" dirty="0">
              <a:ln w="11430"/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5" name="Picture 7" descr="C:\Users\hppcc\Desktop\МАРИНА - ДОКИ\02 прези мои\01 лёгкая атлетика\картинки\низкий старт (2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2" r="4025"/>
          <a:stretch/>
        </p:blipFill>
        <p:spPr bwMode="auto">
          <a:xfrm>
            <a:off x="-34818" y="-14524"/>
            <a:ext cx="9232032" cy="6872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hppcc\Desktop\МАРИНА - ДОКИ\02 прези мои\01 лёгкая атлетика\картинки\низкий старт (3) — копия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" r="7425"/>
          <a:stretch/>
        </p:blipFill>
        <p:spPr bwMode="auto">
          <a:xfrm>
            <a:off x="-26607" y="-21948"/>
            <a:ext cx="9251968" cy="6898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hppcc\Desktop\МАРИНА - ДОКИ\02 прези мои\01 лёгкая атлетика\картинки\низкий старт (4) — копия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1948"/>
            <a:ext cx="9197215" cy="687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Марина\ШКОЛА\презентации мои\для прези\кнопка синяя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86E63E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8347266" y="116632"/>
            <a:ext cx="642152" cy="648072"/>
          </a:xfrm>
          <a:prstGeom prst="ellipse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146191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764704"/>
            <a:ext cx="9144000" cy="6093296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540000" rIns="540000" anchor="ctr" anchorCtr="0"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dirty="0" smtClean="0">
                <a:ln w="1143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Бег  на </a:t>
            </a:r>
            <a:br>
              <a:rPr lang="ru-RU" sz="5400" dirty="0" smtClean="0">
                <a:ln w="1143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8000" u="sng" dirty="0" smtClean="0">
                <a:ln w="1143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средние</a:t>
            </a:r>
            <a:r>
              <a:rPr lang="ru-RU" sz="5400" dirty="0">
                <a:ln w="1143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5400" dirty="0" smtClean="0">
                <a:ln w="1143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 </a:t>
            </a:r>
            <a:r>
              <a:rPr lang="ru-RU" sz="8000" u="sng" dirty="0" smtClean="0">
                <a:ln w="1143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длинные</a:t>
            </a:r>
            <a:r>
              <a:rPr lang="ru-RU" sz="5400" dirty="0" smtClean="0">
                <a:ln w="1143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5400" dirty="0" smtClean="0">
                <a:ln w="1143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400" dirty="0" smtClean="0">
                <a:ln w="1143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дистанции  выполняется  с   </a:t>
            </a:r>
            <a:r>
              <a:rPr lang="ru-RU" sz="8000" u="sng" dirty="0" smtClean="0">
                <a:ln w="1143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высокого</a:t>
            </a:r>
            <a:r>
              <a:rPr lang="ru-RU" sz="8000" dirty="0" smtClean="0">
                <a:ln w="1143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старта</a:t>
            </a:r>
            <a:r>
              <a:rPr lang="ru-RU" sz="8000" dirty="0">
                <a:ln w="1143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8000" dirty="0">
                <a:ln w="1143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8000" dirty="0">
              <a:ln w="11430"/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Users\hppcc\Desktop\МАРИНА - ДОКИ\02 прези мои\01 лёгкая атлетика\картинки\высокий старт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" r="28187"/>
          <a:stretch/>
        </p:blipFill>
        <p:spPr bwMode="auto">
          <a:xfrm>
            <a:off x="-1" y="0"/>
            <a:ext cx="9169759" cy="687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Марина\ШКОЛА\презентации мои\для прези\кнопка синяя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86E63E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8316416" y="6021288"/>
            <a:ext cx="642152" cy="648072"/>
          </a:xfrm>
          <a:prstGeom prst="ellipse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48562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8"/>
          <p:cNvSpPr>
            <a:spLocks noGrp="1"/>
          </p:cNvSpPr>
          <p:nvPr>
            <p:ph type="ctrTitle"/>
          </p:nvPr>
        </p:nvSpPr>
        <p:spPr>
          <a:xfrm>
            <a:off x="0" y="3444106"/>
            <a:ext cx="9144000" cy="2721198"/>
          </a:xfrm>
        </p:spPr>
        <p:txBody>
          <a:bodyPr lIns="180000" tIns="0" rIns="180000" bIns="0" anchor="ctr" anchorCtr="0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algn="ctr"/>
            <a:r>
              <a:rPr lang="ru-RU" sz="8000" dirty="0" smtClean="0">
                <a:ln w="0">
                  <a:solidFill>
                    <a:srgbClr val="8F06BA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Бег на 30м, 60м, 100м, 200м, 400м</a:t>
            </a:r>
            <a:endParaRPr lang="ru-RU" sz="8000" dirty="0">
              <a:ln w="0">
                <a:solidFill>
                  <a:srgbClr val="8F06BA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Заголовок 8"/>
          <p:cNvSpPr txBox="1">
            <a:spLocks/>
          </p:cNvSpPr>
          <p:nvPr/>
        </p:nvSpPr>
        <p:spPr>
          <a:xfrm>
            <a:off x="0" y="908720"/>
            <a:ext cx="9144000" cy="2160240"/>
          </a:xfrm>
          <a:prstGeom prst="rect">
            <a:avLst/>
          </a:prstGeom>
          <a:ln>
            <a:noFill/>
          </a:ln>
        </p:spPr>
        <p:txBody>
          <a:bodyPr vert="horz" lIns="180000" tIns="0" rIns="180000" bIns="0" anchor="ctr" anchorCtr="0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8000" u="sng" dirty="0" smtClean="0">
                <a:ln w="0">
                  <a:solidFill>
                    <a:srgbClr val="8F06BA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Спринт</a:t>
            </a:r>
            <a:r>
              <a:rPr lang="ru-RU" sz="6000" dirty="0" smtClean="0">
                <a:ln w="0">
                  <a:solidFill>
                    <a:srgbClr val="8F06BA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br>
              <a:rPr lang="ru-RU" sz="6000" dirty="0" smtClean="0">
                <a:ln w="0">
                  <a:solidFill>
                    <a:srgbClr val="8F06BA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200" dirty="0" smtClean="0">
                <a:ln w="0">
                  <a:solidFill>
                    <a:srgbClr val="8F06BA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бег на короткие дистанции.</a:t>
            </a:r>
            <a:endParaRPr lang="ru-RU" sz="5200" dirty="0">
              <a:ln w="0">
                <a:solidFill>
                  <a:srgbClr val="8F06BA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C:\Users\hppcc\Desktop\МАРИНА - ДОКИ\ФОТО, ВИДЕО\школа\2015-16\соревнования\школьные\День здоровья-4,5.09.15\5.09\DSC0123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2" t="3912" r="9647" b="7110"/>
          <a:stretch/>
        </p:blipFill>
        <p:spPr bwMode="auto">
          <a:xfrm>
            <a:off x="0" y="0"/>
            <a:ext cx="9144000" cy="688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hppcc\Desktop\МАРИНА - ДОКИ\01 ДОКИ\Лёгкая атлетика\фото, картинки\старт, спринт\usain-bolt-wallpaper-1280x720-1024x57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7" r="23331"/>
          <a:stretch/>
        </p:blipFill>
        <p:spPr bwMode="auto">
          <a:xfrm>
            <a:off x="0" y="0"/>
            <a:ext cx="9144000" cy="688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hppcc\Desktop\МАРИНА - ДОКИ\02 прези мои\01 лёгкая атлетика\картинки\низкий старт (5) — копия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8"/>
          <a:stretch/>
        </p:blipFill>
        <p:spPr bwMode="auto">
          <a:xfrm>
            <a:off x="1" y="-21948"/>
            <a:ext cx="9144000" cy="6879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Марина\ШКОЛА\презентации мои\для прези\кнопка синяя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86E63E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8282108" y="251355"/>
            <a:ext cx="651360" cy="657365"/>
          </a:xfrm>
          <a:prstGeom prst="ellipse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41844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0" y="116632"/>
            <a:ext cx="9144000" cy="1512132"/>
          </a:xfrm>
          <a:prstGeom prst="rect">
            <a:avLst/>
          </a:prstGeom>
          <a:ln>
            <a:noFill/>
          </a:ln>
        </p:spPr>
        <p:txBody>
          <a:bodyPr vert="horz" wrap="none" lIns="0" tIns="0" rIns="18288" bIns="0" anchor="ctr" anchorCtr="1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2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0" y="260648"/>
            <a:ext cx="9143999" cy="3744416"/>
          </a:xfrm>
          <a:prstGeom prst="rect">
            <a:avLst/>
          </a:prstGeom>
          <a:ln>
            <a:noFill/>
          </a:ln>
        </p:spPr>
        <p:txBody>
          <a:bodyPr vert="horz" wrap="square" lIns="180000" tIns="144000" rIns="180000" bIns="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b="1" baseline="0" dirty="0" smtClean="0">
                <a:ln w="63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Лёгкая атлетика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b="1" dirty="0">
                <a:ln w="3175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я</a:t>
            </a:r>
            <a:r>
              <a:rPr lang="ru-RU" sz="4800" b="1" baseline="0" dirty="0" smtClean="0">
                <a:ln w="3175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вляется базовым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b="1" dirty="0">
                <a:ln w="3175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к</a:t>
            </a:r>
            <a:r>
              <a:rPr lang="ru-RU" sz="4800" b="1" baseline="0" dirty="0" smtClean="0">
                <a:ln w="3175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омпонентом для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b="1" baseline="0" dirty="0" smtClean="0">
                <a:ln w="3175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большинства видов спорта.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423" y="4007813"/>
            <a:ext cx="9143999" cy="2304256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anchor="ctr" anchorCtr="0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b="1" baseline="0" dirty="0" smtClean="0">
                <a:ln w="3175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Это </a:t>
            </a:r>
            <a:r>
              <a:rPr lang="ru-RU" sz="4800" b="1" dirty="0" smtClean="0">
                <a:ln w="3175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70000"/>
                    </a:srgbClr>
                  </a:outerShdw>
                </a:effectLst>
                <a:latin typeface="+mj-lt"/>
              </a:rPr>
              <a:t>даёт нам право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defRPr/>
            </a:pPr>
            <a:r>
              <a:rPr lang="ru-RU" sz="4800" b="1" dirty="0" smtClean="0">
                <a:ln w="3175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70000"/>
                    </a:srgbClr>
                  </a:outerShdw>
                </a:effectLst>
                <a:latin typeface="+mj-lt"/>
              </a:rPr>
              <a:t> называть её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b="1" i="1" dirty="0" smtClean="0">
                <a:ln w="3175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«Королевой спорта»</a:t>
            </a:r>
            <a:endParaRPr kumimoji="0" lang="ru-RU" sz="4800" b="1" i="0" u="none" strike="noStrike" kern="1200" cap="none" spc="0" normalizeH="0" noProof="0" dirty="0" smtClean="0">
              <a:ln w="3175"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25837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8"/>
          <p:cNvSpPr txBox="1">
            <a:spLocks/>
          </p:cNvSpPr>
          <p:nvPr/>
        </p:nvSpPr>
        <p:spPr>
          <a:xfrm>
            <a:off x="-13716" y="1268760"/>
            <a:ext cx="9157716" cy="4320480"/>
          </a:xfrm>
          <a:prstGeom prst="rect">
            <a:avLst/>
          </a:prstGeom>
          <a:ln>
            <a:noFill/>
          </a:ln>
        </p:spPr>
        <p:txBody>
          <a:bodyPr vert="horz" lIns="0" tIns="0" rIns="0" bIns="0" anchor="ctr" anchorCtr="0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i="1" dirty="0" smtClean="0">
                <a:ln w="0">
                  <a:solidFill>
                    <a:srgbClr val="0000CC"/>
                  </a:solidFill>
                </a:ln>
                <a:solidFill>
                  <a:srgbClr val="FFFF00"/>
                </a:solidFill>
                <a:effectLst>
                  <a:glow rad="63500">
                    <a:schemeClr val="bg2">
                      <a:lumMod val="5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Бег на средние </a:t>
            </a:r>
          </a:p>
          <a:p>
            <a:pPr algn="ctr"/>
            <a:r>
              <a:rPr lang="ru-RU" sz="4800" i="1" dirty="0" smtClean="0">
                <a:ln w="0">
                  <a:solidFill>
                    <a:srgbClr val="0000CC"/>
                  </a:solidFill>
                </a:ln>
                <a:solidFill>
                  <a:srgbClr val="FFFF00"/>
                </a:solidFill>
                <a:effectLst>
                  <a:glow rad="63500">
                    <a:schemeClr val="bg2">
                      <a:lumMod val="5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</a:p>
          <a:p>
            <a:pPr algn="ctr"/>
            <a:r>
              <a:rPr lang="ru-RU" sz="4800" i="1" dirty="0" smtClean="0">
                <a:ln w="0">
                  <a:solidFill>
                    <a:srgbClr val="0000CC"/>
                  </a:solidFill>
                </a:ln>
                <a:solidFill>
                  <a:srgbClr val="FFFF00"/>
                </a:solidFill>
                <a:effectLst>
                  <a:glow rad="63500">
                    <a:schemeClr val="bg2">
                      <a:lumMod val="5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длинные дистанции – </a:t>
            </a:r>
            <a:r>
              <a:rPr lang="ru-RU" sz="2000" i="1" dirty="0" smtClean="0">
                <a:ln w="0">
                  <a:solidFill>
                    <a:srgbClr val="0000CC"/>
                  </a:solidFill>
                </a:ln>
                <a:solidFill>
                  <a:srgbClr val="FFFF00"/>
                </a:solidFill>
                <a:effectLst>
                  <a:glow rad="63500">
                    <a:schemeClr val="bg2">
                      <a:lumMod val="5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endParaRPr lang="ru-RU" sz="2000" i="1" dirty="0">
              <a:ln w="0">
                <a:solidFill>
                  <a:srgbClr val="0000CC"/>
                </a:solidFill>
              </a:ln>
              <a:solidFill>
                <a:srgbClr val="FFFF00"/>
              </a:solidFill>
              <a:effectLst>
                <a:glow rad="63500">
                  <a:schemeClr val="bg2">
                    <a:lumMod val="50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000" i="1" dirty="0" smtClean="0">
              <a:ln w="0">
                <a:solidFill>
                  <a:srgbClr val="0000CC"/>
                </a:solidFill>
              </a:ln>
              <a:solidFill>
                <a:srgbClr val="FFFF00"/>
              </a:solidFill>
              <a:effectLst>
                <a:glow rad="63500">
                  <a:schemeClr val="bg2">
                    <a:lumMod val="50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8000" i="1" u="sng" dirty="0" smtClean="0">
                <a:ln w="0">
                  <a:solidFill>
                    <a:srgbClr val="0000CC"/>
                  </a:solidFill>
                </a:ln>
                <a:solidFill>
                  <a:srgbClr val="FFFF00"/>
                </a:solidFill>
                <a:effectLst>
                  <a:glow rad="63500">
                    <a:schemeClr val="bg2">
                      <a:lumMod val="5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стайерский бег</a:t>
            </a:r>
          </a:p>
        </p:txBody>
      </p:sp>
    </p:spTree>
    <p:extLst>
      <p:ext uri="{BB962C8B-B14F-4D97-AF65-F5344CB8AC3E}">
        <p14:creationId xmlns:p14="http://schemas.microsoft.com/office/powerpoint/2010/main" val="232627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 txBox="1">
            <a:spLocks/>
          </p:cNvSpPr>
          <p:nvPr/>
        </p:nvSpPr>
        <p:spPr>
          <a:xfrm>
            <a:off x="4479506" y="260648"/>
            <a:ext cx="4636335" cy="6597352"/>
          </a:xfrm>
          <a:prstGeom prst="rect">
            <a:avLst/>
          </a:prstGeom>
          <a:ln>
            <a:noFill/>
          </a:ln>
        </p:spPr>
        <p:txBody>
          <a:bodyPr vert="horz" lIns="360000" tIns="0" rIns="360000" bIns="0" anchor="ctr" anchorCtr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000" dirty="0" smtClean="0">
                <a:ln w="0">
                  <a:solidFill>
                    <a:srgbClr val="8F06BA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Бег на</a:t>
            </a:r>
            <a:r>
              <a:rPr lang="ru-RU" sz="800" dirty="0">
                <a:ln w="0">
                  <a:solidFill>
                    <a:srgbClr val="8F06BA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800" dirty="0" smtClean="0">
                <a:ln w="0">
                  <a:solidFill>
                    <a:srgbClr val="8F06BA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endParaRPr lang="ru-RU" sz="800" dirty="0" smtClean="0">
              <a:ln w="0">
                <a:solidFill>
                  <a:srgbClr val="8F06BA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800" dirty="0" smtClean="0">
                <a:ln w="0">
                  <a:solidFill>
                    <a:srgbClr val="8F06BA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6000" dirty="0" smtClean="0">
                <a:ln w="0">
                  <a:solidFill>
                    <a:srgbClr val="8F06BA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800 м </a:t>
            </a:r>
          </a:p>
          <a:p>
            <a:pPr algn="ctr"/>
            <a:r>
              <a:rPr lang="ru-RU" sz="6000" dirty="0" smtClean="0">
                <a:ln w="0">
                  <a:solidFill>
                    <a:srgbClr val="8F06BA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1.000 м 1.500 м 2.000 м 3.000 м</a:t>
            </a:r>
            <a:endParaRPr lang="ru-RU" sz="6000" dirty="0">
              <a:ln w="0">
                <a:solidFill>
                  <a:srgbClr val="8F06BA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4827" r="43" b="2489"/>
          <a:stretch/>
        </p:blipFill>
        <p:spPr>
          <a:xfrm>
            <a:off x="0" y="0"/>
            <a:ext cx="4507665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9" r="2927"/>
          <a:stretch/>
        </p:blipFill>
        <p:spPr>
          <a:xfrm>
            <a:off x="-13716" y="1"/>
            <a:ext cx="9157716" cy="6858000"/>
          </a:xfrm>
          <a:prstGeom prst="rect">
            <a:avLst/>
          </a:prstGeom>
        </p:spPr>
      </p:pic>
      <p:pic>
        <p:nvPicPr>
          <p:cNvPr id="8" name="Picture 2" descr="C:\Users\Марина\ШКОЛА\презентации мои\для прези\кнопка синяя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86E63E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8282108" y="6021288"/>
            <a:ext cx="651360" cy="657365"/>
          </a:xfrm>
          <a:prstGeom prst="ellipse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69441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 txBox="1">
            <a:spLocks/>
          </p:cNvSpPr>
          <p:nvPr/>
        </p:nvSpPr>
        <p:spPr>
          <a:xfrm>
            <a:off x="0" y="836712"/>
            <a:ext cx="9138502" cy="1656184"/>
          </a:xfrm>
          <a:prstGeom prst="rect">
            <a:avLst/>
          </a:prstGeom>
          <a:ln>
            <a:noFill/>
          </a:ln>
        </p:spPr>
        <p:txBody>
          <a:bodyPr vert="horz" lIns="360000" tIns="0" rIns="360000" bIns="0" anchor="ctr" anchorCtr="0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9000" dirty="0" smtClean="0">
                <a:ln w="0">
                  <a:solidFill>
                    <a:srgbClr val="8F06BA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Эстафетный бег</a:t>
            </a:r>
            <a:endParaRPr lang="ru-RU" sz="9000" dirty="0">
              <a:ln w="0">
                <a:solidFill>
                  <a:srgbClr val="8F06BA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826" y="2756844"/>
            <a:ext cx="5998416" cy="32644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9"/>
          <a:stretch/>
        </p:blipFill>
        <p:spPr>
          <a:xfrm>
            <a:off x="0" y="0"/>
            <a:ext cx="9138502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9" t="7293" r="14551" b="10775"/>
          <a:stretch/>
        </p:blipFill>
        <p:spPr>
          <a:xfrm>
            <a:off x="-1" y="0"/>
            <a:ext cx="9154627" cy="685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99" y="1"/>
            <a:ext cx="91600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57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 txBox="1">
            <a:spLocks/>
          </p:cNvSpPr>
          <p:nvPr/>
        </p:nvSpPr>
        <p:spPr>
          <a:xfrm>
            <a:off x="0" y="1052736"/>
            <a:ext cx="9138502" cy="4680520"/>
          </a:xfrm>
          <a:prstGeom prst="rect">
            <a:avLst/>
          </a:prstGeom>
          <a:ln>
            <a:noFill/>
          </a:ln>
        </p:spPr>
        <p:txBody>
          <a:bodyPr vert="horz" lIns="360000" tIns="0" rIns="360000" bIns="0" anchor="ctr" anchorCtr="0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9000" dirty="0" smtClean="0">
                <a:ln w="0">
                  <a:solidFill>
                    <a:srgbClr val="8F06BA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Эстафета</a:t>
            </a:r>
          </a:p>
          <a:p>
            <a:pPr marL="857250" indent="-857250" algn="ctr">
              <a:buFontTx/>
              <a:buChar char="-"/>
            </a:pPr>
            <a:r>
              <a:rPr lang="ru-RU" sz="7200" dirty="0" smtClean="0">
                <a:ln w="0">
                  <a:solidFill>
                    <a:srgbClr val="8F06BA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командный</a:t>
            </a:r>
          </a:p>
          <a:p>
            <a:pPr algn="ctr"/>
            <a:r>
              <a:rPr lang="ru-RU" sz="7200" dirty="0" smtClean="0">
                <a:ln w="0">
                  <a:solidFill>
                    <a:srgbClr val="8F06BA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беговой вид </a:t>
            </a:r>
          </a:p>
          <a:p>
            <a:pPr algn="ctr"/>
            <a:r>
              <a:rPr lang="ru-RU" sz="7200" dirty="0" smtClean="0">
                <a:ln w="0">
                  <a:solidFill>
                    <a:srgbClr val="8F06BA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лёгкой атлетики</a:t>
            </a:r>
            <a:endParaRPr lang="ru-RU" sz="7200" dirty="0">
              <a:ln w="0">
                <a:solidFill>
                  <a:srgbClr val="8F06BA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9" name="Picture 3" descr="C:\Users\hppcc\Desktop\МАРИНА - ДОКИ\02 прези мои\01 лёгкая атлетика\картинки\эстафета (1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3" r="5808"/>
          <a:stretch/>
        </p:blipFill>
        <p:spPr bwMode="auto">
          <a:xfrm>
            <a:off x="0" y="1"/>
            <a:ext cx="9144000" cy="686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hppcc\Desktop\МАРИНА - ДОКИ\01 ДОКИ\Лёгкая атлетика\фото, картинки\эстафета\385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Марина\ШКОЛА\презентации мои\для прези\кнопка синяя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86E63E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8282108" y="188640"/>
            <a:ext cx="651360" cy="657365"/>
          </a:xfrm>
          <a:prstGeom prst="ellipse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28072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 txBox="1">
            <a:spLocks/>
          </p:cNvSpPr>
          <p:nvPr/>
        </p:nvSpPr>
        <p:spPr>
          <a:xfrm>
            <a:off x="0" y="980728"/>
            <a:ext cx="9138502" cy="5040560"/>
          </a:xfrm>
          <a:prstGeom prst="rect">
            <a:avLst/>
          </a:prstGeom>
          <a:ln>
            <a:noFill/>
          </a:ln>
        </p:spPr>
        <p:txBody>
          <a:bodyPr vert="horz" lIns="360000" tIns="0" rIns="360000" bIns="0" anchor="ctr" anchorCtr="0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8000" dirty="0" smtClean="0">
                <a:ln w="0">
                  <a:solidFill>
                    <a:srgbClr val="8F06BA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Кроссовый бег </a:t>
            </a:r>
          </a:p>
          <a:p>
            <a:pPr algn="ctr"/>
            <a:r>
              <a:rPr lang="ru-RU" sz="6600" dirty="0" smtClean="0">
                <a:ln w="0">
                  <a:solidFill>
                    <a:srgbClr val="8F06BA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это бег </a:t>
            </a:r>
          </a:p>
          <a:p>
            <a:pPr algn="ctr"/>
            <a:r>
              <a:rPr lang="ru-RU" sz="6600" dirty="0" smtClean="0">
                <a:ln w="0">
                  <a:solidFill>
                    <a:srgbClr val="8F06BA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пересечённой местности</a:t>
            </a:r>
            <a:endParaRPr lang="ru-RU" sz="6600" dirty="0">
              <a:ln w="0">
                <a:solidFill>
                  <a:srgbClr val="8F06BA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67031" cy="6861191"/>
          </a:xfrm>
          <a:prstGeom prst="rect">
            <a:avLst/>
          </a:prstGeom>
        </p:spPr>
      </p:pic>
      <p:pic>
        <p:nvPicPr>
          <p:cNvPr id="12" name="Picture 2" descr="C:\Users\Марина\ШКОЛА\презентации мои\для прези\кнопка синяя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86E63E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8282108" y="6021288"/>
            <a:ext cx="651360" cy="657365"/>
          </a:xfrm>
          <a:prstGeom prst="ellipse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232120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Марина\ШКОЛА\01 ДОКИ\Лёгкая атлетика\фото, картинки\прыжки\2-7-3-7-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7" b="16784"/>
          <a:stretch/>
        </p:blipFill>
        <p:spPr bwMode="auto">
          <a:xfrm>
            <a:off x="210679" y="1681186"/>
            <a:ext cx="3788156" cy="49881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трелка влево 2"/>
          <p:cNvSpPr/>
          <p:nvPr/>
        </p:nvSpPr>
        <p:spPr>
          <a:xfrm>
            <a:off x="4397673" y="3501008"/>
            <a:ext cx="1470471" cy="553164"/>
          </a:xfrm>
          <a:prstGeom prst="leftArrow">
            <a:avLst/>
          </a:prstGeom>
          <a:solidFill>
            <a:srgbClr val="10E9F4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endParaRPr lang="ru-RU" sz="4000" b="1" dirty="0" smtClean="0">
              <a:ln>
                <a:solidFill>
                  <a:srgbClr val="C00000"/>
                </a:solidFill>
                <a:prstDash val="solid"/>
              </a:ln>
              <a:solidFill>
                <a:srgbClr val="FA125A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Georgia" pitchFamily="18" charset="0"/>
            </a:endParaRPr>
          </a:p>
        </p:txBody>
      </p:sp>
      <p:sp>
        <p:nvSpPr>
          <p:cNvPr id="13" name="Стрелка влево 12"/>
          <p:cNvSpPr/>
          <p:nvPr/>
        </p:nvSpPr>
        <p:spPr>
          <a:xfrm>
            <a:off x="4397673" y="5162805"/>
            <a:ext cx="1470471" cy="484632"/>
          </a:xfrm>
          <a:prstGeom prst="leftArrow">
            <a:avLst/>
          </a:prstGeom>
          <a:solidFill>
            <a:srgbClr val="92D05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endParaRPr lang="ru-RU" sz="4000" b="1" dirty="0" smtClean="0">
              <a:ln>
                <a:solidFill>
                  <a:srgbClr val="C00000"/>
                </a:solidFill>
                <a:prstDash val="solid"/>
              </a:ln>
              <a:solidFill>
                <a:srgbClr val="FA125A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Georgia" pitchFamily="18" charset="0"/>
            </a:endParaRPr>
          </a:p>
        </p:txBody>
      </p:sp>
      <p:sp>
        <p:nvSpPr>
          <p:cNvPr id="8" name="Заголовок 8"/>
          <p:cNvSpPr txBox="1">
            <a:spLocks/>
          </p:cNvSpPr>
          <p:nvPr/>
        </p:nvSpPr>
        <p:spPr>
          <a:xfrm>
            <a:off x="3922621" y="5085184"/>
            <a:ext cx="4685167" cy="1296144"/>
          </a:xfrm>
          <a:prstGeom prst="rect">
            <a:avLst/>
          </a:prstGeom>
          <a:ln>
            <a:noFill/>
          </a:ln>
        </p:spPr>
        <p:txBody>
          <a:bodyPr vert="horz" lIns="2160000" tIns="0" rIns="0" bIns="0" anchor="t" anchorCtr="0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 w="0">
                  <a:solidFill>
                    <a:srgbClr val="7CFC08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Прыжки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sng" strike="noStrike" kern="1200" cap="none" spc="0" normalizeH="0" baseline="0" noProof="0" dirty="0" smtClean="0">
                <a:ln w="0">
                  <a:solidFill>
                    <a:srgbClr val="7CFC08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в</a:t>
            </a:r>
            <a:r>
              <a:rPr kumimoji="0" lang="ru-RU" sz="4000" b="1" i="0" u="sng" strike="noStrike" kern="1200" cap="none" spc="0" normalizeH="0" noProof="0" dirty="0" smtClean="0">
                <a:ln w="0">
                  <a:solidFill>
                    <a:srgbClr val="7CFC08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kumimoji="0" lang="ru-RU" sz="4000" b="1" i="0" u="sng" strike="noStrike" kern="1200" cap="none" spc="0" normalizeH="0" baseline="0" noProof="0" dirty="0" smtClean="0">
                <a:ln w="0">
                  <a:solidFill>
                    <a:srgbClr val="7CFC08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высоту</a:t>
            </a:r>
            <a:endParaRPr kumimoji="0" lang="ru-RU" sz="4000" b="1" i="0" u="sng" strike="noStrike" kern="1200" cap="none" spc="0" normalizeH="0" baseline="0" noProof="0" dirty="0">
              <a:ln w="0">
                <a:solidFill>
                  <a:srgbClr val="7CFC08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8"/>
          <p:cNvSpPr txBox="1">
            <a:spLocks/>
          </p:cNvSpPr>
          <p:nvPr/>
        </p:nvSpPr>
        <p:spPr>
          <a:xfrm>
            <a:off x="3906779" y="3326968"/>
            <a:ext cx="4701009" cy="1470184"/>
          </a:xfrm>
          <a:prstGeom prst="rect">
            <a:avLst/>
          </a:prstGeom>
          <a:ln>
            <a:noFill/>
          </a:ln>
        </p:spPr>
        <p:txBody>
          <a:bodyPr vert="horz" lIns="0" tIns="0" rIns="0" bIns="0" anchor="ctr" anchorCtr="0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 w="0">
                  <a:solidFill>
                    <a:srgbClr val="0070C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Прыжки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>
                <a:ln w="0">
                  <a:solidFill>
                    <a:srgbClr val="0070C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в</a:t>
            </a:r>
            <a:r>
              <a:rPr lang="ru-RU" sz="4000" b="1" dirty="0" smtClean="0">
                <a:ln w="0">
                  <a:solidFill>
                    <a:srgbClr val="0070C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kumimoji="0" lang="ru-RU" sz="4000" b="1" i="0" u="none" strike="noStrike" kern="1200" cap="none" spc="0" normalizeH="0" baseline="0" noProof="0" dirty="0" smtClean="0">
                <a:ln w="0">
                  <a:solidFill>
                    <a:srgbClr val="0070C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длину  </a:t>
            </a:r>
            <a:r>
              <a:rPr kumimoji="0" lang="ru-RU" sz="4000" b="1" i="0" u="sng" strike="noStrike" kern="1200" cap="none" spc="0" normalizeH="0" baseline="0" noProof="0" dirty="0" smtClean="0">
                <a:ln w="0">
                  <a:solidFill>
                    <a:srgbClr val="0070C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с  разбега</a:t>
            </a:r>
            <a:endParaRPr kumimoji="0" lang="ru-RU" sz="4000" b="1" i="0" u="sng" strike="noStrike" kern="1200" cap="none" spc="0" normalizeH="0" baseline="0" noProof="0" dirty="0">
              <a:ln w="0">
                <a:solidFill>
                  <a:srgbClr val="0070C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Заголовок 8"/>
          <p:cNvSpPr txBox="1">
            <a:spLocks/>
          </p:cNvSpPr>
          <p:nvPr/>
        </p:nvSpPr>
        <p:spPr>
          <a:xfrm>
            <a:off x="3998835" y="1688054"/>
            <a:ext cx="4608953" cy="1380905"/>
          </a:xfrm>
          <a:prstGeom prst="rect">
            <a:avLst/>
          </a:prstGeom>
          <a:ln>
            <a:noFill/>
          </a:ln>
        </p:spPr>
        <p:txBody>
          <a:bodyPr vert="horz" lIns="0" tIns="0" rIns="0" bIns="0" anchor="t" anchorCtr="0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 w="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Прыжки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>
                <a:ln w="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в</a:t>
            </a:r>
            <a:r>
              <a:rPr lang="ru-RU" sz="4000" b="1" dirty="0" smtClean="0">
                <a:ln w="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kumimoji="0" lang="ru-RU" sz="4000" b="1" i="0" u="none" strike="noStrike" kern="1200" cap="none" spc="0" normalizeH="0" baseline="0" noProof="0" dirty="0" smtClean="0">
                <a:ln w="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длину</a:t>
            </a:r>
            <a:r>
              <a:rPr kumimoji="0" lang="ru-RU" sz="4000" b="1" i="0" u="none" strike="noStrike" kern="1200" cap="none" spc="0" normalizeH="0" noProof="0" dirty="0" smtClean="0">
                <a:ln w="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4000" b="1" i="0" u="sng" strike="noStrike" kern="1200" cap="none" spc="0" normalizeH="0" baseline="0" noProof="0" dirty="0" smtClean="0">
                <a:ln w="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с  места</a:t>
            </a:r>
            <a:endParaRPr kumimoji="0" lang="ru-RU" sz="4000" b="1" i="0" u="sng" strike="noStrike" kern="1200" cap="none" spc="0" normalizeH="0" baseline="0" noProof="0" dirty="0">
              <a:ln w="0"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Стрелка влево 15"/>
          <p:cNvSpPr/>
          <p:nvPr/>
        </p:nvSpPr>
        <p:spPr>
          <a:xfrm>
            <a:off x="4397673" y="1916831"/>
            <a:ext cx="1470471" cy="410791"/>
          </a:xfrm>
          <a:prstGeom prst="leftArrow">
            <a:avLst/>
          </a:prstGeom>
          <a:solidFill>
            <a:srgbClr val="FE2716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endParaRPr lang="ru-RU" sz="4000" b="1" dirty="0" smtClean="0">
              <a:ln>
                <a:solidFill>
                  <a:srgbClr val="C00000"/>
                </a:solidFill>
                <a:prstDash val="solid"/>
              </a:ln>
              <a:solidFill>
                <a:srgbClr val="FA125A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Georgia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42053" y="-69802"/>
            <a:ext cx="9144000" cy="175098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0" tIns="0" rIns="0" bIns="0" anchor="ctr" anchorCtr="0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 smtClean="0">
                <a:ln w="11430">
                  <a:noFill/>
                </a:ln>
                <a:solidFill>
                  <a:srgbClr val="FFFF00"/>
                </a:solidFill>
                <a:effectLst>
                  <a:glow rad="38100">
                    <a:srgbClr val="C00000">
                      <a:alpha val="50000"/>
                    </a:srgbClr>
                  </a:glow>
                  <a:outerShdw blurRad="38100" dist="63500" dir="2700000" algn="tl">
                    <a:srgbClr val="000000">
                      <a:alpha val="60000"/>
                    </a:srgbClr>
                  </a:outerShdw>
                </a:effectLst>
              </a:rPr>
              <a:t>ВИДЫ ПРЫЖКОВ </a:t>
            </a:r>
          </a:p>
          <a:p>
            <a:pPr algn="ctr"/>
            <a:r>
              <a:rPr lang="ru-RU" sz="4000" dirty="0" smtClean="0">
                <a:ln w="11430">
                  <a:noFill/>
                </a:ln>
                <a:solidFill>
                  <a:srgbClr val="FFFF00"/>
                </a:solidFill>
                <a:effectLst>
                  <a:glow rad="38100">
                    <a:srgbClr val="C00000">
                      <a:alpha val="50000"/>
                    </a:srgbClr>
                  </a:glow>
                  <a:outerShdw blurRad="38100" dist="63500" dir="2700000" algn="tl">
                    <a:srgbClr val="000000">
                      <a:alpha val="60000"/>
                    </a:srgbClr>
                  </a:outerShdw>
                </a:effectLst>
              </a:rPr>
              <a:t>ШКОЛЬНОЙ ПРОГРАММЫ:</a:t>
            </a:r>
            <a:endParaRPr lang="ru-RU" sz="4000" dirty="0">
              <a:ln w="11430">
                <a:noFill/>
              </a:ln>
              <a:solidFill>
                <a:srgbClr val="FFFF00"/>
              </a:solidFill>
              <a:effectLst>
                <a:glow rad="38100">
                  <a:srgbClr val="C00000">
                    <a:alpha val="50000"/>
                  </a:srgbClr>
                </a:glow>
                <a:outerShdw blurRad="38100" dist="63500" dir="2700000" algn="tl">
                  <a:srgbClr val="000000">
                    <a:alpha val="60000"/>
                  </a:srgbClr>
                </a:outerShdw>
              </a:effectLst>
            </a:endParaRPr>
          </a:p>
        </p:txBody>
      </p:sp>
      <p:pic>
        <p:nvPicPr>
          <p:cNvPr id="2050" name="Picture 2" descr="C:\Users\hppcc\Desktop\МАРИНА - ДОКИ\02 прези мои\01 лёгкая атлетика\картинки\высот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3" y="-39550"/>
            <a:ext cx="9175380" cy="689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hppcc\Desktop\МАРИНА - ДОКИ\02 прези мои\01 лёгкая атлетика\картинки\длина-школьники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1" r="5283"/>
          <a:stretch/>
        </p:blipFill>
        <p:spPr bwMode="auto">
          <a:xfrm>
            <a:off x="10673" y="-39551"/>
            <a:ext cx="9122654" cy="6879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hppcc\Desktop\МАРИНА - ДОКИ\04 видеопроекты\! Обложки, значки, кнопки\значки, обложки, кнопки\Методпособие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3" y="-69802"/>
            <a:ext cx="9175380" cy="695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9144000" cy="1214422"/>
          </a:xfrm>
          <a:prstGeom prst="rect">
            <a:avLst/>
          </a:prstGeom>
          <a:ln>
            <a:noFill/>
          </a:ln>
        </p:spPr>
        <p:txBody>
          <a:bodyPr vert="horz" wrap="none" lIns="0" tIns="0" rIns="18288" bIns="0" anchor="ctr" anchorCtr="1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2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8" name="Picture 2" descr="C:\Users\Марина\ШКОЛА\презентации мои\для прези\кнопка синяя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rgbClr val="86E63E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8282108" y="6021288"/>
            <a:ext cx="651360" cy="657365"/>
          </a:xfrm>
          <a:prstGeom prst="ellipse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140954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8" grpId="0"/>
      <p:bldP spid="7" grpId="0"/>
      <p:bldP spid="17" grpId="0"/>
      <p:bldP spid="1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абличка 5">
            <a:hlinkClick r:id="rId2" action="ppaction://hlinksldjump"/>
          </p:cNvPr>
          <p:cNvSpPr/>
          <p:nvPr/>
        </p:nvSpPr>
        <p:spPr>
          <a:xfrm rot="20662603">
            <a:off x="4362943" y="4235156"/>
            <a:ext cx="3833268" cy="1953324"/>
          </a:xfrm>
          <a:prstGeom prst="plaque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 lnSpcReduction="1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000068"/>
                </a:solidFill>
                <a:effectLst>
                  <a:glow rad="63500">
                    <a:srgbClr val="FFFF00">
                      <a:alpha val="70000"/>
                    </a:srgbClr>
                  </a:glow>
                  <a:outerShdw blurRad="50800" dist="50800" dir="2700000" algn="tl">
                    <a:srgbClr val="000000">
                      <a:alpha val="70000"/>
                    </a:srgbClr>
                  </a:outerShdw>
                </a:effectLst>
                <a:latin typeface="+mj-lt"/>
              </a:rPr>
              <a:t>метание гранаты</a:t>
            </a:r>
            <a:endParaRPr lang="ru-RU" sz="5400" b="1" dirty="0">
              <a:ln w="11430"/>
              <a:solidFill>
                <a:srgbClr val="000068"/>
              </a:solidFill>
              <a:effectLst>
                <a:glow rad="63500">
                  <a:srgbClr val="FFFF00">
                    <a:alpha val="70000"/>
                  </a:srgbClr>
                </a:glow>
                <a:outerShdw blurRad="50800" dist="50800" dir="2700000" algn="tl">
                  <a:srgbClr val="000000">
                    <a:alpha val="70000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Табличка 8">
            <a:hlinkClick r:id="rId3" action="ppaction://hlinksldjump"/>
          </p:cNvPr>
          <p:cNvSpPr/>
          <p:nvPr/>
        </p:nvSpPr>
        <p:spPr>
          <a:xfrm rot="20651843">
            <a:off x="1153475" y="2744977"/>
            <a:ext cx="3758778" cy="1857388"/>
          </a:xfrm>
          <a:prstGeom prst="plaque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 fontScale="92500" lnSpcReduction="2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ln w="11430"/>
                <a:solidFill>
                  <a:srgbClr val="003300"/>
                </a:solidFill>
                <a:effectLst>
                  <a:glow rad="63500">
                    <a:srgbClr val="FFFF00">
                      <a:alpha val="70000"/>
                    </a:srgbClr>
                  </a:glow>
                  <a:outerShdw blurRad="50800" dist="50800" dir="2700000" algn="tl">
                    <a:srgbClr val="000000">
                      <a:alpha val="70000"/>
                    </a:srgbClr>
                  </a:outerShdw>
                </a:effectLst>
                <a:latin typeface="+mj-lt"/>
              </a:rPr>
              <a:t>метание мяча</a:t>
            </a:r>
            <a:endParaRPr lang="ru-RU" sz="6000" b="1" dirty="0">
              <a:ln w="11430"/>
              <a:solidFill>
                <a:srgbClr val="003300"/>
              </a:solidFill>
              <a:effectLst>
                <a:glow rad="63500">
                  <a:srgbClr val="FFFF00">
                    <a:alpha val="70000"/>
                  </a:srgbClr>
                </a:glow>
                <a:outerShdw blurRad="50800" dist="50800" dir="2700000" algn="tl">
                  <a:srgbClr val="000000">
                    <a:alpha val="70000"/>
                  </a:srgbClr>
                </a:outerShdw>
              </a:effectLst>
              <a:latin typeface="+mj-lt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-10981" y="188640"/>
            <a:ext cx="9144000" cy="210753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0" tIns="0" rIns="0" bIns="0" anchor="ctr" anchorCtr="0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400" dirty="0" smtClean="0">
                <a:ln w="11430">
                  <a:noFill/>
                </a:ln>
                <a:solidFill>
                  <a:srgbClr val="FFFF00"/>
                </a:solidFill>
                <a:effectLst>
                  <a:glow rad="38100">
                    <a:srgbClr val="C00000">
                      <a:alpha val="50000"/>
                    </a:srgbClr>
                  </a:glow>
                  <a:outerShdw blurRad="38100" dist="63500" dir="2700000" algn="tl">
                    <a:srgbClr val="000000">
                      <a:alpha val="60000"/>
                    </a:srgbClr>
                  </a:outerShdw>
                </a:effectLst>
              </a:rPr>
              <a:t>ВИДЫ МЕТАНИЙ </a:t>
            </a:r>
          </a:p>
          <a:p>
            <a:pPr algn="ctr"/>
            <a:r>
              <a:rPr lang="ru-RU" sz="4400" dirty="0" smtClean="0">
                <a:ln w="11430">
                  <a:noFill/>
                </a:ln>
                <a:solidFill>
                  <a:srgbClr val="FFFF00"/>
                </a:solidFill>
                <a:effectLst>
                  <a:glow rad="38100">
                    <a:srgbClr val="C00000">
                      <a:alpha val="50000"/>
                    </a:srgbClr>
                  </a:glow>
                  <a:outerShdw blurRad="38100" dist="63500" dir="2700000" algn="tl">
                    <a:srgbClr val="000000">
                      <a:alpha val="60000"/>
                    </a:srgbClr>
                  </a:outerShdw>
                </a:effectLst>
              </a:rPr>
              <a:t>ШКОЛЬНОЙ ПРОГРАММЫ:</a:t>
            </a:r>
            <a:endParaRPr lang="ru-RU" sz="4400" dirty="0">
              <a:ln w="11430">
                <a:noFill/>
              </a:ln>
              <a:solidFill>
                <a:srgbClr val="FFFF00"/>
              </a:solidFill>
              <a:effectLst>
                <a:glow rad="38100">
                  <a:srgbClr val="C00000">
                    <a:alpha val="50000"/>
                  </a:srgbClr>
                </a:glow>
                <a:outerShdw blurRad="38100" dist="63500" dir="2700000" algn="tl">
                  <a:srgbClr val="000000">
                    <a:alpha val="60000"/>
                  </a:srgbClr>
                </a:outerShdw>
              </a:effectLst>
            </a:endParaRPr>
          </a:p>
        </p:txBody>
      </p:sp>
      <p:pic>
        <p:nvPicPr>
          <p:cNvPr id="12" name="Picture 2" descr="C:\Users\Марина\ШКОЛА\презентации мои\для прези\кнопка синяя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86E63E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8282108" y="6021288"/>
            <a:ext cx="651360" cy="657365"/>
          </a:xfrm>
          <a:prstGeom prst="ellipse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3" name="Picture 2" descr="C:\Users\Марина\ШКОЛА\01 ДОКИ\Лёгкая атлетика\фото, картинки\снаряды для метания\32074157_w640_h640_p101018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4"/>
          <a:stretch/>
        </p:blipFill>
        <p:spPr bwMode="auto">
          <a:xfrm>
            <a:off x="608382" y="2075889"/>
            <a:ext cx="7905273" cy="4538224"/>
          </a:xfrm>
          <a:prstGeom prst="ellipse">
            <a:avLst/>
          </a:prstGeom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112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5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" y="1052735"/>
            <a:ext cx="9144000" cy="4904013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Ins="0" anchor="ctr" anchorCtr="0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9600" dirty="0" smtClean="0">
                <a:ln w="11430"/>
                <a:solidFill>
                  <a:srgbClr val="FFFF00"/>
                </a:solidFill>
                <a:effectLst>
                  <a:glow rad="63500">
                    <a:schemeClr val="bg2">
                      <a:lumMod val="50000"/>
                      <a:alpha val="40000"/>
                    </a:schemeClr>
                  </a:glow>
                </a:effectLst>
              </a:rPr>
              <a:t>Метание</a:t>
            </a:r>
            <a:br>
              <a:rPr lang="ru-RU" sz="9600" dirty="0" smtClean="0">
                <a:ln w="11430"/>
                <a:solidFill>
                  <a:srgbClr val="FFFF00"/>
                </a:solidFill>
                <a:effectLst>
                  <a:glow rad="63500">
                    <a:schemeClr val="bg2">
                      <a:lumMod val="50000"/>
                      <a:alpha val="40000"/>
                    </a:schemeClr>
                  </a:glow>
                </a:effectLst>
              </a:rPr>
            </a:br>
            <a:r>
              <a:rPr lang="ru-RU" sz="9600" dirty="0" smtClean="0">
                <a:ln w="11430"/>
                <a:solidFill>
                  <a:srgbClr val="FFFF00"/>
                </a:solidFill>
                <a:effectLst>
                  <a:glow rad="63500">
                    <a:schemeClr val="bg2">
                      <a:lumMod val="50000"/>
                      <a:alpha val="40000"/>
                    </a:schemeClr>
                  </a:glow>
                </a:effectLst>
              </a:rPr>
              <a:t>мяча</a:t>
            </a:r>
            <a:endParaRPr lang="ru-RU" sz="9600" dirty="0">
              <a:ln w="11430"/>
              <a:solidFill>
                <a:srgbClr val="FFFF00"/>
              </a:solidFill>
              <a:effectLst>
                <a:glow rad="63500">
                  <a:schemeClr val="bg2">
                    <a:lumMod val="50000"/>
                    <a:alpha val="40000"/>
                  </a:schemeClr>
                </a:glow>
              </a:effectLst>
            </a:endParaRPr>
          </a:p>
        </p:txBody>
      </p:sp>
      <p:pic>
        <p:nvPicPr>
          <p:cNvPr id="1027" name="Picture 3" descr="C:\Users\hppcc\Desktop\ШКОЛА\01 ДОКИ\Лёгкая атлетика\фото, картинки\метание.Для прези\e54cdcf78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" r="943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hppcc\Desktop\ШКОЛА\01 ДОКИ\Лёгкая атлетика\фото, картинки\метание.Для прези\мета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2"/>
          <a:stretch/>
        </p:blipFill>
        <p:spPr bwMode="auto">
          <a:xfrm>
            <a:off x="0" y="-1"/>
            <a:ext cx="9143999" cy="687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Марина\ШКОЛА\презентации мои\для прези\кнопка синяя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86E63E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8282108" y="6021288"/>
            <a:ext cx="651360" cy="657365"/>
          </a:xfrm>
          <a:prstGeom prst="ellipse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16345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" y="1700808"/>
            <a:ext cx="9144000" cy="3456384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Ins="0" anchor="ctr" anchorCtr="0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9600" dirty="0" smtClean="0">
                <a:ln w="11430"/>
                <a:solidFill>
                  <a:srgbClr val="FFFF00"/>
                </a:solidFill>
                <a:effectLst>
                  <a:glow rad="63500">
                    <a:schemeClr val="bg2">
                      <a:lumMod val="5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Метание гранаты</a:t>
            </a:r>
            <a:endParaRPr lang="ru-RU" sz="9600" dirty="0">
              <a:ln w="11430"/>
              <a:solidFill>
                <a:srgbClr val="FFFF00"/>
              </a:solidFill>
              <a:effectLst>
                <a:glow rad="63500">
                  <a:schemeClr val="bg2">
                    <a:lumMod val="50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 descr="C:\Users\hppcc\Desktop\ШКОЛА\01 ДОКИ\Лёгкая атлетика\фото, картинки\метание.Для прези\мет гра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20"/>
          <a:stretch/>
        </p:blipFill>
        <p:spPr bwMode="auto">
          <a:xfrm>
            <a:off x="0" y="-13785"/>
            <a:ext cx="9144000" cy="6871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hppcc\Desktop\МАРИНА - ДОКИ\01 ДОКИ\Лёгкая атлетика\фото, картинки\метание\2682b046f4f01cd35c32cec5250e7483 — копия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0" r="11011"/>
          <a:stretch/>
        </p:blipFill>
        <p:spPr bwMode="auto">
          <a:xfrm>
            <a:off x="0" y="-17633"/>
            <a:ext cx="9187423" cy="6873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Марина\ШКОЛА\презентации мои\для прези\кнопка синяя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86E63E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8282108" y="6021288"/>
            <a:ext cx="651360" cy="657365"/>
          </a:xfrm>
          <a:prstGeom prst="ellipse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11517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908720"/>
            <a:ext cx="9144000" cy="4824536"/>
          </a:xfrm>
        </p:spPr>
        <p:txBody>
          <a:bodyPr lIns="540000" rIns="540000" anchor="ctr" anchorCtr="0">
            <a:normAutofit fontScale="90000"/>
            <a:scene3d>
              <a:camera prst="orthographicFront"/>
              <a:lightRig rig="freezing" dir="t">
                <a:rot lat="0" lon="0" rev="5640000"/>
              </a:lightRig>
            </a:scene3d>
            <a:sp3d extrusionH="57150"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/>
            <a:r>
              <a:rPr lang="ru-RU" sz="6000" dirty="0" smtClean="0">
                <a:ln w="0">
                  <a:noFill/>
                </a:ln>
                <a:solidFill>
                  <a:srgbClr val="FFFF00"/>
                </a:solidFill>
                <a:effectLst>
                  <a:glow rad="127000">
                    <a:srgbClr val="114408">
                      <a:alpha val="50000"/>
                    </a:srgbClr>
                  </a:glow>
                  <a:outerShdw blurRad="38100" dist="50800" dir="5400000" algn="tl" rotWithShape="0">
                    <a:srgbClr val="000000"/>
                  </a:outerShdw>
                </a:effectLst>
              </a:rPr>
              <a:t>Дозированные занятия</a:t>
            </a:r>
            <a:br>
              <a:rPr lang="ru-RU" sz="6000" dirty="0" smtClean="0">
                <a:ln w="0">
                  <a:noFill/>
                </a:ln>
                <a:solidFill>
                  <a:srgbClr val="FFFF00"/>
                </a:solidFill>
                <a:effectLst>
                  <a:glow rad="127000">
                    <a:srgbClr val="114408">
                      <a:alpha val="50000"/>
                    </a:srgbClr>
                  </a:glow>
                  <a:outerShdw blurRad="38100" dist="50800" dir="5400000" algn="tl" rotWithShape="0">
                    <a:srgbClr val="000000"/>
                  </a:outerShdw>
                </a:effectLst>
              </a:rPr>
            </a:br>
            <a:r>
              <a:rPr lang="ru-RU" sz="6000" dirty="0" smtClean="0">
                <a:ln w="0">
                  <a:noFill/>
                </a:ln>
                <a:solidFill>
                  <a:srgbClr val="FFFF00"/>
                </a:solidFill>
                <a:effectLst>
                  <a:glow rad="127000">
                    <a:srgbClr val="114408">
                      <a:alpha val="50000"/>
                    </a:srgbClr>
                  </a:glow>
                  <a:outerShdw blurRad="38100" dist="50800" dir="5400000" algn="tl" rotWithShape="0">
                    <a:srgbClr val="000000"/>
                  </a:outerShdw>
                </a:effectLst>
              </a:rPr>
              <a:t>лёгкой  атлетикой благоприятно  сказываются на  организме занимающихся </a:t>
            </a:r>
            <a:endParaRPr lang="ru-RU" sz="6000" dirty="0">
              <a:ln w="0">
                <a:noFill/>
              </a:ln>
              <a:solidFill>
                <a:srgbClr val="FFFF00"/>
              </a:solidFill>
              <a:effectLst>
                <a:glow rad="127000">
                  <a:srgbClr val="114408">
                    <a:alpha val="50000"/>
                  </a:srgbClr>
                </a:glow>
                <a:outerShdw blurRad="38100" dist="50800" dir="54000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2386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0" y="428604"/>
            <a:ext cx="9144000" cy="1200160"/>
          </a:xfrm>
          <a:prstGeom prst="rect">
            <a:avLst/>
          </a:prstGeom>
          <a:ln>
            <a:noFill/>
          </a:ln>
        </p:spPr>
        <p:txBody>
          <a:bodyPr vert="horz" wrap="none" lIns="0" tIns="0" rIns="18288" bIns="0" anchor="ctr" anchorCtr="1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2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" y="764704"/>
            <a:ext cx="9143999" cy="396044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80000" tIns="0" rIns="180000" bIns="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Лёгкая атлетика</a:t>
            </a:r>
          </a:p>
          <a:p>
            <a:pPr marL="685800" marR="0" lvl="0" indent="-68580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один из основных видов спорта</a:t>
            </a:r>
            <a:r>
              <a:rPr lang="ru-RU" sz="4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, </a:t>
            </a:r>
            <a:r>
              <a:rPr lang="ru-RU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включающих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в себя такие спортивные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у</a:t>
            </a:r>
            <a:r>
              <a:rPr lang="ru-RU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пражнения как</a:t>
            </a:r>
            <a:endParaRPr kumimoji="0" lang="ru-RU" sz="4800" b="1" u="none" strike="noStrike" kern="1200" cap="none" spc="0" normalizeH="0" noProof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7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0" y="4581128"/>
            <a:ext cx="9143999" cy="213285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80000" tIns="72000" rIns="180000" bIns="180000" anchor="t" anchorCtr="1"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57150" prstMaterial="powder">
              <a:bevelT w="19050" h="19050"/>
              <a:bevelB w="38100" h="38100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b="1" i="1" dirty="0" smtClean="0">
                <a:ln/>
                <a:solidFill>
                  <a:srgbClr val="FFFF00"/>
                </a:solidFill>
                <a:effectLst>
                  <a:glow rad="63500">
                    <a:srgbClr val="0000CC"/>
                  </a:glow>
                  <a:outerShdw blurRad="38100" dist="38100" dir="2700000" algn="tl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ходьба, бег,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b="1" i="1" dirty="0" smtClean="0">
                <a:ln/>
                <a:solidFill>
                  <a:srgbClr val="FFFF00"/>
                </a:solidFill>
                <a:effectLst>
                  <a:glow rad="63500">
                    <a:srgbClr val="0000CC"/>
                  </a:glow>
                  <a:outerShdw blurRad="38100" dist="38100" dir="2700000" algn="tl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прыжки, метания</a:t>
            </a:r>
            <a:endParaRPr kumimoji="0" lang="ru-RU" sz="4800" b="1" i="0" u="none" strike="noStrike" kern="1200" normalizeH="0" noProof="0" dirty="0" smtClean="0">
              <a:ln/>
              <a:solidFill>
                <a:srgbClr val="FFFF00"/>
              </a:solidFill>
              <a:effectLst>
                <a:glow rad="63500">
                  <a:srgbClr val="0000CC"/>
                </a:glow>
                <a:outerShdw blurRad="38100" dist="38100" dir="2700000" algn="tl">
                  <a:srgbClr val="000000">
                    <a:alpha val="7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1207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" t="-66" r="10016" b="66"/>
          <a:stretch/>
        </p:blipFill>
        <p:spPr>
          <a:xfrm>
            <a:off x="0" y="-4511"/>
            <a:ext cx="9144000" cy="6858000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0" y="1484784"/>
            <a:ext cx="9144000" cy="4392488"/>
          </a:xfrm>
          <a:prstGeom prst="rect">
            <a:avLst/>
          </a:prstGeom>
          <a:ln>
            <a:noFill/>
          </a:ln>
        </p:spPr>
        <p:txBody>
          <a:bodyPr vert="horz" lIns="360000" tIns="0" rIns="360000" bIns="0" anchor="ctr" anchorCtr="0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600" dirty="0" smtClean="0">
                <a:ln w="3175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rgbClr val="0000FF">
                      <a:alpha val="40000"/>
                    </a:srgbClr>
                  </a:glow>
                  <a:outerShdw blurRad="38100" dist="38100" dir="5400000" algn="tl" rotWithShape="0">
                    <a:srgbClr val="000000">
                      <a:alpha val="70000"/>
                    </a:srgbClr>
                  </a:outerShdw>
                </a:effectLst>
              </a:rPr>
              <a:t>А что происходит с организмом</a:t>
            </a:r>
          </a:p>
          <a:p>
            <a:pPr algn="ctr"/>
            <a:r>
              <a:rPr lang="ru-RU" sz="6600" dirty="0">
                <a:ln w="3175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rgbClr val="0000FF">
                      <a:alpha val="40000"/>
                    </a:srgbClr>
                  </a:glow>
                  <a:outerShdw blurRad="38100" dist="38100" dir="5400000" algn="tl" rotWithShape="0">
                    <a:srgbClr val="000000">
                      <a:alpha val="70000"/>
                    </a:srgbClr>
                  </a:outerShdw>
                </a:effectLst>
              </a:rPr>
              <a:t>п</a:t>
            </a:r>
            <a:r>
              <a:rPr lang="ru-RU" sz="6600" dirty="0" smtClean="0">
                <a:ln w="3175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rgbClr val="0000FF">
                      <a:alpha val="40000"/>
                    </a:srgbClr>
                  </a:glow>
                  <a:outerShdw blurRad="38100" dist="38100" dir="5400000" algn="tl" rotWithShape="0">
                    <a:srgbClr val="000000">
                      <a:alpha val="70000"/>
                    </a:srgbClr>
                  </a:outerShdw>
                </a:effectLst>
              </a:rPr>
              <a:t>ри занятиях</a:t>
            </a:r>
          </a:p>
          <a:p>
            <a:pPr algn="ctr"/>
            <a:r>
              <a:rPr lang="ru-RU" sz="6600" dirty="0" smtClean="0">
                <a:ln w="3175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rgbClr val="0000FF">
                      <a:alpha val="40000"/>
                    </a:srgbClr>
                  </a:glow>
                  <a:outerShdw blurRad="38100" dist="38100" dir="5400000" algn="tl" rotWithShape="0">
                    <a:srgbClr val="000000">
                      <a:alpha val="70000"/>
                    </a:srgbClr>
                  </a:outerShdw>
                </a:effectLst>
              </a:rPr>
              <a:t>лёгкой атлетикой?</a:t>
            </a:r>
            <a:endParaRPr lang="ru-RU" sz="6600" dirty="0">
              <a:ln w="3175"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rgbClr val="0000FF">
                    <a:alpha val="40000"/>
                  </a:srgbClr>
                </a:glow>
                <a:outerShdw blurRad="38100" dist="38100" dir="54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400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 txBox="1">
            <a:spLocks/>
          </p:cNvSpPr>
          <p:nvPr/>
        </p:nvSpPr>
        <p:spPr>
          <a:xfrm>
            <a:off x="-16858" y="548680"/>
            <a:ext cx="9144000" cy="5616624"/>
          </a:xfrm>
          <a:prstGeom prst="rect">
            <a:avLst/>
          </a:prstGeom>
          <a:ln>
            <a:noFill/>
          </a:ln>
        </p:spPr>
        <p:txBody>
          <a:bodyPr vert="horz" lIns="720000" tIns="0" rIns="720000" bIns="0" rtlCol="0" anchor="ctr" anchorCtr="0">
            <a:normAutofit/>
            <a:scene3d>
              <a:camera prst="orthographicFront"/>
              <a:lightRig rig="threePt" dir="t"/>
            </a:scene3d>
            <a:sp3d>
              <a:bevelT w="0" h="12700"/>
              <a:bevelB w="0" h="0"/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FFFF00"/>
                </a:solidFill>
                <a:effectLst>
                  <a:glow rad="266700">
                    <a:srgbClr val="003A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Бег и ходьба являются действенными и доступными для всех возрастов средствами физического совершенствования, способствующими улучшению состояния здоровья и гармоничному развитию</a:t>
            </a:r>
          </a:p>
        </p:txBody>
      </p:sp>
    </p:spTree>
    <p:extLst>
      <p:ext uri="{BB962C8B-B14F-4D97-AF65-F5344CB8AC3E}">
        <p14:creationId xmlns:p14="http://schemas.microsoft.com/office/powerpoint/2010/main" val="96737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464" y="477846"/>
            <a:ext cx="6847356" cy="5974318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-16858" y="1052737"/>
            <a:ext cx="9144000" cy="4248472"/>
          </a:xfrm>
          <a:prstGeom prst="rect">
            <a:avLst/>
          </a:prstGeom>
          <a:ln>
            <a:noFill/>
          </a:ln>
        </p:spPr>
        <p:txBody>
          <a:bodyPr vert="horz" lIns="360000" tIns="0" rIns="360000" bIns="0" rtlCol="0" anchor="ctr" anchorCtr="0">
            <a:normAutofit/>
            <a:scene3d>
              <a:camera prst="orthographicFront"/>
              <a:lightRig rig="threePt" dir="t"/>
            </a:scene3d>
            <a:sp3d>
              <a:bevelT w="0" h="12700"/>
              <a:bevelB w="0" h="0"/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dirty="0" smtClean="0">
                <a:ln w="3175">
                  <a:noFill/>
                </a:ln>
                <a:solidFill>
                  <a:srgbClr val="FFFF00"/>
                </a:solidFill>
                <a:effectLst>
                  <a:glow rad="127000">
                    <a:srgbClr val="114408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Улучшается работа</a:t>
            </a:r>
            <a:endParaRPr lang="ru-RU" sz="5400" b="1" dirty="0">
              <a:ln w="3175">
                <a:noFill/>
              </a:ln>
              <a:solidFill>
                <a:srgbClr val="FFFF00"/>
              </a:solidFill>
              <a:effectLst>
                <a:glow rad="127000">
                  <a:srgbClr val="114408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5400" b="1" dirty="0" smtClean="0">
                <a:ln w="3175">
                  <a:noFill/>
                </a:ln>
                <a:solidFill>
                  <a:srgbClr val="FFFF00"/>
                </a:solidFill>
                <a:effectLst>
                  <a:glow rad="127000">
                    <a:srgbClr val="114408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сердечной-сосудистой системы</a:t>
            </a:r>
          </a:p>
        </p:txBody>
      </p:sp>
    </p:spTree>
    <p:extLst>
      <p:ext uri="{BB962C8B-B14F-4D97-AF65-F5344CB8AC3E}">
        <p14:creationId xmlns:p14="http://schemas.microsoft.com/office/powerpoint/2010/main" val="252240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" y="6637"/>
            <a:ext cx="9141434" cy="6843431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-16858" y="1340768"/>
            <a:ext cx="9144000" cy="4680520"/>
          </a:xfrm>
          <a:prstGeom prst="rect">
            <a:avLst/>
          </a:prstGeom>
          <a:ln>
            <a:noFill/>
          </a:ln>
        </p:spPr>
        <p:txBody>
          <a:bodyPr vert="horz" lIns="540000" tIns="0" rIns="540000" bIns="0" rtlCol="0" anchor="ctr" anchorCtr="0">
            <a:normAutofit/>
            <a:scene3d>
              <a:camera prst="orthographicFront"/>
              <a:lightRig rig="threePt" dir="t"/>
            </a:scene3d>
            <a:sp3d>
              <a:bevelT w="0" h="12700"/>
              <a:bevelB w="0" h="0"/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dirty="0" smtClean="0">
                <a:solidFill>
                  <a:srgbClr val="FFFF00"/>
                </a:solidFill>
                <a:effectLst>
                  <a:glow rad="152400">
                    <a:srgbClr val="000064"/>
                  </a:glow>
                </a:effectLst>
              </a:rPr>
              <a:t>Под влиянием </a:t>
            </a:r>
            <a:r>
              <a:rPr lang="ru-RU" sz="4800" dirty="0">
                <a:solidFill>
                  <a:srgbClr val="FFFF00"/>
                </a:solidFill>
                <a:effectLst>
                  <a:glow rad="152400">
                    <a:srgbClr val="000064"/>
                  </a:glow>
                </a:effectLst>
              </a:rPr>
              <a:t>физических упражнений у детей и подростков увеличиваются резервные возможности </a:t>
            </a:r>
            <a:r>
              <a:rPr lang="ru-RU" sz="6000" dirty="0">
                <a:solidFill>
                  <a:srgbClr val="FFFF00"/>
                </a:solidFill>
                <a:effectLst>
                  <a:glow rad="152400">
                    <a:srgbClr val="000064"/>
                  </a:glow>
                </a:effectLst>
              </a:rPr>
              <a:t>дыхания</a:t>
            </a:r>
            <a:endParaRPr lang="ru-RU" sz="6000" dirty="0" smtClean="0">
              <a:ln w="3175">
                <a:noFill/>
              </a:ln>
              <a:solidFill>
                <a:srgbClr val="FFFF00"/>
              </a:solidFill>
              <a:effectLst>
                <a:glow rad="152400">
                  <a:srgbClr val="000064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9469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4" y="1960894"/>
            <a:ext cx="9163214" cy="294392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6" b="6374"/>
          <a:stretch/>
        </p:blipFill>
        <p:spPr>
          <a:xfrm>
            <a:off x="0" y="0"/>
            <a:ext cx="9158597" cy="6894916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7527" y="531134"/>
            <a:ext cx="9126473" cy="5832648"/>
          </a:xfrm>
          <a:prstGeom prst="rect">
            <a:avLst/>
          </a:prstGeom>
          <a:ln>
            <a:noFill/>
          </a:ln>
        </p:spPr>
        <p:txBody>
          <a:bodyPr vert="horz" lIns="720000" tIns="0" rIns="720000" bIns="0" rtlCol="0" anchor="ctr" anchorCtr="0">
            <a:normAutofit/>
            <a:scene3d>
              <a:camera prst="orthographicFront"/>
              <a:lightRig rig="threePt" dir="t"/>
            </a:scene3d>
            <a:sp3d>
              <a:bevelT w="0" h="12700"/>
              <a:bevelB w="0" h="0"/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b="1" dirty="0" smtClean="0">
                <a:ln w="3175">
                  <a:noFill/>
                </a:ln>
                <a:solidFill>
                  <a:srgbClr val="FFFF00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Укрепляется</a:t>
            </a:r>
            <a:endParaRPr lang="en-US" sz="6000" b="1" dirty="0" smtClean="0">
              <a:ln w="3175">
                <a:noFill/>
              </a:ln>
              <a:solidFill>
                <a:srgbClr val="FFFF00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6000" b="1" dirty="0" smtClean="0">
                <a:ln w="3175">
                  <a:noFill/>
                </a:ln>
                <a:solidFill>
                  <a:srgbClr val="FFFF00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нервная система</a:t>
            </a:r>
            <a:endParaRPr lang="ru-RU" sz="6000" b="1" dirty="0">
              <a:ln w="3175">
                <a:noFill/>
              </a:ln>
              <a:solidFill>
                <a:srgbClr val="FFFF00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5"/>
          <a:stretch/>
        </p:blipFill>
        <p:spPr>
          <a:xfrm>
            <a:off x="17526" y="1"/>
            <a:ext cx="91264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73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3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53" presetClass="exit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684" y="220155"/>
            <a:ext cx="5688632" cy="6637843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-19502" y="1124744"/>
            <a:ext cx="9163501" cy="4968552"/>
          </a:xfrm>
          <a:prstGeom prst="rect">
            <a:avLst/>
          </a:prstGeom>
          <a:ln>
            <a:noFill/>
          </a:ln>
        </p:spPr>
        <p:txBody>
          <a:bodyPr vert="horz" lIns="360000" tIns="0" rIns="360000" bIns="0" rtlCol="0" anchor="ctr" anchorCtr="0">
            <a:normAutofit/>
            <a:scene3d>
              <a:camera prst="orthographicFront"/>
              <a:lightRig rig="threePt" dir="t"/>
            </a:scene3d>
            <a:sp3d>
              <a:bevelT w="0" h="12700"/>
              <a:bevelB w="0" h="0"/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b="1" dirty="0" smtClean="0">
                <a:ln w="3175">
                  <a:noFill/>
                </a:ln>
                <a:solidFill>
                  <a:srgbClr val="FFFF00"/>
                </a:solidFill>
                <a:effectLst>
                  <a:glow rad="127000">
                    <a:srgbClr val="11440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Развивается</a:t>
            </a:r>
          </a:p>
          <a:p>
            <a:r>
              <a:rPr lang="ru-RU" sz="6000" b="1" dirty="0" smtClean="0">
                <a:ln w="3175">
                  <a:noFill/>
                </a:ln>
                <a:solidFill>
                  <a:srgbClr val="FFFF00"/>
                </a:solidFill>
                <a:effectLst>
                  <a:glow rad="127000">
                    <a:srgbClr val="11440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мышечная масса и физические качества</a:t>
            </a:r>
            <a:endParaRPr lang="ru-RU" sz="6000" b="1" dirty="0">
              <a:ln w="3175">
                <a:noFill/>
              </a:ln>
              <a:solidFill>
                <a:srgbClr val="FFFF00"/>
              </a:solidFill>
              <a:effectLst>
                <a:glow rad="127000">
                  <a:srgbClr val="114408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2780928"/>
            <a:ext cx="9163501" cy="1224136"/>
          </a:xfrm>
          <a:prstGeom prst="rect">
            <a:avLst/>
          </a:prstGeom>
          <a:ln>
            <a:noFill/>
          </a:ln>
        </p:spPr>
        <p:txBody>
          <a:bodyPr vert="horz" lIns="360000" tIns="0" rIns="360000" bIns="0" rtlCol="0" anchor="ctr" anchorCtr="0">
            <a:normAutofit/>
            <a:scene3d>
              <a:camera prst="orthographicFront"/>
              <a:lightRig rig="threePt" dir="t"/>
            </a:scene3d>
            <a:sp3d>
              <a:bevelT w="0" h="12700"/>
              <a:bevelB w="0" h="0"/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b="1" dirty="0" smtClean="0">
                <a:ln w="3175">
                  <a:noFill/>
                </a:ln>
                <a:solidFill>
                  <a:srgbClr val="FFFF00"/>
                </a:solidFill>
                <a:effectLst>
                  <a:glow rad="127000">
                    <a:srgbClr val="11440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СИЛА</a:t>
            </a:r>
            <a:endParaRPr lang="ru-RU" sz="6000" b="1" dirty="0">
              <a:ln w="3175">
                <a:noFill/>
              </a:ln>
              <a:solidFill>
                <a:srgbClr val="FFFF00"/>
              </a:solidFill>
              <a:effectLst>
                <a:glow rad="127000">
                  <a:srgbClr val="114408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Users\hppcc\Desktop\МАРИНА - ДОКИ\01 ДОКИ\Лёгкая атлетика\фото, картинки\метание\ядро\sidorov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" r="7776"/>
          <a:stretch/>
        </p:blipFill>
        <p:spPr bwMode="auto">
          <a:xfrm>
            <a:off x="-19502" y="0"/>
            <a:ext cx="9163501" cy="685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609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53" presetClass="exit" presetSubtype="3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7" grpId="2"/>
      <p:bldP spid="5" grpId="0"/>
      <p:bldP spid="5" grpId="1"/>
      <p:bldP spid="5" grpId="2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1" y="2492896"/>
            <a:ext cx="9144000" cy="1944216"/>
          </a:xfrm>
          <a:prstGeom prst="rect">
            <a:avLst/>
          </a:prstGeom>
          <a:ln>
            <a:noFill/>
          </a:ln>
        </p:spPr>
        <p:txBody>
          <a:bodyPr vert="horz" lIns="360000" tIns="0" rIns="360000" bIns="0" rtlCol="0" anchor="ctr" anchorCtr="0">
            <a:normAutofit/>
            <a:scene3d>
              <a:camera prst="orthographicFront"/>
              <a:lightRig rig="threePt" dir="t"/>
            </a:scene3d>
            <a:sp3d>
              <a:bevelT w="0" h="12700"/>
              <a:bevelB w="0" h="0"/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b="1" dirty="0" smtClean="0">
                <a:ln w="3175">
                  <a:noFill/>
                </a:ln>
                <a:solidFill>
                  <a:srgbClr val="FFFF00"/>
                </a:solidFill>
                <a:effectLst>
                  <a:glow rad="127000">
                    <a:srgbClr val="11440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БЫСТРОТА</a:t>
            </a:r>
            <a:endParaRPr lang="ru-RU" sz="6000" b="1" dirty="0">
              <a:ln w="3175">
                <a:noFill/>
              </a:ln>
              <a:solidFill>
                <a:srgbClr val="FFFF00"/>
              </a:solidFill>
              <a:effectLst>
                <a:glow rad="127000">
                  <a:srgbClr val="114408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4" r="6034"/>
          <a:stretch/>
        </p:blipFill>
        <p:spPr>
          <a:xfrm>
            <a:off x="1" y="0"/>
            <a:ext cx="9144000" cy="68743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7" r="5676"/>
          <a:stretch/>
        </p:blipFill>
        <p:spPr>
          <a:xfrm>
            <a:off x="0" y="0"/>
            <a:ext cx="9144000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17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1" y="2492896"/>
            <a:ext cx="9144000" cy="1944216"/>
          </a:xfrm>
          <a:prstGeom prst="rect">
            <a:avLst/>
          </a:prstGeom>
          <a:ln>
            <a:noFill/>
          </a:ln>
        </p:spPr>
        <p:txBody>
          <a:bodyPr vert="horz" lIns="360000" tIns="0" rIns="360000" bIns="0" rtlCol="0" anchor="ctr" anchorCtr="0">
            <a:normAutofit/>
            <a:scene3d>
              <a:camera prst="orthographicFront"/>
              <a:lightRig rig="threePt" dir="t"/>
            </a:scene3d>
            <a:sp3d>
              <a:bevelT w="0" h="12700"/>
              <a:bevelB w="0" h="0"/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b="1" dirty="0" smtClean="0">
                <a:ln w="3175">
                  <a:noFill/>
                </a:ln>
                <a:solidFill>
                  <a:srgbClr val="FFFF00"/>
                </a:solidFill>
                <a:effectLst>
                  <a:glow rad="127000">
                    <a:srgbClr val="11440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ВЫНОСЛИВОСТЬ</a:t>
            </a:r>
            <a:endParaRPr lang="ru-RU" sz="6000" b="1" dirty="0">
              <a:ln w="3175">
                <a:noFill/>
              </a:ln>
              <a:solidFill>
                <a:srgbClr val="FFFF00"/>
              </a:solidFill>
              <a:effectLst>
                <a:glow rad="127000">
                  <a:srgbClr val="114408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8" b="4203"/>
          <a:stretch/>
        </p:blipFill>
        <p:spPr>
          <a:xfrm>
            <a:off x="-1" y="-13381"/>
            <a:ext cx="9144001" cy="693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97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1" y="2492896"/>
            <a:ext cx="9144000" cy="1944216"/>
          </a:xfrm>
          <a:prstGeom prst="rect">
            <a:avLst/>
          </a:prstGeom>
          <a:ln>
            <a:noFill/>
          </a:ln>
        </p:spPr>
        <p:txBody>
          <a:bodyPr vert="horz" lIns="360000" tIns="0" rIns="360000" bIns="0" rtlCol="0" anchor="ctr" anchorCtr="0">
            <a:normAutofit fontScale="92500"/>
            <a:scene3d>
              <a:camera prst="orthographicFront"/>
              <a:lightRig rig="threePt" dir="t"/>
            </a:scene3d>
            <a:sp3d>
              <a:bevelT w="0" h="12700"/>
              <a:bevelB w="0" h="0"/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b="1" dirty="0" smtClean="0">
                <a:ln w="3175">
                  <a:noFill/>
                </a:ln>
                <a:solidFill>
                  <a:srgbClr val="FFFF00"/>
                </a:solidFill>
                <a:effectLst>
                  <a:glow rad="127000">
                    <a:srgbClr val="11440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ЛОВКОСТЬ</a:t>
            </a:r>
          </a:p>
          <a:p>
            <a:r>
              <a:rPr lang="ru-RU" sz="6000" b="1" dirty="0" smtClean="0">
                <a:ln w="3175">
                  <a:noFill/>
                </a:ln>
                <a:solidFill>
                  <a:srgbClr val="FFFF00"/>
                </a:solidFill>
                <a:effectLst>
                  <a:glow rad="127000">
                    <a:srgbClr val="11440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(координация движений)</a:t>
            </a:r>
            <a:endParaRPr lang="ru-RU" sz="6000" b="1" dirty="0">
              <a:ln w="3175">
                <a:noFill/>
              </a:ln>
              <a:solidFill>
                <a:srgbClr val="FFFF00"/>
              </a:solidFill>
              <a:effectLst>
                <a:glow rad="127000">
                  <a:srgbClr val="114408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" r="7931"/>
          <a:stretch/>
        </p:blipFill>
        <p:spPr>
          <a:xfrm>
            <a:off x="1" y="-42865"/>
            <a:ext cx="9143999" cy="689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44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0" y="4581128"/>
            <a:ext cx="9143999" cy="2087790"/>
          </a:xfrm>
          <a:prstGeom prst="rect">
            <a:avLst/>
          </a:prstGeom>
          <a:ln>
            <a:noFill/>
          </a:ln>
        </p:spPr>
        <p:txBody>
          <a:bodyPr vert="horz" lIns="540000" tIns="0" rIns="0" bIns="0" anchor="t" anchorCtr="0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400" dirty="0" smtClean="0">
                <a:ln w="3175">
                  <a:noFill/>
                </a:ln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/>
                  </a:outerShdw>
                </a:effectLst>
              </a:rPr>
              <a:t>-	устойчивость </a:t>
            </a:r>
            <a:r>
              <a:rPr lang="ru-RU" sz="4400" dirty="0">
                <a:ln w="3175">
                  <a:noFill/>
                </a:ln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/>
                  </a:outerShdw>
                </a:effectLst>
              </a:rPr>
              <a:t>к стрессовым </a:t>
            </a:r>
            <a:r>
              <a:rPr lang="ru-RU" sz="4400" dirty="0" smtClean="0">
                <a:ln w="3175">
                  <a:noFill/>
                </a:ln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/>
                  </a:outerShdw>
                </a:effectLst>
              </a:rPr>
              <a:t>ситуациям;</a:t>
            </a:r>
            <a:br>
              <a:rPr lang="ru-RU" sz="4400" dirty="0" smtClean="0">
                <a:ln w="3175">
                  <a:noFill/>
                </a:ln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/>
                  </a:outerShdw>
                </a:effectLst>
              </a:rPr>
            </a:br>
            <a:r>
              <a:rPr lang="ru-RU" sz="4400" dirty="0" smtClean="0">
                <a:ln w="3175">
                  <a:noFill/>
                </a:ln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/>
                  </a:outerShdw>
                </a:effectLst>
              </a:rPr>
              <a:t>-	работоспособность</a:t>
            </a:r>
            <a:r>
              <a:rPr lang="ru-RU" sz="4400" dirty="0">
                <a:ln w="3175">
                  <a:noFill/>
                </a:ln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/>
                  </a:outerShdw>
                </a:effectLst>
              </a:rPr>
              <a:t>.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3810121"/>
            <a:ext cx="9144000" cy="792088"/>
          </a:xfrm>
          <a:prstGeom prst="rect">
            <a:avLst/>
          </a:prstGeom>
          <a:ln>
            <a:noFill/>
          </a:ln>
        </p:spPr>
        <p:txBody>
          <a:bodyPr vert="horz" lIns="0" tIns="0" rIns="0" bIns="0" anchor="t" anchorCtr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000" dirty="0" smtClean="0">
                <a:ln w="3175">
                  <a:noFill/>
                </a:ln>
                <a:solidFill>
                  <a:srgbClr val="FF0000"/>
                </a:solidFill>
                <a:effectLst>
                  <a:outerShdw blurRad="38100" dist="25400" dir="5400000" algn="tl" rotWithShape="0">
                    <a:srgbClr val="000000"/>
                  </a:outerShdw>
                </a:effectLst>
              </a:rPr>
              <a:t>вырабатывают:</a:t>
            </a:r>
            <a:endParaRPr lang="ru-RU" sz="5000" dirty="0">
              <a:ln w="3175">
                <a:noFill/>
              </a:ln>
              <a:solidFill>
                <a:srgbClr val="FF0000"/>
              </a:solidFill>
              <a:effectLst>
                <a:outerShdw blurRad="38100" dist="25400" dir="5400000" algn="tl" rotWithShape="0">
                  <a:srgbClr val="000000"/>
                </a:outerShdw>
              </a:effectLst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-1" y="1772011"/>
            <a:ext cx="9144000" cy="2088232"/>
          </a:xfrm>
          <a:prstGeom prst="rect">
            <a:avLst/>
          </a:prstGeom>
          <a:ln>
            <a:noFill/>
          </a:ln>
        </p:spPr>
        <p:txBody>
          <a:bodyPr vert="horz" lIns="540000" tIns="0" rIns="0" bIns="0" anchor="t" anchorCtr="0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400" dirty="0" smtClean="0">
                <a:ln w="3175">
                  <a:noFill/>
                </a:ln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/>
                  </a:outerShdw>
                </a:effectLst>
              </a:rPr>
              <a:t>-	целеустремлённость;</a:t>
            </a:r>
            <a:br>
              <a:rPr lang="ru-RU" sz="4400" dirty="0" smtClean="0">
                <a:ln w="3175">
                  <a:noFill/>
                </a:ln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/>
                  </a:outerShdw>
                </a:effectLst>
              </a:rPr>
            </a:br>
            <a:r>
              <a:rPr lang="ru-RU" sz="4400" dirty="0" smtClean="0">
                <a:ln w="3175">
                  <a:noFill/>
                </a:ln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/>
                  </a:outerShdw>
                </a:effectLst>
              </a:rPr>
              <a:t>-	настойчивость;</a:t>
            </a:r>
            <a:br>
              <a:rPr lang="ru-RU" sz="4400" dirty="0" smtClean="0">
                <a:ln w="3175">
                  <a:noFill/>
                </a:ln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/>
                  </a:outerShdw>
                </a:effectLst>
              </a:rPr>
            </a:br>
            <a:r>
              <a:rPr lang="ru-RU" sz="4400" dirty="0" smtClean="0">
                <a:ln w="3175">
                  <a:noFill/>
                </a:ln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/>
                  </a:outerShdw>
                </a:effectLst>
              </a:rPr>
              <a:t>-	трудолюбие;</a:t>
            </a:r>
            <a:endParaRPr lang="ru-RU" sz="4400" dirty="0">
              <a:ln w="3175">
                <a:noFill/>
              </a:ln>
              <a:solidFill>
                <a:srgbClr val="FFFF00"/>
              </a:solidFill>
              <a:effectLst>
                <a:outerShdw blurRad="38100" dist="25400" dir="5400000" algn="tl" rotWithShape="0">
                  <a:srgbClr val="000000"/>
                </a:outerShdw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" y="287227"/>
            <a:ext cx="9143999" cy="1484784"/>
          </a:xfrm>
        </p:spPr>
        <p:txBody>
          <a:bodyPr rIns="0" anchor="t" anchorCtr="0">
            <a:noAutofit/>
          </a:bodyPr>
          <a:lstStyle/>
          <a:p>
            <a:pPr algn="ctr"/>
            <a:r>
              <a:rPr lang="ru-RU" sz="5000" dirty="0" smtClean="0">
                <a:ln w="3175">
                  <a:noFill/>
                </a:ln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/>
                  </a:outerShdw>
                </a:effectLst>
              </a:rPr>
              <a:t>Занятия лёгкой атлетикой </a:t>
            </a:r>
            <a:r>
              <a:rPr lang="ru-RU" sz="5000" dirty="0" smtClean="0">
                <a:ln w="3175">
                  <a:noFill/>
                </a:ln>
                <a:solidFill>
                  <a:srgbClr val="FF0000"/>
                </a:solidFill>
                <a:effectLst>
                  <a:outerShdw blurRad="38100" dist="25400" dir="5400000" algn="tl" rotWithShape="0">
                    <a:srgbClr val="000000"/>
                  </a:outerShdw>
                </a:effectLst>
              </a:rPr>
              <a:t>воспитывают:</a:t>
            </a:r>
            <a:endParaRPr lang="ru-RU" sz="5000" dirty="0">
              <a:ln w="3175">
                <a:noFill/>
              </a:ln>
              <a:solidFill>
                <a:srgbClr val="FF0000"/>
              </a:solidFill>
              <a:effectLst>
                <a:outerShdw blurRad="38100" dist="25400" dir="5400000" algn="tl" rotWithShape="0">
                  <a:srgbClr val="000000"/>
                </a:outerShdw>
              </a:effectLst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98"/>
          <a:stretch/>
        </p:blipFill>
        <p:spPr>
          <a:xfrm>
            <a:off x="-2" y="-1962"/>
            <a:ext cx="9144001" cy="685996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36"/>
          <a:stretch/>
        </p:blipFill>
        <p:spPr>
          <a:xfrm>
            <a:off x="0" y="-1962"/>
            <a:ext cx="9144000" cy="6859962"/>
          </a:xfrm>
          <a:prstGeom prst="rect">
            <a:avLst/>
          </a:prstGeom>
        </p:spPr>
      </p:pic>
      <p:pic>
        <p:nvPicPr>
          <p:cNvPr id="9" name="Picture 2" descr="C:\Users\Марина\ШКОЛА\презентации мои\для прези\кнопка синяя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181443" y="145633"/>
            <a:ext cx="814157" cy="821664"/>
          </a:xfrm>
          <a:prstGeom prst="ellipse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87289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Марина\ШКОЛА\Лёгкая атлетика\фото, картинки\с барьерами\item_50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31840" y="3881031"/>
            <a:ext cx="2916324" cy="2976969"/>
          </a:xfrm>
          <a:prstGeom prst="rect">
            <a:avLst/>
          </a:prstGeom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028" name="Picture 4" descr="C:\Users\Марина\ШКОЛА\Лёгкая атлетика\фото, картинки\прыжки\item_5001.jpg"/>
          <p:cNvPicPr>
            <a:picLocks noChangeAspect="1" noChangeArrowheads="1"/>
          </p:cNvPicPr>
          <p:nvPr/>
        </p:nvPicPr>
        <p:blipFill>
          <a:blip r:embed="rId3"/>
          <a:srcRect b="15934"/>
          <a:stretch>
            <a:fillRect/>
          </a:stretch>
        </p:blipFill>
        <p:spPr bwMode="auto">
          <a:xfrm>
            <a:off x="6997902" y="1"/>
            <a:ext cx="2146099" cy="2708920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029" name="Picture 5" descr="C:\Users\Марина\ШКОЛА\Лёгкая атлетика\фото, картинки\прыжки\item_502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31840" y="15067"/>
            <a:ext cx="2916324" cy="2723845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030" name="Picture 6" descr="C:\Users\Марина\ШКОЛА\Лёгкая атлетика\фото, картинки\метание\item_5016.jpg"/>
          <p:cNvPicPr>
            <a:picLocks noChangeAspect="1" noChangeArrowheads="1"/>
          </p:cNvPicPr>
          <p:nvPr/>
        </p:nvPicPr>
        <p:blipFill rotWithShape="1">
          <a:blip r:embed="rId5"/>
          <a:srcRect t="13"/>
          <a:stretch/>
        </p:blipFill>
        <p:spPr bwMode="auto">
          <a:xfrm>
            <a:off x="6997901" y="3881031"/>
            <a:ext cx="2146099" cy="2976968"/>
          </a:xfrm>
          <a:prstGeom prst="rect">
            <a:avLst/>
          </a:prstGeom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031" name="Picture 7" descr="C:\Users\Марина\ШКОЛА\Лёгкая атлетика\фото, картинки\метание\item_505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23239" y="1"/>
            <a:ext cx="2290984" cy="2753588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2" name="Picture 2" descr="C:\Users\Марина\ШКОЛА\Лёгкая атлетика\фото, картинки\метание\Athlete-About-Throw-Discus-177362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23240" y="3881032"/>
            <a:ext cx="2290985" cy="2954904"/>
          </a:xfrm>
          <a:prstGeom prst="rect">
            <a:avLst/>
          </a:prstGeom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" y="2768731"/>
            <a:ext cx="9143999" cy="96387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0" tIns="0" rIns="0" bIns="0" anchor="ctr" anchorCtr="0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noProof="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70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Лёгкая  атлетика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8"/>
          <p:cNvSpPr txBox="1">
            <a:spLocks/>
          </p:cNvSpPr>
          <p:nvPr/>
        </p:nvSpPr>
        <p:spPr>
          <a:xfrm>
            <a:off x="3889" y="1196752"/>
            <a:ext cx="9144000" cy="1080120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anchor="t" anchorCtr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4800" b="1" dirty="0" smtClean="0">
                <a:ln w="6350">
                  <a:solidFill>
                    <a:srgbClr val="C00000"/>
                  </a:solidFill>
                </a:ln>
                <a:solidFill>
                  <a:srgbClr val="FFFF00"/>
                </a:solidFill>
                <a:effectLst>
                  <a:glow rad="228600">
                    <a:srgbClr val="0000CC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СПАСИБО ЗА ВНИМАНИЕ)</a:t>
            </a:r>
            <a:endParaRPr kumimoji="0" lang="ru-RU" sz="4800" b="1" u="none" strike="noStrike" kern="1200" cap="none" spc="0" normalizeH="0" baseline="0" noProof="0" dirty="0">
              <a:ln w="6350">
                <a:solidFill>
                  <a:srgbClr val="C00000"/>
                </a:solidFill>
              </a:ln>
              <a:solidFill>
                <a:srgbClr val="FFFF00"/>
              </a:solidFill>
              <a:effectLst>
                <a:glow rad="228600">
                  <a:srgbClr val="0000CC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30" name="Picture 6" descr="C:\Users\Марина\ШКОЛА\Лёгкая атлетика\фото, картинки\марафон\1379179865_maraf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3" y="2276872"/>
            <a:ext cx="5863756" cy="43978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35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1124744"/>
            <a:ext cx="9144000" cy="5733256"/>
          </a:xfrm>
          <a:prstGeom prst="rect">
            <a:avLst/>
          </a:prstGeom>
          <a:noFill/>
          <a:ln>
            <a:noFill/>
          </a:ln>
        </p:spPr>
        <p:txBody>
          <a:bodyPr wrap="square" lIns="360000" tIns="0" rIns="360000" bIns="0" anchor="ctr" anchorCtr="0">
            <a:normAutofit/>
            <a:scene3d>
              <a:camera prst="orthographicFront"/>
              <a:lightRig rig="flat" dir="tl">
                <a:rot lat="0" lon="0" rev="0"/>
              </a:lightRig>
            </a:scene3d>
            <a:sp3d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457200" indent="-457200" algn="just">
              <a:buFontTx/>
              <a:buAutoNum type="arabicPeriod"/>
            </a:pPr>
            <a:r>
              <a:rPr lang="ru-RU" dirty="0" smtClean="0">
                <a:ln w="11430">
                  <a:noFill/>
                </a:ln>
                <a:solidFill>
                  <a:schemeClr val="bg1"/>
                </a:solidFill>
              </a:rPr>
              <a:t>Видеоролик «Утренняя зарядка с Екатериной Серебрянской» - </a:t>
            </a:r>
            <a:r>
              <a:rPr lang="ru-RU" u="sng" dirty="0" smtClean="0">
                <a:solidFill>
                  <a:schemeClr val="bg1"/>
                </a:solidFill>
                <a:hlinkClick r:id="rId2"/>
              </a:rPr>
              <a:t>https://youtu.be/MQNl2JmJ-tI</a:t>
            </a:r>
            <a:endParaRPr lang="ru-RU" u="sng" dirty="0" smtClean="0">
              <a:solidFill>
                <a:schemeClr val="bg1"/>
              </a:solidFill>
            </a:endParaRPr>
          </a:p>
          <a:p>
            <a:pPr marL="457200" indent="-457200" algn="just">
              <a:buFontTx/>
              <a:buAutoNum type="arabicPeriod"/>
            </a:pPr>
            <a:r>
              <a:rPr lang="ru-RU" dirty="0" smtClean="0">
                <a:ln w="11430">
                  <a:noFill/>
                </a:ln>
                <a:solidFill>
                  <a:schemeClr val="bg1"/>
                </a:solidFill>
              </a:rPr>
              <a:t> </a:t>
            </a:r>
            <a:r>
              <a:rPr lang="ru-RU" dirty="0">
                <a:ln w="11430">
                  <a:noFill/>
                </a:ln>
                <a:solidFill>
                  <a:schemeClr val="bg1"/>
                </a:solidFill>
              </a:rPr>
              <a:t>«Смайлики» - </a:t>
            </a:r>
            <a:r>
              <a:rPr lang="ru-RU" u="sng" dirty="0">
                <a:solidFill>
                  <a:schemeClr val="bg1"/>
                </a:solidFill>
                <a:hlinkClick r:id="rId3"/>
              </a:rPr>
              <a:t>http://go.mail.ru/search_images?tsg=l&amp;q=%</a:t>
            </a:r>
            <a:r>
              <a:rPr lang="ru-RU" u="sng" dirty="0" smtClean="0">
                <a:solidFill>
                  <a:schemeClr val="bg1"/>
                </a:solidFill>
                <a:hlinkClick r:id="rId3"/>
              </a:rPr>
              <a:t>D1%81%D0%BC%D0%B0%D0%B9%D0%BB%D0%B8%D0%BA%D0%B8</a:t>
            </a:r>
            <a:endParaRPr lang="ru-RU" u="sng" dirty="0" smtClean="0">
              <a:solidFill>
                <a:schemeClr val="bg1"/>
              </a:solidFill>
            </a:endParaRPr>
          </a:p>
          <a:p>
            <a:pPr marL="457200" indent="-457200" algn="just">
              <a:buFontTx/>
              <a:buAutoNum type="arabicPeriod"/>
            </a:pPr>
            <a:r>
              <a:rPr lang="ru-RU" dirty="0" smtClean="0">
                <a:solidFill>
                  <a:schemeClr val="bg1"/>
                </a:solidFill>
              </a:rPr>
              <a:t>Ходьба спортивная - </a:t>
            </a:r>
            <a:r>
              <a:rPr lang="ru-RU" u="sng" dirty="0">
                <a:hlinkClick r:id="rId4"/>
              </a:rPr>
              <a:t>http://</a:t>
            </a:r>
            <a:r>
              <a:rPr lang="ru-RU" u="sng" dirty="0" smtClean="0">
                <a:hlinkClick r:id="rId4"/>
              </a:rPr>
              <a:t>ustr-sport.ucoz.ru/khodba.jpg</a:t>
            </a:r>
            <a:endParaRPr lang="ru-RU" u="sng" dirty="0" smtClean="0"/>
          </a:p>
          <a:p>
            <a:pPr marL="457200" indent="-457200" algn="just">
              <a:buFontTx/>
              <a:buAutoNum type="arabicPeriod"/>
            </a:pPr>
            <a:r>
              <a:rPr lang="ru-RU" dirty="0" smtClean="0">
                <a:solidFill>
                  <a:schemeClr val="bg1"/>
                </a:solidFill>
              </a:rPr>
              <a:t>Ходьба спортивная - </a:t>
            </a:r>
            <a:r>
              <a:rPr lang="ru-RU" u="sng" dirty="0">
                <a:hlinkClick r:id="rId5"/>
              </a:rPr>
              <a:t>http://uor-penza.ru/wp-content/uploads/2016/08/Sport_hodba.jpg</a:t>
            </a:r>
            <a:endParaRPr lang="ru-RU" dirty="0"/>
          </a:p>
          <a:p>
            <a:pPr marL="457200" indent="-457200" algn="just">
              <a:buFontTx/>
              <a:buAutoNum type="arabicPeriod"/>
            </a:pPr>
            <a:r>
              <a:rPr lang="ru-RU" dirty="0" smtClean="0">
                <a:solidFill>
                  <a:schemeClr val="bg1"/>
                </a:solidFill>
              </a:rPr>
              <a:t>Прыжок в длину с разбега - </a:t>
            </a:r>
            <a:r>
              <a:rPr lang="ru-RU" u="sng" dirty="0">
                <a:hlinkClick r:id="rId6"/>
              </a:rPr>
              <a:t>http://</a:t>
            </a:r>
            <a:r>
              <a:rPr lang="ru-RU" u="sng" dirty="0" smtClean="0">
                <a:hlinkClick r:id="rId6"/>
              </a:rPr>
              <a:t>sccv-sinptica.ru/assets/galleries/458/19.jpg</a:t>
            </a:r>
            <a:endParaRPr lang="ru-RU" u="sng" dirty="0" smtClean="0"/>
          </a:p>
          <a:p>
            <a:pPr marL="457200" indent="-457200" algn="just">
              <a:buFontTx/>
              <a:buAutoNum type="arabicPeriod"/>
            </a:pPr>
            <a:r>
              <a:rPr lang="ru-RU" dirty="0" smtClean="0">
                <a:solidFill>
                  <a:schemeClr val="bg1"/>
                </a:solidFill>
              </a:rPr>
              <a:t>Метание мяча – </a:t>
            </a:r>
            <a:r>
              <a:rPr lang="ru-RU" u="sng" dirty="0">
                <a:hlinkClick r:id="rId7"/>
              </a:rPr>
              <a:t>http://sparta.fa.ms1.ru/fileadmin/_processed_/csm_IMGL4103_7a0305a49a.jpg</a:t>
            </a:r>
            <a:endParaRPr lang="ru-RU" dirty="0" smtClean="0">
              <a:solidFill>
                <a:schemeClr val="bg1"/>
              </a:solidFill>
            </a:endParaRPr>
          </a:p>
          <a:p>
            <a:pPr marL="457200" indent="-457200" algn="just">
              <a:buFontTx/>
              <a:buAutoNum type="arabicPeriod"/>
            </a:pPr>
            <a:r>
              <a:rPr lang="ru-RU" dirty="0" smtClean="0">
                <a:solidFill>
                  <a:schemeClr val="bg1"/>
                </a:solidFill>
              </a:rPr>
              <a:t>Метание гранаты – </a:t>
            </a:r>
            <a:r>
              <a:rPr lang="ru-RU" u="sng" dirty="0">
                <a:hlinkClick r:id="rId8"/>
              </a:rPr>
              <a:t>http://img-news.vl.ru/i/news/add_files/big135555dsc_2401.JPG</a:t>
            </a:r>
            <a:endParaRPr lang="ru-RU" dirty="0" smtClean="0">
              <a:solidFill>
                <a:schemeClr val="bg1"/>
              </a:solidFill>
            </a:endParaRPr>
          </a:p>
          <a:p>
            <a:pPr marL="457200" indent="-457200" algn="just">
              <a:buFontTx/>
              <a:buAutoNum type="arabicPeriod"/>
            </a:pPr>
            <a:r>
              <a:rPr lang="ru-RU" dirty="0" smtClean="0">
                <a:solidFill>
                  <a:schemeClr val="bg1"/>
                </a:solidFill>
              </a:rPr>
              <a:t>Прыжки в высоту – </a:t>
            </a:r>
            <a:r>
              <a:rPr lang="ru-RU" u="sng" dirty="0">
                <a:hlinkClick r:id="rId9"/>
              </a:rPr>
              <a:t>https://thecliparts.com/wp-content/uploads/2016/05/free-track-and-field-clipart-3.jpg</a:t>
            </a:r>
            <a:endParaRPr lang="ru-RU" dirty="0" smtClean="0">
              <a:solidFill>
                <a:schemeClr val="bg1"/>
              </a:solidFill>
            </a:endParaRPr>
          </a:p>
          <a:p>
            <a:pPr marL="457200" indent="-457200" algn="just">
              <a:buFontTx/>
              <a:buAutoNum type="arabicPeriod"/>
            </a:pPr>
            <a:r>
              <a:rPr lang="ru-RU" dirty="0" smtClean="0">
                <a:solidFill>
                  <a:schemeClr val="bg1"/>
                </a:solidFill>
              </a:rPr>
              <a:t>Юные бегуны на дорожке – </a:t>
            </a:r>
            <a:r>
              <a:rPr lang="ru-RU" u="sng" dirty="0">
                <a:hlinkClick r:id="rId10"/>
              </a:rPr>
              <a:t>http://</a:t>
            </a:r>
            <a:r>
              <a:rPr lang="ru-RU" u="sng" dirty="0" smtClean="0">
                <a:hlinkClick r:id="rId10"/>
              </a:rPr>
              <a:t>efimov.8school.info/wp-content/uploads/2016/09/la.jpg</a:t>
            </a:r>
            <a:endParaRPr lang="ru-RU" u="sng" dirty="0" smtClean="0"/>
          </a:p>
          <a:p>
            <a:pPr marL="457200" indent="-457200" algn="just">
              <a:buFontTx/>
              <a:buAutoNum type="arabicPeriod"/>
            </a:pPr>
            <a:r>
              <a:rPr lang="ru-RU" dirty="0">
                <a:solidFill>
                  <a:schemeClr val="bg1"/>
                </a:solidFill>
              </a:rPr>
              <a:t>Низкий старт – </a:t>
            </a:r>
            <a:r>
              <a:rPr lang="ru-RU" u="sng" dirty="0">
                <a:hlinkClick r:id="rId11"/>
              </a:rPr>
              <a:t>http://</a:t>
            </a:r>
            <a:r>
              <a:rPr lang="ru-RU" u="sng" dirty="0" smtClean="0">
                <a:hlinkClick r:id="rId11"/>
              </a:rPr>
              <a:t>www.gandex.ru/upl/oboi/gandex.ru-26_7721_light-athletic.jpg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Заголовок 8"/>
          <p:cNvSpPr txBox="1">
            <a:spLocks/>
          </p:cNvSpPr>
          <p:nvPr/>
        </p:nvSpPr>
        <p:spPr>
          <a:xfrm>
            <a:off x="-15345" y="404664"/>
            <a:ext cx="9144000" cy="720080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anchor="t" anchorCtr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4000" dirty="0" smtClean="0">
                <a:ln w="25400">
                  <a:noFill/>
                </a:ln>
                <a:solidFill>
                  <a:srgbClr val="FFFF00"/>
                </a:solidFill>
                <a:effectLst>
                  <a:glow rad="114300">
                    <a:srgbClr val="00007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Использованные материалы:</a:t>
            </a:r>
            <a:endParaRPr kumimoji="0" lang="ru-RU" sz="4000" i="0" u="none" strike="noStrike" kern="1200" cap="none" spc="0" normalizeH="0" baseline="0" noProof="0" dirty="0">
              <a:ln w="25400">
                <a:noFill/>
              </a:ln>
              <a:solidFill>
                <a:srgbClr val="FFFF00"/>
              </a:solidFill>
              <a:effectLst>
                <a:glow rad="114300">
                  <a:srgbClr val="00007A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9139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8"/>
          <p:cNvSpPr txBox="1">
            <a:spLocks/>
          </p:cNvSpPr>
          <p:nvPr/>
        </p:nvSpPr>
        <p:spPr>
          <a:xfrm>
            <a:off x="-15345" y="404664"/>
            <a:ext cx="9144000" cy="720080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anchor="t" anchorCtr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4000" dirty="0" smtClean="0">
                <a:ln w="25400">
                  <a:noFill/>
                </a:ln>
                <a:solidFill>
                  <a:srgbClr val="FFFF00"/>
                </a:solidFill>
                <a:effectLst>
                  <a:glow rad="114300">
                    <a:srgbClr val="00007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Использованные материалы:</a:t>
            </a:r>
            <a:endParaRPr kumimoji="0" lang="ru-RU" sz="4000" i="0" u="none" strike="noStrike" kern="1200" cap="none" spc="0" normalizeH="0" baseline="0" noProof="0" dirty="0">
              <a:ln w="25400">
                <a:noFill/>
              </a:ln>
              <a:solidFill>
                <a:srgbClr val="FFFF00"/>
              </a:solidFill>
              <a:effectLst>
                <a:glow rad="114300">
                  <a:srgbClr val="00007A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15345" y="1124744"/>
            <a:ext cx="9159345" cy="5733256"/>
          </a:xfrm>
          <a:prstGeom prst="rect">
            <a:avLst/>
          </a:prstGeom>
        </p:spPr>
        <p:txBody>
          <a:bodyPr wrap="square" lIns="360000" tIns="0" rIns="360000" bIns="0" anchor="ctr" anchorCtr="0">
            <a:norm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</a:rPr>
              <a:t>11. Высокий </a:t>
            </a:r>
            <a:r>
              <a:rPr lang="ru-RU" dirty="0">
                <a:solidFill>
                  <a:schemeClr val="bg1"/>
                </a:solidFill>
              </a:rPr>
              <a:t>старт - </a:t>
            </a:r>
            <a:r>
              <a:rPr lang="ru-RU" u="sng" dirty="0">
                <a:hlinkClick r:id="rId2"/>
              </a:rPr>
              <a:t>http://www.fotoprizer.ru/img/46012_orig.jpg</a:t>
            </a:r>
            <a:endParaRPr lang="ru-RU" dirty="0">
              <a:solidFill>
                <a:schemeClr val="bg1"/>
              </a:solidFill>
            </a:endParaRPr>
          </a:p>
          <a:p>
            <a:pPr algn="just"/>
            <a:r>
              <a:rPr lang="ru-RU" dirty="0" smtClean="0">
                <a:ln w="11430">
                  <a:noFill/>
                </a:ln>
                <a:solidFill>
                  <a:schemeClr val="bg1"/>
                </a:solidFill>
              </a:rPr>
              <a:t>12. Картинка </a:t>
            </a:r>
            <a:r>
              <a:rPr lang="ru-RU" dirty="0">
                <a:ln w="11430">
                  <a:noFill/>
                </a:ln>
                <a:solidFill>
                  <a:schemeClr val="bg1"/>
                </a:solidFill>
              </a:rPr>
              <a:t>«Сердце и сердечно-сосудистая система» – </a:t>
            </a:r>
            <a:r>
              <a:rPr lang="en-US" dirty="0">
                <a:ln w="11430">
                  <a:noFill/>
                </a:ln>
                <a:solidFill>
                  <a:schemeClr val="bg1"/>
                </a:solidFill>
                <a:hlinkClick r:id="rId3"/>
              </a:rPr>
              <a:t>http://</a:t>
            </a:r>
            <a:r>
              <a:rPr lang="en-US" dirty="0" smtClean="0">
                <a:ln w="11430">
                  <a:noFill/>
                </a:ln>
                <a:solidFill>
                  <a:schemeClr val="bg1"/>
                </a:solidFill>
                <a:hlinkClick r:id="rId3"/>
              </a:rPr>
              <a:t>universaltex.ru/images/79373-prezentaciya-tehniki-operacii-na-serdce.jpg</a:t>
            </a:r>
            <a:endParaRPr lang="ru-RU" dirty="0">
              <a:ln w="11430">
                <a:noFill/>
              </a:ln>
              <a:solidFill>
                <a:schemeClr val="bg1"/>
              </a:solidFill>
            </a:endParaRPr>
          </a:p>
          <a:p>
            <a:pPr algn="just"/>
            <a:r>
              <a:rPr lang="ru-RU" dirty="0" smtClean="0">
                <a:ln w="11430">
                  <a:noFill/>
                </a:ln>
                <a:solidFill>
                  <a:schemeClr val="bg1"/>
                </a:solidFill>
              </a:rPr>
              <a:t>13. Картинка </a:t>
            </a:r>
            <a:r>
              <a:rPr lang="ru-RU" dirty="0">
                <a:ln w="11430">
                  <a:noFill/>
                </a:ln>
                <a:solidFill>
                  <a:schemeClr val="bg1"/>
                </a:solidFill>
              </a:rPr>
              <a:t>«Мышечная система»  -</a:t>
            </a:r>
            <a:r>
              <a:rPr lang="en-US" dirty="0">
                <a:ln w="11430">
                  <a:noFill/>
                </a:ln>
                <a:solidFill>
                  <a:schemeClr val="bg1"/>
                </a:solidFill>
              </a:rPr>
              <a:t> </a:t>
            </a:r>
            <a:r>
              <a:rPr lang="en-US" dirty="0">
                <a:ln w="11430">
                  <a:noFill/>
                </a:ln>
                <a:solidFill>
                  <a:schemeClr val="bg1"/>
                </a:solidFill>
                <a:hlinkClick r:id="rId4"/>
              </a:rPr>
              <a:t>http://ic.pics.livejournal.com/toomth/66346552/137645/137645_1000.jpg</a:t>
            </a:r>
            <a:endParaRPr lang="ru-RU" dirty="0">
              <a:ln w="11430">
                <a:noFill/>
              </a:ln>
              <a:solidFill>
                <a:schemeClr val="bg1"/>
              </a:solidFill>
            </a:endParaRPr>
          </a:p>
          <a:p>
            <a:pPr algn="just"/>
            <a:r>
              <a:rPr lang="ru-RU" dirty="0" smtClean="0">
                <a:ln w="11430">
                  <a:noFill/>
                </a:ln>
                <a:solidFill>
                  <a:schemeClr val="bg1"/>
                </a:solidFill>
              </a:rPr>
              <a:t>14. Картинка </a:t>
            </a:r>
            <a:r>
              <a:rPr lang="ru-RU" dirty="0">
                <a:ln w="11430">
                  <a:noFill/>
                </a:ln>
                <a:solidFill>
                  <a:schemeClr val="bg1"/>
                </a:solidFill>
              </a:rPr>
              <a:t>«Лёгкие и дыхательная система» - </a:t>
            </a:r>
            <a:r>
              <a:rPr lang="en-US" dirty="0">
                <a:ln w="11430">
                  <a:noFill/>
                </a:ln>
                <a:solidFill>
                  <a:schemeClr val="bg1"/>
                </a:solidFill>
                <a:hlinkClick r:id="rId5"/>
              </a:rPr>
              <a:t>http://</a:t>
            </a:r>
            <a:r>
              <a:rPr lang="en-US" dirty="0" smtClean="0">
                <a:ln w="11430">
                  <a:noFill/>
                </a:ln>
                <a:solidFill>
                  <a:schemeClr val="bg1"/>
                </a:solidFill>
                <a:hlinkClick r:id="rId5"/>
              </a:rPr>
              <a:t>dev.naked-science.ru/sites/default/files/article/lungs.jpg</a:t>
            </a:r>
            <a:endParaRPr lang="ru-RU" dirty="0" smtClean="0">
              <a:ln w="11430">
                <a:noFill/>
              </a:ln>
              <a:solidFill>
                <a:schemeClr val="bg1"/>
              </a:solidFill>
            </a:endParaRPr>
          </a:p>
          <a:p>
            <a:pPr algn="just"/>
            <a:r>
              <a:rPr lang="ru-RU" dirty="0" smtClean="0">
                <a:ln w="11430">
                  <a:noFill/>
                </a:ln>
                <a:solidFill>
                  <a:schemeClr val="bg1"/>
                </a:solidFill>
              </a:rPr>
              <a:t>15. Картинка </a:t>
            </a:r>
            <a:r>
              <a:rPr lang="ru-RU" dirty="0">
                <a:ln w="11430">
                  <a:noFill/>
                </a:ln>
                <a:solidFill>
                  <a:schemeClr val="bg1"/>
                </a:solidFill>
              </a:rPr>
              <a:t>«Нервная система» - </a:t>
            </a:r>
            <a:r>
              <a:rPr lang="en-US" dirty="0">
                <a:ln w="11430">
                  <a:noFill/>
                </a:ln>
                <a:solidFill>
                  <a:schemeClr val="bg1"/>
                </a:solidFill>
                <a:hlinkClick r:id="rId6"/>
              </a:rPr>
              <a:t>http://</a:t>
            </a:r>
            <a:r>
              <a:rPr lang="en-US" dirty="0" smtClean="0">
                <a:ln w="11430">
                  <a:noFill/>
                </a:ln>
                <a:solidFill>
                  <a:schemeClr val="bg1"/>
                </a:solidFill>
                <a:hlinkClick r:id="rId6"/>
              </a:rPr>
              <a:t>navidreamz.com/sciencepics/Sciencepics/Shutterstock/734.nervous%20system.jpg</a:t>
            </a:r>
            <a:endParaRPr lang="ru-RU" dirty="0" smtClean="0">
              <a:ln w="11430">
                <a:noFill/>
              </a:ln>
              <a:solidFill>
                <a:schemeClr val="bg1"/>
              </a:solidFill>
            </a:endParaRPr>
          </a:p>
          <a:p>
            <a:pPr algn="just"/>
            <a:r>
              <a:rPr lang="ru-RU" dirty="0" smtClean="0">
                <a:ln w="11430">
                  <a:noFill/>
                </a:ln>
                <a:solidFill>
                  <a:schemeClr val="bg1"/>
                </a:solidFill>
              </a:rPr>
              <a:t>16. Картинка </a:t>
            </a:r>
            <a:r>
              <a:rPr lang="ru-RU" dirty="0">
                <a:ln w="11430">
                  <a:noFill/>
                </a:ln>
                <a:solidFill>
                  <a:schemeClr val="bg1"/>
                </a:solidFill>
              </a:rPr>
              <a:t>«Корона» - </a:t>
            </a:r>
            <a:r>
              <a:rPr lang="en-US" dirty="0">
                <a:ln w="11430">
                  <a:noFill/>
                </a:ln>
                <a:solidFill>
                  <a:schemeClr val="bg1"/>
                </a:solidFill>
                <a:hlinkClick r:id="rId7"/>
              </a:rPr>
              <a:t>http://</a:t>
            </a:r>
            <a:r>
              <a:rPr lang="en-US" dirty="0" smtClean="0">
                <a:ln w="11430">
                  <a:noFill/>
                </a:ln>
                <a:solidFill>
                  <a:schemeClr val="bg1"/>
                </a:solidFill>
                <a:hlinkClick r:id="rId7"/>
              </a:rPr>
              <a:t>litterref.ru/files/53/1e46e0dd8f278e527b6b16c5cc93855e.html_files/19.jpg</a:t>
            </a:r>
            <a:endParaRPr lang="ru-RU" dirty="0" smtClean="0">
              <a:ln w="11430">
                <a:noFill/>
              </a:ln>
              <a:solidFill>
                <a:schemeClr val="bg1"/>
              </a:solidFill>
            </a:endParaRPr>
          </a:p>
          <a:p>
            <a:pPr algn="just"/>
            <a:r>
              <a:rPr lang="ru-RU" dirty="0" smtClean="0">
                <a:ln w="11430">
                  <a:noFill/>
                </a:ln>
                <a:solidFill>
                  <a:schemeClr val="bg1"/>
                </a:solidFill>
              </a:rPr>
              <a:t>17. </a:t>
            </a:r>
            <a:r>
              <a:rPr lang="ru-RU" dirty="0">
                <a:solidFill>
                  <a:sysClr val="windowText" lastClr="000000"/>
                </a:solidFill>
              </a:rPr>
              <a:t>Эстафета-</a:t>
            </a:r>
            <a:r>
              <a:rPr lang="ru-RU" dirty="0"/>
              <a:t> </a:t>
            </a:r>
            <a:r>
              <a:rPr lang="ru-RU" u="sng" dirty="0">
                <a:hlinkClick r:id="rId8"/>
              </a:rPr>
              <a:t>http://</a:t>
            </a:r>
            <a:r>
              <a:rPr lang="ru-RU" u="sng" dirty="0" smtClean="0">
                <a:hlinkClick r:id="rId8"/>
              </a:rPr>
              <a:t>www.runnerclub.ru/wp-content/uploads/2015/12/estafetnyi-beg-sorevnovania.jpg</a:t>
            </a:r>
            <a:endParaRPr lang="ru-RU" u="sng" dirty="0" smtClean="0"/>
          </a:p>
          <a:p>
            <a:pPr algn="just"/>
            <a:r>
              <a:rPr lang="ru-RU" dirty="0">
                <a:ln w="11430">
                  <a:noFill/>
                </a:ln>
                <a:solidFill>
                  <a:schemeClr val="bg1"/>
                </a:solidFill>
              </a:rPr>
              <a:t>18. </a:t>
            </a:r>
            <a:r>
              <a:rPr lang="ru-RU" dirty="0">
                <a:solidFill>
                  <a:sysClr val="windowText" lastClr="000000"/>
                </a:solidFill>
              </a:rPr>
              <a:t>Кросс-</a:t>
            </a:r>
            <a:r>
              <a:rPr lang="ru-RU" dirty="0"/>
              <a:t> </a:t>
            </a:r>
            <a:r>
              <a:rPr lang="ru-RU" u="sng" dirty="0">
                <a:hlinkClick r:id="rId9"/>
              </a:rPr>
              <a:t>http://www.rusathletics.com/img/images/events/2011/10/111001-kross-076.jpg</a:t>
            </a:r>
            <a:endParaRPr lang="ru-RU" u="sng" dirty="0"/>
          </a:p>
          <a:p>
            <a:pPr algn="just"/>
            <a:r>
              <a:rPr lang="ru-RU" dirty="0">
                <a:solidFill>
                  <a:sysClr val="windowText" lastClr="000000"/>
                </a:solidFill>
              </a:rPr>
              <a:t>19. Стайеры-</a:t>
            </a:r>
            <a:r>
              <a:rPr lang="ru-RU" dirty="0"/>
              <a:t> </a:t>
            </a:r>
            <a:r>
              <a:rPr lang="ru-RU" u="sng" dirty="0">
                <a:hlinkClick r:id="rId10"/>
              </a:rPr>
              <a:t>http://mirbega.ru/images/stories/stati/staier.jpg</a:t>
            </a:r>
            <a:endParaRPr lang="ru-RU" u="sng" dirty="0"/>
          </a:p>
          <a:p>
            <a:pPr algn="just"/>
            <a:r>
              <a:rPr lang="ru-RU" dirty="0">
                <a:solidFill>
                  <a:sysClr val="windowText" lastClr="000000"/>
                </a:solidFill>
              </a:rPr>
              <a:t>20. Спринтерский бег - </a:t>
            </a:r>
            <a:r>
              <a:rPr lang="ru-RU" u="sng" dirty="0">
                <a:hlinkClick r:id="rId11"/>
              </a:rPr>
              <a:t>http://</a:t>
            </a:r>
            <a:r>
              <a:rPr lang="ru-RU" u="sng" dirty="0" smtClean="0">
                <a:hlinkClick r:id="rId11"/>
              </a:rPr>
              <a:t>boombob.ru/img/picture/Oct/14/f1ce9f7c9a35f71bf541ba362df590e0/1.jpg</a:t>
            </a:r>
            <a:endParaRPr lang="ru-RU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22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8"/>
          <p:cNvSpPr txBox="1">
            <a:spLocks/>
          </p:cNvSpPr>
          <p:nvPr/>
        </p:nvSpPr>
        <p:spPr>
          <a:xfrm>
            <a:off x="-15345" y="476672"/>
            <a:ext cx="9144000" cy="151216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anchor="t" anchorCtr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4000" dirty="0" smtClean="0">
                <a:ln w="25400">
                  <a:noFill/>
                </a:ln>
                <a:solidFill>
                  <a:srgbClr val="FFFF00"/>
                </a:solidFill>
                <a:effectLst>
                  <a:glow rad="114300">
                    <a:srgbClr val="00007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Использованные видеоматериалы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4000" dirty="0" smtClean="0">
                <a:ln w="25400">
                  <a:noFill/>
                </a:ln>
                <a:solidFill>
                  <a:srgbClr val="FFFF00"/>
                </a:solidFill>
                <a:effectLst>
                  <a:glow rad="114300">
                    <a:srgbClr val="00007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 хостинга «</a:t>
            </a:r>
            <a:r>
              <a:rPr lang="en-US" sz="4000" dirty="0" smtClean="0">
                <a:ln w="25400">
                  <a:noFill/>
                </a:ln>
                <a:solidFill>
                  <a:srgbClr val="FFFF00"/>
                </a:solidFill>
                <a:effectLst>
                  <a:glow rad="114300">
                    <a:srgbClr val="00007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YouTube</a:t>
            </a:r>
            <a:r>
              <a:rPr lang="ru-RU" sz="4000" dirty="0" smtClean="0">
                <a:ln w="25400">
                  <a:noFill/>
                </a:ln>
                <a:solidFill>
                  <a:srgbClr val="FFFF00"/>
                </a:solidFill>
                <a:effectLst>
                  <a:glow rad="114300">
                    <a:srgbClr val="00007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»:</a:t>
            </a:r>
            <a:endParaRPr kumimoji="0" lang="ru-RU" sz="4000" i="0" u="none" strike="noStrike" kern="1200" cap="none" spc="0" normalizeH="0" baseline="0" noProof="0" dirty="0">
              <a:ln w="25400">
                <a:noFill/>
              </a:ln>
              <a:solidFill>
                <a:srgbClr val="FFFF00"/>
              </a:solidFill>
              <a:effectLst>
                <a:glow rad="114300">
                  <a:srgbClr val="00007A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15345" y="1268760"/>
            <a:ext cx="9159345" cy="5589240"/>
          </a:xfrm>
          <a:prstGeom prst="rect">
            <a:avLst/>
          </a:prstGeom>
        </p:spPr>
        <p:txBody>
          <a:bodyPr wrap="square" lIns="360000" tIns="0" rIns="360000" bIns="0" anchor="ctr" anchorCtr="0">
            <a:normAutofit/>
          </a:bodyPr>
          <a:lstStyle/>
          <a:p>
            <a:pPr algn="just"/>
            <a:endParaRPr lang="ru-RU" sz="2000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15345" y="1844824"/>
            <a:ext cx="9159345" cy="4104456"/>
          </a:xfrm>
          <a:prstGeom prst="rect">
            <a:avLst/>
          </a:prstGeom>
        </p:spPr>
        <p:txBody>
          <a:bodyPr wrap="square" lIns="360000" tIns="0" rIns="360000" bIns="0" anchor="ctr" anchorCtr="0">
            <a:normAutofit/>
          </a:bodyPr>
          <a:lstStyle/>
          <a:p>
            <a:pPr marL="457200" indent="-457200">
              <a:buAutoNum type="arabicPeriod"/>
            </a:pPr>
            <a:r>
              <a:rPr lang="ru-RU" sz="2000" dirty="0" smtClean="0">
                <a:solidFill>
                  <a:srgbClr val="000D26"/>
                </a:solidFill>
              </a:rPr>
              <a:t>Стипль-чез </a:t>
            </a:r>
            <a:r>
              <a:rPr lang="ru-RU" sz="2000" dirty="0">
                <a:solidFill>
                  <a:srgbClr val="000D26"/>
                </a:solidFill>
              </a:rPr>
              <a:t>– </a:t>
            </a:r>
            <a:r>
              <a:rPr lang="ru-RU" sz="2000" u="sng" dirty="0">
                <a:solidFill>
                  <a:srgbClr val="000D26"/>
                </a:solidFill>
                <a:hlinkClick r:id="rId2"/>
              </a:rPr>
              <a:t>https://</a:t>
            </a:r>
            <a:r>
              <a:rPr lang="ru-RU" sz="2000" u="sng" dirty="0" smtClean="0">
                <a:solidFill>
                  <a:srgbClr val="000D26"/>
                </a:solidFill>
                <a:hlinkClick r:id="rId2"/>
              </a:rPr>
              <a:t>youtu.be/VxH95yjVfJg</a:t>
            </a:r>
            <a:endParaRPr lang="en-US" sz="2000" u="sng" dirty="0" smtClean="0">
              <a:solidFill>
                <a:srgbClr val="000D26"/>
              </a:solidFill>
            </a:endParaRPr>
          </a:p>
          <a:p>
            <a:pPr marL="457200" indent="-457200">
              <a:buFontTx/>
              <a:buAutoNum type="arabicPeriod"/>
            </a:pPr>
            <a:r>
              <a:rPr lang="ru-RU" sz="2000" dirty="0">
                <a:solidFill>
                  <a:srgbClr val="000D26"/>
                </a:solidFill>
              </a:rPr>
              <a:t>Бег с барьерами – </a:t>
            </a:r>
            <a:r>
              <a:rPr lang="ru-RU" sz="2000" u="sng" dirty="0">
                <a:solidFill>
                  <a:srgbClr val="000D26"/>
                </a:solidFill>
                <a:hlinkClick r:id="rId3"/>
              </a:rPr>
              <a:t>https://</a:t>
            </a:r>
            <a:r>
              <a:rPr lang="ru-RU" sz="2000" u="sng" dirty="0" smtClean="0">
                <a:solidFill>
                  <a:srgbClr val="000D26"/>
                </a:solidFill>
                <a:hlinkClick r:id="rId3"/>
              </a:rPr>
              <a:t>youtu.be/eBJFo_XZkCM</a:t>
            </a:r>
            <a:endParaRPr lang="en-US" sz="2000" u="sng" dirty="0">
              <a:solidFill>
                <a:srgbClr val="000D26"/>
              </a:solidFill>
            </a:endParaRPr>
          </a:p>
          <a:p>
            <a:pPr marL="457200" indent="-457200">
              <a:buFontTx/>
              <a:buAutoNum type="arabicPeriod"/>
            </a:pPr>
            <a:r>
              <a:rPr lang="ru-RU" sz="2000" dirty="0" smtClean="0">
                <a:solidFill>
                  <a:srgbClr val="000D26"/>
                </a:solidFill>
              </a:rPr>
              <a:t>Прыжки </a:t>
            </a:r>
            <a:r>
              <a:rPr lang="ru-RU" sz="2000" dirty="0">
                <a:solidFill>
                  <a:srgbClr val="000D26"/>
                </a:solidFill>
              </a:rPr>
              <a:t>с шестом – </a:t>
            </a:r>
            <a:r>
              <a:rPr lang="en-US" sz="2000" dirty="0" smtClean="0">
                <a:solidFill>
                  <a:srgbClr val="000D26"/>
                </a:solidFill>
              </a:rPr>
              <a:t> </a:t>
            </a:r>
            <a:r>
              <a:rPr lang="ru-RU" sz="2000" u="sng" dirty="0" smtClean="0">
                <a:solidFill>
                  <a:srgbClr val="000D26"/>
                </a:solidFill>
                <a:hlinkClick r:id="rId4"/>
              </a:rPr>
              <a:t>https</a:t>
            </a:r>
            <a:r>
              <a:rPr lang="ru-RU" sz="2000" u="sng" dirty="0">
                <a:solidFill>
                  <a:srgbClr val="000D26"/>
                </a:solidFill>
                <a:hlinkClick r:id="rId4"/>
              </a:rPr>
              <a:t>://</a:t>
            </a:r>
            <a:r>
              <a:rPr lang="ru-RU" sz="2000" u="sng" dirty="0" smtClean="0">
                <a:solidFill>
                  <a:srgbClr val="000D26"/>
                </a:solidFill>
                <a:hlinkClick r:id="rId4"/>
              </a:rPr>
              <a:t>youtu.be/N7am2dLgiyQ</a:t>
            </a:r>
            <a:endParaRPr lang="en-US" sz="2000" dirty="0">
              <a:solidFill>
                <a:srgbClr val="000D26"/>
              </a:solidFill>
            </a:endParaRPr>
          </a:p>
          <a:p>
            <a:pPr marL="457200" indent="-457200">
              <a:buFontTx/>
              <a:buAutoNum type="arabicPeriod"/>
            </a:pPr>
            <a:r>
              <a:rPr lang="ru-RU" sz="2000" dirty="0" smtClean="0">
                <a:solidFill>
                  <a:srgbClr val="000D26"/>
                </a:solidFill>
              </a:rPr>
              <a:t>Прыжки в длину с разбега </a:t>
            </a:r>
            <a:r>
              <a:rPr lang="ru-RU" sz="2000" dirty="0">
                <a:solidFill>
                  <a:srgbClr val="000D26"/>
                </a:solidFill>
              </a:rPr>
              <a:t>– </a:t>
            </a:r>
            <a:r>
              <a:rPr lang="ru-RU" sz="2000" u="sng" dirty="0">
                <a:solidFill>
                  <a:srgbClr val="000D26"/>
                </a:solidFill>
                <a:hlinkClick r:id="rId5"/>
              </a:rPr>
              <a:t>https://</a:t>
            </a:r>
            <a:r>
              <a:rPr lang="ru-RU" sz="2000" u="sng" dirty="0" smtClean="0">
                <a:solidFill>
                  <a:srgbClr val="000D26"/>
                </a:solidFill>
                <a:hlinkClick r:id="rId5"/>
              </a:rPr>
              <a:t>youtu.be/dX3qF6dgfDA</a:t>
            </a:r>
            <a:endParaRPr lang="en-US" sz="2000" dirty="0">
              <a:solidFill>
                <a:srgbClr val="000D26"/>
              </a:solidFill>
            </a:endParaRPr>
          </a:p>
          <a:p>
            <a:pPr marL="457200" indent="-457200">
              <a:buFontTx/>
              <a:buAutoNum type="arabicPeriod"/>
            </a:pPr>
            <a:r>
              <a:rPr lang="ru-RU" sz="2000" dirty="0" smtClean="0">
                <a:solidFill>
                  <a:srgbClr val="000D26"/>
                </a:solidFill>
              </a:rPr>
              <a:t>Прыжки в высоту – </a:t>
            </a:r>
            <a:r>
              <a:rPr lang="ru-RU" sz="2000" u="sng" dirty="0">
                <a:solidFill>
                  <a:srgbClr val="000D26"/>
                </a:solidFill>
                <a:hlinkClick r:id="rId6"/>
              </a:rPr>
              <a:t>https://</a:t>
            </a:r>
            <a:r>
              <a:rPr lang="ru-RU" sz="2000" u="sng" dirty="0" smtClean="0">
                <a:solidFill>
                  <a:srgbClr val="000D26"/>
                </a:solidFill>
                <a:hlinkClick r:id="rId6"/>
              </a:rPr>
              <a:t>youtu.be/QuSUUbeeAWA</a:t>
            </a:r>
            <a:endParaRPr lang="en-US" sz="2000" u="sng" dirty="0" smtClean="0">
              <a:solidFill>
                <a:srgbClr val="000D26"/>
              </a:solidFill>
            </a:endParaRPr>
          </a:p>
          <a:p>
            <a:pPr marL="457200" indent="-457200">
              <a:buFontTx/>
              <a:buAutoNum type="arabicPeriod"/>
            </a:pPr>
            <a:r>
              <a:rPr lang="ru-RU" sz="2000" dirty="0" smtClean="0">
                <a:solidFill>
                  <a:srgbClr val="000D26"/>
                </a:solidFill>
              </a:rPr>
              <a:t>Тройной </a:t>
            </a:r>
            <a:r>
              <a:rPr lang="ru-RU" sz="2000" dirty="0">
                <a:solidFill>
                  <a:srgbClr val="000D26"/>
                </a:solidFill>
              </a:rPr>
              <a:t>прыжок – </a:t>
            </a:r>
            <a:r>
              <a:rPr lang="ru-RU" sz="2000" u="sng" dirty="0">
                <a:solidFill>
                  <a:srgbClr val="000D26"/>
                </a:solidFill>
                <a:hlinkClick r:id="rId7"/>
              </a:rPr>
              <a:t>https://</a:t>
            </a:r>
            <a:r>
              <a:rPr lang="ru-RU" sz="2000" u="sng" dirty="0" smtClean="0">
                <a:solidFill>
                  <a:srgbClr val="000D26"/>
                </a:solidFill>
                <a:hlinkClick r:id="rId7"/>
              </a:rPr>
              <a:t>youtu.be/I6uRiyaZgMI</a:t>
            </a:r>
            <a:endParaRPr lang="en-US" sz="2000" u="sng" dirty="0" smtClean="0">
              <a:solidFill>
                <a:srgbClr val="000D26"/>
              </a:solidFill>
            </a:endParaRPr>
          </a:p>
          <a:p>
            <a:pPr marL="457200" indent="-457200">
              <a:buFontTx/>
              <a:buAutoNum type="arabicPeriod"/>
            </a:pPr>
            <a:r>
              <a:rPr lang="ru-RU" sz="2000" dirty="0" smtClean="0">
                <a:solidFill>
                  <a:srgbClr val="000D26"/>
                </a:solidFill>
              </a:rPr>
              <a:t>Метание диска </a:t>
            </a:r>
            <a:r>
              <a:rPr lang="ru-RU" sz="2000" dirty="0">
                <a:solidFill>
                  <a:srgbClr val="000D26"/>
                </a:solidFill>
              </a:rPr>
              <a:t>– </a:t>
            </a:r>
            <a:r>
              <a:rPr lang="ru-RU" sz="2000" u="sng" dirty="0">
                <a:solidFill>
                  <a:srgbClr val="000D26"/>
                </a:solidFill>
                <a:hlinkClick r:id="rId8"/>
              </a:rPr>
              <a:t>https://</a:t>
            </a:r>
            <a:r>
              <a:rPr lang="ru-RU" sz="2000" u="sng" dirty="0" smtClean="0">
                <a:solidFill>
                  <a:srgbClr val="000D26"/>
                </a:solidFill>
                <a:hlinkClick r:id="rId8"/>
              </a:rPr>
              <a:t>youtu.be/skRl-LokKlE</a:t>
            </a:r>
            <a:endParaRPr lang="en-US" sz="2000" u="sng" dirty="0" smtClean="0">
              <a:solidFill>
                <a:srgbClr val="000D26"/>
              </a:solidFill>
            </a:endParaRPr>
          </a:p>
          <a:p>
            <a:pPr marL="457200" indent="-457200">
              <a:buFontTx/>
              <a:buAutoNum type="arabicPeriod"/>
            </a:pPr>
            <a:r>
              <a:rPr lang="ru-RU" sz="2000" dirty="0" smtClean="0">
                <a:solidFill>
                  <a:srgbClr val="000D26"/>
                </a:solidFill>
              </a:rPr>
              <a:t>Толкание ядра </a:t>
            </a:r>
            <a:r>
              <a:rPr lang="ru-RU" sz="2000" dirty="0">
                <a:solidFill>
                  <a:srgbClr val="000D26"/>
                </a:solidFill>
              </a:rPr>
              <a:t>– </a:t>
            </a:r>
            <a:r>
              <a:rPr lang="ru-RU" sz="2000" u="sng" dirty="0">
                <a:solidFill>
                  <a:srgbClr val="000D26"/>
                </a:solidFill>
                <a:hlinkClick r:id="rId9"/>
              </a:rPr>
              <a:t>https://</a:t>
            </a:r>
            <a:r>
              <a:rPr lang="ru-RU" sz="2000" u="sng" dirty="0" smtClean="0">
                <a:solidFill>
                  <a:srgbClr val="000D26"/>
                </a:solidFill>
                <a:hlinkClick r:id="rId9"/>
              </a:rPr>
              <a:t>youtu.be/tX36-A5FpDc</a:t>
            </a:r>
            <a:endParaRPr lang="en-US" sz="2000" u="sng" dirty="0" smtClean="0">
              <a:solidFill>
                <a:srgbClr val="000D26"/>
              </a:solidFill>
            </a:endParaRPr>
          </a:p>
          <a:p>
            <a:pPr marL="457200" indent="-457200">
              <a:buFontTx/>
              <a:buAutoNum type="arabicPeriod"/>
            </a:pPr>
            <a:r>
              <a:rPr lang="ru-RU" sz="2000" dirty="0" smtClean="0">
                <a:solidFill>
                  <a:srgbClr val="000D26"/>
                </a:solidFill>
              </a:rPr>
              <a:t>Метание молота </a:t>
            </a:r>
            <a:r>
              <a:rPr lang="ru-RU" sz="2000" dirty="0">
                <a:solidFill>
                  <a:srgbClr val="000D26"/>
                </a:solidFill>
              </a:rPr>
              <a:t>– </a:t>
            </a:r>
            <a:r>
              <a:rPr lang="ru-RU" sz="2000" u="sng" dirty="0">
                <a:solidFill>
                  <a:srgbClr val="000D26"/>
                </a:solidFill>
                <a:hlinkClick r:id="rId10"/>
              </a:rPr>
              <a:t>https://</a:t>
            </a:r>
            <a:r>
              <a:rPr lang="ru-RU" sz="2000" u="sng" dirty="0" smtClean="0">
                <a:solidFill>
                  <a:srgbClr val="000D26"/>
                </a:solidFill>
                <a:hlinkClick r:id="rId10"/>
              </a:rPr>
              <a:t>youtu.be/X78IippLOKU</a:t>
            </a:r>
            <a:endParaRPr lang="en-US" sz="2000" u="sng" dirty="0" smtClean="0">
              <a:solidFill>
                <a:srgbClr val="000D26"/>
              </a:solidFill>
            </a:endParaRPr>
          </a:p>
          <a:p>
            <a:pPr marL="457200" indent="-457200">
              <a:buFontTx/>
              <a:buAutoNum type="arabicPeriod"/>
            </a:pPr>
            <a:r>
              <a:rPr lang="ru-RU" sz="2000" dirty="0" smtClean="0">
                <a:solidFill>
                  <a:srgbClr val="000D26"/>
                </a:solidFill>
              </a:rPr>
              <a:t>Метание копья </a:t>
            </a:r>
            <a:r>
              <a:rPr lang="ru-RU" sz="2000" dirty="0">
                <a:solidFill>
                  <a:srgbClr val="000D26"/>
                </a:solidFill>
              </a:rPr>
              <a:t>– </a:t>
            </a:r>
            <a:r>
              <a:rPr lang="ru-RU" sz="2000" u="sng" dirty="0">
                <a:solidFill>
                  <a:srgbClr val="000D26"/>
                </a:solidFill>
                <a:hlinkClick r:id="rId11"/>
              </a:rPr>
              <a:t>https://</a:t>
            </a:r>
            <a:r>
              <a:rPr lang="ru-RU" sz="2000" u="sng" dirty="0" smtClean="0">
                <a:solidFill>
                  <a:srgbClr val="000D26"/>
                </a:solidFill>
                <a:hlinkClick r:id="rId11"/>
              </a:rPr>
              <a:t>youtu.be/M2YVan1W4hU</a:t>
            </a:r>
            <a:endParaRPr lang="en-US" sz="2000" u="sng" dirty="0" smtClean="0">
              <a:solidFill>
                <a:srgbClr val="000D26"/>
              </a:solidFill>
            </a:endParaRPr>
          </a:p>
          <a:p>
            <a:pPr marL="457200" indent="-457200">
              <a:buFontTx/>
              <a:buAutoNum type="arabicPeriod"/>
            </a:pPr>
            <a:r>
              <a:rPr lang="ru-RU" sz="2000" dirty="0" smtClean="0">
                <a:solidFill>
                  <a:srgbClr val="000D26"/>
                </a:solidFill>
              </a:rPr>
              <a:t>Эстафета </a:t>
            </a:r>
            <a:r>
              <a:rPr lang="ru-RU" sz="2000" dirty="0">
                <a:solidFill>
                  <a:srgbClr val="000D26"/>
                </a:solidFill>
              </a:rPr>
              <a:t>- </a:t>
            </a:r>
            <a:r>
              <a:rPr lang="ru-RU" sz="2000" u="sng" dirty="0">
                <a:solidFill>
                  <a:srgbClr val="000D26"/>
                </a:solidFill>
                <a:hlinkClick r:id="rId12"/>
              </a:rPr>
              <a:t>https://</a:t>
            </a:r>
            <a:r>
              <a:rPr lang="ru-RU" sz="2000" u="sng" dirty="0" smtClean="0">
                <a:solidFill>
                  <a:srgbClr val="000D26"/>
                </a:solidFill>
                <a:hlinkClick r:id="rId12"/>
              </a:rPr>
              <a:t>youtu.be/qDvPmrNsKVw</a:t>
            </a:r>
            <a:endParaRPr lang="en-US" sz="2000" u="sng" dirty="0" smtClean="0">
              <a:solidFill>
                <a:srgbClr val="000D26"/>
              </a:solidFill>
            </a:endParaRPr>
          </a:p>
          <a:p>
            <a:pPr marL="457200" indent="-457200">
              <a:buFontTx/>
              <a:buAutoNum type="arabicPeriod"/>
            </a:pPr>
            <a:r>
              <a:rPr lang="ru-RU" sz="2000" dirty="0" smtClean="0">
                <a:solidFill>
                  <a:srgbClr val="000D26"/>
                </a:solidFill>
              </a:rPr>
              <a:t>Спортивная ходьба </a:t>
            </a:r>
            <a:r>
              <a:rPr lang="ru-RU" sz="2000" dirty="0">
                <a:solidFill>
                  <a:srgbClr val="000D26"/>
                </a:solidFill>
              </a:rPr>
              <a:t>- </a:t>
            </a:r>
            <a:r>
              <a:rPr lang="ru-RU" sz="2000" u="sng" dirty="0">
                <a:solidFill>
                  <a:srgbClr val="000D26"/>
                </a:solidFill>
                <a:hlinkClick r:id="rId13"/>
              </a:rPr>
              <a:t>https://youtu.be/XCnlTFD0JzQ</a:t>
            </a:r>
            <a:endParaRPr lang="ru-RU" sz="2000" dirty="0">
              <a:solidFill>
                <a:srgbClr val="000D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53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0" y="399414"/>
            <a:ext cx="9144000" cy="98756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none" lIns="0" tIns="0" rIns="18288" bIns="0" anchor="ctr" anchorCtr="1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normalizeH="0" baseline="0" noProof="0" dirty="0" smtClean="0">
                <a:ln w="11430">
                  <a:noFill/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ЛЁГКАЯ</a:t>
            </a:r>
            <a:r>
              <a:rPr kumimoji="0" lang="ru-RU" sz="6000" b="1" i="0" u="none" strike="noStrike" kern="1200" normalizeH="0" noProof="0" dirty="0" smtClean="0">
                <a:ln w="11430">
                  <a:noFill/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 АТЛЕТИКА</a:t>
            </a:r>
            <a:endParaRPr kumimoji="0" lang="ru-RU" sz="6000" b="1" i="0" u="none" strike="noStrike" kern="1200" normalizeH="0" baseline="0" noProof="0" dirty="0">
              <a:ln w="11430">
                <a:noFill/>
              </a:ln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Облако 5">
            <a:hlinkClick r:id="rId3" action="ppaction://hlinksldjump"/>
          </p:cNvPr>
          <p:cNvSpPr/>
          <p:nvPr/>
        </p:nvSpPr>
        <p:spPr>
          <a:xfrm rot="1215627">
            <a:off x="817002" y="4666230"/>
            <a:ext cx="3283359" cy="1580481"/>
          </a:xfrm>
          <a:prstGeom prst="cloud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lIns="180000" tIns="0" rIns="0" bIns="0" rtlCol="0" anchor="ctr">
            <a:norm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extrusionH="57150" prstMaterial="softEdge">
              <a:bevelT w="38100" h="38100" prst="angle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>
                  <a:noFill/>
                  <a:prstDash val="solid"/>
                </a:ln>
                <a:solidFill>
                  <a:srgbClr val="8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Виды  ЛА</a:t>
            </a:r>
          </a:p>
        </p:txBody>
      </p:sp>
      <p:sp>
        <p:nvSpPr>
          <p:cNvPr id="16" name="Облако 15">
            <a:hlinkClick r:id="rId4" action="ppaction://hlinksldjump"/>
          </p:cNvPr>
          <p:cNvSpPr/>
          <p:nvPr/>
        </p:nvSpPr>
        <p:spPr>
          <a:xfrm rot="20665398">
            <a:off x="993313" y="2045168"/>
            <a:ext cx="3098304" cy="1728230"/>
          </a:xfrm>
          <a:prstGeom prst="cloud">
            <a:avLst/>
          </a:prstGeom>
          <a:solidFill>
            <a:srgbClr val="FA66D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lIns="180000" tIns="0" rIns="0" bIns="0" rtlCol="0" anchor="ctr">
            <a:norm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extrusionH="57150" prstMaterial="softEdge">
              <a:bevelT w="38100" h="38100" prst="angle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>
                  <a:noFill/>
                  <a:prstDash val="solid"/>
                </a:ln>
                <a:solidFill>
                  <a:srgbClr val="008E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ЗОЖ</a:t>
            </a:r>
          </a:p>
        </p:txBody>
      </p:sp>
      <p:sp>
        <p:nvSpPr>
          <p:cNvPr id="18" name="Облако 17">
            <a:hlinkClick r:id="rId5" action="ppaction://hlinksldjump"/>
          </p:cNvPr>
          <p:cNvSpPr/>
          <p:nvPr/>
        </p:nvSpPr>
        <p:spPr>
          <a:xfrm rot="1185181">
            <a:off x="4661995" y="1960551"/>
            <a:ext cx="3676908" cy="1623531"/>
          </a:xfrm>
          <a:prstGeom prst="cloud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lIns="180000" tIns="0" rIns="0" bIns="0" rtlCol="0" anchor="ctr">
            <a:no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extrusionH="57150" prstMaterial="softEdge">
              <a:bevelT w="38100" h="38100" prst="angle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ПРАВИЛА </a:t>
            </a:r>
          </a:p>
          <a:p>
            <a:pPr algn="ctr"/>
            <a:r>
              <a:rPr lang="ru-RU" sz="2400" b="1" dirty="0" smtClean="0">
                <a:ln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БЕЗОПАСНОСТИ</a:t>
            </a:r>
          </a:p>
        </p:txBody>
      </p:sp>
      <p:sp>
        <p:nvSpPr>
          <p:cNvPr id="19" name="Облако 18">
            <a:hlinkClick r:id="rId6" action="ppaction://hlinksldjump"/>
          </p:cNvPr>
          <p:cNvSpPr/>
          <p:nvPr/>
        </p:nvSpPr>
        <p:spPr>
          <a:xfrm rot="21001122">
            <a:off x="5185727" y="4702336"/>
            <a:ext cx="3224660" cy="1637360"/>
          </a:xfrm>
          <a:prstGeom prst="cloud">
            <a:avLst/>
          </a:prstGeom>
          <a:solidFill>
            <a:srgbClr val="8F06B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lIns="360000" tIns="0" rIns="0" bIns="0" rtlCol="0" anchor="ctr">
            <a:no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extrusionH="57150" prstMaterial="softEdge">
              <a:bevelT w="38100" h="38100" prst="angle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>
                  <a:noFill/>
                  <a:prstDash val="solid"/>
                </a:ln>
                <a:solidFill>
                  <a:srgbClr val="FFFF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  <a:t>А ну-ка</a:t>
            </a:r>
          </a:p>
          <a:p>
            <a:pPr algn="ctr"/>
            <a:r>
              <a:rPr lang="ru-RU" sz="2800" b="1" dirty="0" smtClean="0">
                <a:ln>
                  <a:noFill/>
                  <a:prstDash val="solid"/>
                </a:ln>
                <a:solidFill>
                  <a:srgbClr val="FFFF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  <a:t>разомнись!</a:t>
            </a:r>
          </a:p>
        </p:txBody>
      </p:sp>
      <p:pic>
        <p:nvPicPr>
          <p:cNvPr id="1032" name="Picture 8" descr="C:\Users\hppcc\Desktop\МАРИНА - ДОКИ\02 прези мои\! для редактирования\кнопки для прези\новые кнопки\сжатые\questions.jpg">
            <a:hlinkClick r:id="rId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962" y="3500710"/>
            <a:ext cx="1710075" cy="15361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вал 8">
            <a:hlinkClick r:id="rId9" action="ppaction://hlinksldjump"/>
          </p:cNvPr>
          <p:cNvSpPr/>
          <p:nvPr/>
        </p:nvSpPr>
        <p:spPr>
          <a:xfrm>
            <a:off x="8318722" y="157068"/>
            <a:ext cx="673960" cy="65736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228600">
              <a:srgbClr val="00B0F0">
                <a:alpha val="40000"/>
              </a:srgb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harsh" dir="t"/>
          </a:scene3d>
          <a:sp3d contourW="63500" prstMaterial="dkEdge">
            <a:bevelT w="114300" h="152400" prst="angle"/>
            <a:bevelB w="0" h="0"/>
            <a:extrusionClr>
              <a:srgbClr val="C110F8"/>
            </a:extrusionClr>
            <a:contourClr>
              <a:srgbClr val="002060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endParaRPr lang="ru-RU" sz="4000" b="1" dirty="0" smtClean="0">
              <a:ln>
                <a:solidFill>
                  <a:srgbClr val="C00000"/>
                </a:solidFill>
                <a:prstDash val="solid"/>
              </a:ln>
              <a:solidFill>
                <a:srgbClr val="FA125A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Georgia" pitchFamily="18" charset="0"/>
            </a:endParaRPr>
          </a:p>
        </p:txBody>
      </p:sp>
      <p:sp>
        <p:nvSpPr>
          <p:cNvPr id="10" name="Овал 9">
            <a:hlinkClick r:id="rId10" action="ppaction://hlinkfile"/>
          </p:cNvPr>
          <p:cNvSpPr/>
          <p:nvPr/>
        </p:nvSpPr>
        <p:spPr>
          <a:xfrm>
            <a:off x="144211" y="144346"/>
            <a:ext cx="673960" cy="657364"/>
          </a:xfrm>
          <a:prstGeom prst="ellipse">
            <a:avLst/>
          </a:prstGeom>
          <a:solidFill>
            <a:srgbClr val="66FF33"/>
          </a:solidFill>
          <a:ln>
            <a:noFill/>
          </a:ln>
          <a:effectLst>
            <a:glow rad="228600">
              <a:srgbClr val="00B0F0">
                <a:alpha val="40000"/>
              </a:srgb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freezing" dir="t"/>
          </a:scene3d>
          <a:sp3d contourW="63500" prstMaterial="dkEdge">
            <a:bevelT w="114300" h="152400" prst="angle"/>
            <a:bevelB w="0" h="0"/>
            <a:extrusionClr>
              <a:srgbClr val="C110F8"/>
            </a:extrusionClr>
            <a:contourClr>
              <a:srgbClr val="002060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endParaRPr lang="ru-RU" sz="4000" b="1" dirty="0" smtClean="0">
              <a:ln>
                <a:solidFill>
                  <a:srgbClr val="C00000"/>
                </a:solidFill>
                <a:prstDash val="solid"/>
              </a:ln>
              <a:solidFill>
                <a:srgbClr val="FA125A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Georgia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10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16" grpId="0" animBg="1"/>
      <p:bldP spid="18" grpId="0" animBg="1"/>
      <p:bldP spid="19" grpId="0" animBg="1"/>
      <p:bldP spid="9" grpId="0" animBg="1"/>
      <p:bldP spid="10" grpId="0" animBg="1"/>
      <p:bldP spid="1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ppcc\Desktop\ШКОЛА\01 ДОКИ\Лёгкая атлетика\фото, картинки\hodb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1"/>
          <a:stretch/>
        </p:blipFill>
        <p:spPr bwMode="auto">
          <a:xfrm>
            <a:off x="-26716" y="980728"/>
            <a:ext cx="9170716" cy="490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физминутка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6045" b="15796"/>
          <a:stretch/>
        </p:blipFill>
        <p:spPr>
          <a:xfrm>
            <a:off x="-6333" y="980727"/>
            <a:ext cx="9144000" cy="4985985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-6333" y="980728"/>
            <a:ext cx="9144000" cy="4985984"/>
          </a:xfrm>
          <a:prstGeom prst="rect">
            <a:avLst/>
          </a:prstGeom>
          <a:solidFill>
            <a:srgbClr val="002060"/>
          </a:solidFill>
        </p:spPr>
        <p:txBody>
          <a:bodyPr wrap="square" lIns="720000" tIns="0" rIns="720000" bIns="0" anchor="ctr" anchorCtr="0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0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Давайте немного разомнёмся?!</a:t>
            </a:r>
            <a:endParaRPr lang="ru-RU" sz="8000" b="1" spc="5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" name="Picture 2" descr="C:\Users\Марина\ШКОЛА\презентации мои\для прези\кнопка синяя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310835" y="145633"/>
            <a:ext cx="684765" cy="691079"/>
          </a:xfrm>
          <a:prstGeom prst="ellipse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402281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30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45283" showWhenStopped="0">
                <p:cTn id="4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 descr="C:\Users\Марина\ШКОЛА\Лёгкая атлетика\фото, картинки\прыжки\salto-con-pertiga-2_21136869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29016" y="4725057"/>
            <a:ext cx="2516768" cy="1668464"/>
          </a:xfrm>
          <a:prstGeom prst="rect">
            <a:avLst/>
          </a:prstGeom>
          <a:noFill/>
        </p:spPr>
      </p:pic>
      <p:pic>
        <p:nvPicPr>
          <p:cNvPr id="23" name="Picture 4" descr="C:\Users\Марина\ШКОЛА\Лёгкая атлетика\фото, картинки\метание\free-vector-javelin-throw-silhouette_102722_Javelin_throw_silhouette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tx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345958" y="2717793"/>
            <a:ext cx="1895808" cy="2040883"/>
          </a:xfrm>
          <a:prstGeom prst="rect">
            <a:avLst/>
          </a:prstGeom>
          <a:noFill/>
        </p:spPr>
      </p:pic>
      <p:pic>
        <p:nvPicPr>
          <p:cNvPr id="24" name="Picture 2" descr="C:\Users\Марина\ШКОЛА\Лёгкая атлетика\фото, картинки\_500x354_48958_71c0951257ed8cfcf51308ea4f599a73depositphotos_4297062Runner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8668" y="2717793"/>
            <a:ext cx="1889589" cy="2489345"/>
          </a:xfrm>
          <a:prstGeom prst="rect">
            <a:avLst/>
          </a:prstGeom>
          <a:noFill/>
        </p:spPr>
      </p:pic>
      <p:pic>
        <p:nvPicPr>
          <p:cNvPr id="6" name="Picture 2" descr="C:\Users\hppcc\Desktop\МАРИНА - ДОКИ\02 прези мои\01 лёгкая атлетика\Рисунок1.png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7" t="5100" r="3045" b="8054"/>
          <a:stretch/>
        </p:blipFill>
        <p:spPr bwMode="auto">
          <a:xfrm>
            <a:off x="2715192" y="1093252"/>
            <a:ext cx="3744417" cy="146281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178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8"/>
          <p:cNvSpPr txBox="1">
            <a:spLocks/>
          </p:cNvSpPr>
          <p:nvPr/>
        </p:nvSpPr>
        <p:spPr>
          <a:xfrm>
            <a:off x="-37029" y="836712"/>
            <a:ext cx="9144000" cy="259228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0" anchor="t" anchorCtr="0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4800" b="1" dirty="0" smtClean="0">
                <a:ln w="25400">
                  <a:solidFill>
                    <a:srgbClr val="C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ru-RU" sz="5400" b="1" dirty="0" smtClean="0">
                <a:ln w="25400">
                  <a:solidFill>
                    <a:srgbClr val="C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ТЕХНИКА БЕЗОПАСНОСТИ</a:t>
            </a:r>
            <a:r>
              <a:rPr lang="ru-RU" sz="6000" b="1" dirty="0" smtClean="0">
                <a:ln w="25400">
                  <a:solidFill>
                    <a:srgbClr val="C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ru-RU" sz="4800" b="1" dirty="0" smtClean="0">
                <a:ln w="25400">
                  <a:solidFill>
                    <a:srgbClr val="C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             </a:t>
            </a:r>
            <a:r>
              <a:rPr lang="ru-RU" sz="3200" b="1" dirty="0" smtClean="0">
                <a:ln w="19050">
                  <a:solidFill>
                    <a:srgbClr val="C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НА ЗАНЯТИЯХ ФИЗИЧЕСКОЙ КУЛЬТУРОЙ 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3200" b="1" dirty="0" smtClean="0">
                <a:ln w="19050">
                  <a:solidFill>
                    <a:srgbClr val="C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ПО РАЗДЕЛУ «ЛЁГКАЯ АТЛЕТИКА»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3600" b="1" dirty="0" smtClean="0">
                <a:ln w="19050">
                  <a:solidFill>
                    <a:srgbClr val="C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(беговая подготовка)</a:t>
            </a:r>
            <a:endParaRPr kumimoji="0" lang="ru-RU" sz="3600" b="1" i="0" u="none" strike="noStrike" kern="1200" cap="none" spc="0" normalizeH="0" baseline="0" noProof="0" dirty="0">
              <a:ln w="19050">
                <a:solidFill>
                  <a:srgbClr val="C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Заголовок 8"/>
          <p:cNvSpPr txBox="1">
            <a:spLocks/>
          </p:cNvSpPr>
          <p:nvPr/>
        </p:nvSpPr>
        <p:spPr>
          <a:xfrm>
            <a:off x="-1" y="3573016"/>
            <a:ext cx="9106971" cy="2952328"/>
          </a:xfrm>
          <a:prstGeom prst="rect">
            <a:avLst/>
          </a:prstGeom>
          <a:ln>
            <a:noFill/>
          </a:ln>
        </p:spPr>
        <p:txBody>
          <a:bodyPr vert="horz" lIns="540000" tIns="0" rIns="540000" bIns="0" anchor="ctr" anchorCtr="0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algn="just"/>
            <a:r>
              <a:rPr lang="ru-RU" sz="3600" b="1" dirty="0" smtClean="0">
                <a:ln>
                  <a:solidFill>
                    <a:srgbClr val="0000CC"/>
                  </a:solidFill>
                </a:ln>
                <a:solidFill>
                  <a:srgbClr val="FFFF00"/>
                </a:solidFill>
                <a:effectLst>
                  <a:glow rad="101600">
                    <a:schemeClr val="bg2">
                      <a:lumMod val="5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1. При </a:t>
            </a:r>
            <a:r>
              <a:rPr lang="ru-RU" sz="3600" b="1" dirty="0">
                <a:ln>
                  <a:solidFill>
                    <a:srgbClr val="0000CC"/>
                  </a:solidFill>
                </a:ln>
                <a:solidFill>
                  <a:srgbClr val="FFFF00"/>
                </a:solidFill>
                <a:effectLst>
                  <a:glow rad="101600">
                    <a:schemeClr val="bg2">
                      <a:lumMod val="5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групповом старте на короткие дистанции </a:t>
            </a:r>
            <a:r>
              <a:rPr lang="ru-RU" sz="3600" b="1" dirty="0" smtClean="0">
                <a:ln>
                  <a:solidFill>
                    <a:srgbClr val="0000CC"/>
                  </a:solidFill>
                </a:ln>
                <a:solidFill>
                  <a:srgbClr val="FFFF00"/>
                </a:solidFill>
                <a:effectLst>
                  <a:glow rad="101600">
                    <a:schemeClr val="bg2">
                      <a:lumMod val="5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бежать </a:t>
            </a:r>
            <a:r>
              <a:rPr lang="ru-RU" sz="3600" b="1" dirty="0">
                <a:ln>
                  <a:solidFill>
                    <a:srgbClr val="0000CC"/>
                  </a:solidFill>
                </a:ln>
                <a:solidFill>
                  <a:srgbClr val="FFFF00"/>
                </a:solidFill>
                <a:effectLst>
                  <a:glow rad="101600">
                    <a:schemeClr val="bg2">
                      <a:lumMod val="5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только по своей дорожке. </a:t>
            </a:r>
            <a:r>
              <a:rPr lang="ru-RU" sz="3600" b="1" dirty="0" smtClean="0">
                <a:ln>
                  <a:solidFill>
                    <a:srgbClr val="0000CC"/>
                  </a:solidFill>
                </a:ln>
                <a:solidFill>
                  <a:srgbClr val="FFFF00"/>
                </a:solidFill>
                <a:effectLst>
                  <a:glow rad="101600">
                    <a:schemeClr val="bg2">
                      <a:lumMod val="5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Исключать резко </a:t>
            </a:r>
            <a:r>
              <a:rPr lang="ru-RU" sz="3600" b="1" dirty="0">
                <a:ln>
                  <a:solidFill>
                    <a:srgbClr val="0000CC"/>
                  </a:solidFill>
                </a:ln>
                <a:solidFill>
                  <a:srgbClr val="FFFF00"/>
                </a:solidFill>
                <a:effectLst>
                  <a:glow rad="101600">
                    <a:schemeClr val="bg2">
                      <a:lumMod val="5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«стопорящую» остановку. </a:t>
            </a:r>
            <a:r>
              <a:rPr lang="ru-RU" sz="3600" b="1" dirty="0" smtClean="0">
                <a:ln>
                  <a:solidFill>
                    <a:srgbClr val="0000CC"/>
                  </a:solidFill>
                </a:ln>
                <a:solidFill>
                  <a:srgbClr val="FFFF00"/>
                </a:solidFill>
                <a:effectLst>
                  <a:glow rad="101600">
                    <a:schemeClr val="bg2">
                      <a:lumMod val="5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endParaRPr lang="ru-RU" sz="3600" b="1" i="1" dirty="0" smtClean="0">
              <a:ln>
                <a:solidFill>
                  <a:srgbClr val="0000CC"/>
                </a:solidFill>
              </a:ln>
              <a:solidFill>
                <a:srgbClr val="FFFF00"/>
              </a:solidFill>
              <a:effectLst>
                <a:glow rad="101600">
                  <a:schemeClr val="bg2">
                    <a:lumMod val="50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 descr="C:\Users\hppcc\Desktop\ШКОЛА\02 прези мои\01 лёгкая атлетика\картинки\стайерский бег\147592962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6"/>
          <a:stretch/>
        </p:blipFill>
        <p:spPr bwMode="auto">
          <a:xfrm>
            <a:off x="0" y="-21581"/>
            <a:ext cx="9144000" cy="6879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448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>
        <a:solidFill>
          <a:srgbClr val="92D050"/>
        </a:solidFill>
        <a:ln>
          <a:noFill/>
        </a:ln>
        <a:effectLst>
          <a:glow rad="228600">
            <a:schemeClr val="accent5">
              <a:satMod val="175000"/>
              <a:alpha val="40000"/>
            </a:schemeClr>
          </a:glow>
          <a:outerShdw blurRad="149987" dist="250190" dir="8460000" algn="ctr">
            <a:srgbClr val="000000">
              <a:alpha val="28000"/>
            </a:srgbClr>
          </a:outerShdw>
        </a:effectLst>
        <a:scene3d>
          <a:camera prst="obliqueTopLeft"/>
          <a:lightRig rig="contrasting" dir="t">
            <a:rot lat="0" lon="0" rev="1500000"/>
          </a:lightRig>
        </a:scene3d>
        <a:sp3d prstMaterial="metal">
          <a:bevelT w="88900" h="88900" prst="angle"/>
        </a:sp3d>
      </a:spPr>
      <a:bodyPr rtlCol="0" anchor="ctr">
        <a:scene3d>
          <a:camera prst="orthographicFront">
            <a:rot lat="0" lon="0" rev="0"/>
          </a:camera>
          <a:lightRig rig="glow" dir="t">
            <a:rot lat="0" lon="0" rev="3600000"/>
          </a:lightRig>
        </a:scene3d>
        <a:sp3d prstMaterial="softEdge">
          <a:bevelT w="29210" h="16510"/>
          <a:contourClr>
            <a:schemeClr val="accent4">
              <a:alpha val="95000"/>
            </a:schemeClr>
          </a:contourClr>
        </a:sp3d>
      </a:bodyPr>
      <a:lstStyle>
        <a:defPPr algn="ctr">
          <a:defRPr sz="4000" b="1" dirty="0" smtClean="0">
            <a:ln>
              <a:solidFill>
                <a:srgbClr val="C00000"/>
              </a:solidFill>
              <a:prstDash val="solid"/>
            </a:ln>
            <a:solidFill>
              <a:srgbClr val="FA125A"/>
            </a:solidFill>
            <a:effectLst>
              <a:outerShdw blurRad="88000" dist="50800" dir="5040000" algn="tl">
                <a:schemeClr val="accent4">
                  <a:tint val="80000"/>
                  <a:satMod val="250000"/>
                  <a:alpha val="45000"/>
                </a:schemeClr>
              </a:outerShdw>
            </a:effectLst>
            <a:latin typeface="Georgia" pitchFamily="18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9176</TotalTime>
  <Words>939</Words>
  <Application>Microsoft Office PowerPoint</Application>
  <PresentationFormat>Экран (4:3)</PresentationFormat>
  <Paragraphs>177</Paragraphs>
  <Slides>53</Slides>
  <Notes>0</Notes>
  <HiddenSlides>3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4" baseType="lpstr">
      <vt:lpstr>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Ходьба, как спортивное упражнение, отличается по технике выполнения от обычной ходьбы и поэтому называется «спортивной ходьбой»</vt:lpstr>
      <vt:lpstr>А отличается она тем, что в ходьбе должна отсутствовать «фаза полёта», иначе спортсмена дисквалифицируют с соревнований</vt:lpstr>
      <vt:lpstr>Скорость спортивной ходьбы выше скорости обычной ходьбы</vt:lpstr>
      <vt:lpstr>Разновидности  бега школьной  программы</vt:lpstr>
      <vt:lpstr>Виды  стартов  на  различные  дистанции</vt:lpstr>
      <vt:lpstr>Бег на короткие  дистанции (СПРИНТ) выполняется  с   низкого старта</vt:lpstr>
      <vt:lpstr>Бег  на  средние  и  длинные дистанции  выполняется  с   высокого старта </vt:lpstr>
      <vt:lpstr>Бег на 30м, 60м, 100м, 200м, 400м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Метание мяча</vt:lpstr>
      <vt:lpstr>Метание гранаты</vt:lpstr>
      <vt:lpstr>Дозированные занятия лёгкой  атлетикой благоприятно  сказываются на  организме занимающихся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Занятия лёгкой атлетикой воспитывают: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Лёгкая атлетика</dc:title>
  <dc:creator>Марина Осипова</dc:creator>
  <cp:lastModifiedBy>hppcc</cp:lastModifiedBy>
  <cp:revision>1255</cp:revision>
  <dcterms:created xsi:type="dcterms:W3CDTF">2015-03-20T05:08:46Z</dcterms:created>
  <dcterms:modified xsi:type="dcterms:W3CDTF">2017-02-13T18:42:25Z</dcterms:modified>
</cp:coreProperties>
</file>