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75" r:id="rId5"/>
    <p:sldId id="276" r:id="rId6"/>
    <p:sldId id="277" r:id="rId7"/>
    <p:sldId id="279" r:id="rId8"/>
    <p:sldId id="281" r:id="rId9"/>
    <p:sldId id="258" r:id="rId10"/>
    <p:sldId id="259" r:id="rId11"/>
    <p:sldId id="282" r:id="rId12"/>
    <p:sldId id="283" r:id="rId13"/>
    <p:sldId id="284" r:id="rId14"/>
    <p:sldId id="262" r:id="rId15"/>
    <p:sldId id="264" r:id="rId16"/>
    <p:sldId id="265" r:id="rId17"/>
    <p:sldId id="269" r:id="rId18"/>
    <p:sldId id="270" r:id="rId19"/>
    <p:sldId id="271" r:id="rId20"/>
    <p:sldId id="273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9442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Гештальт – подход и творческие методы в коррекции эмоциональной сферы у детей дошкольного возраста.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Света\Desktop\ритмир\hello_html_m7729da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76864" cy="4437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6237312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Педагог – психолог</a:t>
            </a:r>
          </a:p>
          <a:p>
            <a:r>
              <a:rPr lang="ru-RU" sz="2000" b="1" dirty="0" smtClean="0"/>
              <a:t>      Жирова С.Г.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60648"/>
            <a:ext cx="815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    МБДОУ «Детский сад комбинированного вида №123» г. Курска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764704" y="5733256"/>
            <a:ext cx="575465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2400000" rev="21299999"/>
              </a:camera>
              <a:lightRig rig="threePt" dir="t"/>
            </a:scene3d>
            <a:sp3d extrusionH="57150" prstMaterial="plastic">
              <a:bevelT w="38100" h="38100"/>
              <a:bevelB w="69850" h="38100" prst="cross"/>
            </a:sp3d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 Мастер         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  класс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разные, а чувство одно на всех…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Страх приведений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Страх  молнии</a:t>
            </a:r>
            <a:endParaRPr lang="ru-RU" dirty="0"/>
          </a:p>
        </p:txBody>
      </p:sp>
      <p:pic>
        <p:nvPicPr>
          <p:cNvPr id="10" name="Содержимое 9" descr="S10300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  <p:pic>
        <p:nvPicPr>
          <p:cNvPr id="9" name="Содержимое 8" descr="S103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страх…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Страх монстров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Страх темноты</a:t>
            </a:r>
            <a:endParaRPr lang="ru-RU" dirty="0"/>
          </a:p>
        </p:txBody>
      </p:sp>
      <p:pic>
        <p:nvPicPr>
          <p:cNvPr id="7" name="Содержимое 4" descr="S1030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96952"/>
            <a:ext cx="4039985" cy="227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7200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Приведение, которое умеет летать…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9"/>
            <a:ext cx="4041775" cy="64807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Чудовище – черный всадник</a:t>
            </a:r>
            <a:endParaRPr lang="ru-RU" dirty="0"/>
          </a:p>
        </p:txBody>
      </p:sp>
      <p:pic>
        <p:nvPicPr>
          <p:cNvPr id="7" name="Содержимое 4" descr="S1030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348881"/>
            <a:ext cx="4039985" cy="2938404"/>
          </a:xfrm>
        </p:spPr>
      </p:pic>
      <p:pic>
        <p:nvPicPr>
          <p:cNvPr id="8" name="Содержимое 5" descr="S10300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348881"/>
            <a:ext cx="4039985" cy="2938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152128"/>
          </a:xfrm>
        </p:spPr>
        <p:txBody>
          <a:bodyPr/>
          <a:lstStyle/>
          <a:p>
            <a:r>
              <a:rPr lang="ru-RU" b="1" dirty="0" smtClean="0"/>
              <a:t>Второй этап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Основная идея в том, чтобы предложить ребенку в игровой форме побыть тем, кого боишься.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 Давайте, побудем тем страхом, которого вы нарисовали» (Дети выполняют разные движения)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- Я как темнота. Я как чудовище и т.п.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«Ребята, а как звучат ваши страхи?»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(Дети выполняют движения и издают разные звуки)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/>
              <a:t>Страхи, которые ожили…</a:t>
            </a:r>
            <a:endParaRPr lang="ru-RU" sz="4900" b="1" dirty="0"/>
          </a:p>
        </p:txBody>
      </p:sp>
      <p:pic>
        <p:nvPicPr>
          <p:cNvPr id="1026" name="Picture 2" descr="C:\Users\Света\AppData\Local\Microsoft\Windows\Burn\Burn\заключ часть страх фото\S108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45638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Третий этап</a:t>
            </a:r>
            <a:br>
              <a:rPr lang="ru-RU" sz="5400" b="1" dirty="0" smtClean="0"/>
            </a:br>
            <a:r>
              <a:rPr lang="ru-RU" sz="5400" b="1" dirty="0" smtClean="0"/>
              <a:t>«Маска страха»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Изготовление маски:</a:t>
            </a:r>
            <a:br>
              <a:rPr lang="ru-RU" b="1" dirty="0" smtClean="0"/>
            </a:br>
            <a:r>
              <a:rPr lang="ru-RU" sz="2700" b="1" dirty="0" smtClean="0"/>
              <a:t>- рисуем маску на картоне;</a:t>
            </a:r>
            <a:br>
              <a:rPr lang="ru-RU" sz="2700" b="1" dirty="0" smtClean="0"/>
            </a:br>
            <a:r>
              <a:rPr lang="ru-RU" sz="2700" b="1" dirty="0" smtClean="0"/>
              <a:t>- вырезаем маску.</a:t>
            </a:r>
            <a:endParaRPr lang="ru-RU" sz="2700" b="1" dirty="0"/>
          </a:p>
        </p:txBody>
      </p:sp>
      <p:pic>
        <p:nvPicPr>
          <p:cNvPr id="5" name="Содержимое 4" descr="S1030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S103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Декорирование маски «Страха»</a:t>
            </a:r>
            <a:endParaRPr lang="ru-RU" b="1" dirty="0"/>
          </a:p>
        </p:txBody>
      </p:sp>
      <p:pic>
        <p:nvPicPr>
          <p:cNvPr id="5122" name="Picture 2" descr="C:\Users\Света\Desktop\фото заключ часть маска\S108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Используем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- цветные карандаши;</a:t>
            </a:r>
            <a:br>
              <a:rPr lang="ru-RU" sz="2200" b="1" dirty="0" smtClean="0"/>
            </a:br>
            <a:r>
              <a:rPr lang="ru-RU" sz="2200" b="1" dirty="0" smtClean="0"/>
              <a:t>- фломастеры;</a:t>
            </a:r>
            <a:br>
              <a:rPr lang="ru-RU" sz="2200" b="1" dirty="0" smtClean="0"/>
            </a:br>
            <a:r>
              <a:rPr lang="ru-RU" sz="2200" b="1" dirty="0" smtClean="0"/>
              <a:t>- клей;</a:t>
            </a:r>
            <a:br>
              <a:rPr lang="ru-RU" sz="2200" b="1" dirty="0" smtClean="0"/>
            </a:br>
            <a:r>
              <a:rPr lang="ru-RU" sz="2200" b="1" dirty="0" smtClean="0"/>
              <a:t>- пластилин;</a:t>
            </a:r>
            <a:br>
              <a:rPr lang="ru-RU" sz="2200" b="1" dirty="0" smtClean="0"/>
            </a:br>
            <a:r>
              <a:rPr lang="ru-RU" sz="2200" b="1" dirty="0" smtClean="0"/>
              <a:t>- бусинки;</a:t>
            </a:r>
            <a:br>
              <a:rPr lang="ru-RU" sz="2200" b="1" dirty="0" smtClean="0"/>
            </a:br>
            <a:r>
              <a:rPr lang="ru-RU" sz="2200" b="1" dirty="0" smtClean="0"/>
              <a:t>- кусочки бумаги;</a:t>
            </a:r>
            <a:br>
              <a:rPr lang="ru-RU" sz="2200" b="1" dirty="0" smtClean="0"/>
            </a:br>
            <a:r>
              <a:rPr lang="ru-RU" sz="2200" b="1" dirty="0" smtClean="0"/>
              <a:t>- крупы и т.д.</a:t>
            </a:r>
            <a:endParaRPr lang="ru-RU" sz="2200" b="1" dirty="0"/>
          </a:p>
        </p:txBody>
      </p:sp>
      <p:pic>
        <p:nvPicPr>
          <p:cNvPr id="6146" name="Picture 2" descr="C:\Users\Света\Desktop\фото заключ часть маска\S108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73016"/>
            <a:ext cx="4038600" cy="2376264"/>
          </a:xfrm>
          <a:prstGeom prst="rect">
            <a:avLst/>
          </a:prstGeom>
          <a:noFill/>
        </p:spPr>
      </p:pic>
      <p:pic>
        <p:nvPicPr>
          <p:cNvPr id="6147" name="Picture 3" descr="C:\Users\Света\Desktop\фото заключ часть маска\S108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73016"/>
            <a:ext cx="40386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«Вот какой страх получился!»</a:t>
            </a:r>
            <a:endParaRPr lang="ru-RU" b="1" dirty="0"/>
          </a:p>
        </p:txBody>
      </p:sp>
      <p:pic>
        <p:nvPicPr>
          <p:cNvPr id="7170" name="Picture 2" descr="C:\Users\Света\Desktop\фото заключ часть маска\S108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5"/>
            <a:ext cx="4038600" cy="3514254"/>
          </a:xfrm>
          <a:prstGeom prst="rect">
            <a:avLst/>
          </a:prstGeom>
          <a:noFill/>
        </p:spPr>
      </p:pic>
      <p:pic>
        <p:nvPicPr>
          <p:cNvPr id="7171" name="Picture 3" descr="C:\Users\Света\Desktop\фото заключ часть маска\S108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5"/>
            <a:ext cx="4038600" cy="351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b="1" dirty="0" smtClean="0"/>
              <a:t>Гештальт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Гештальт - направление психотерапии.     "Gestalt" -в переводе с немецкого - фигура, образ, целостность.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Нарушение целостности считаются любые несоответствия, например, между чувствами и действиями человека.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Например, любой портрет состоит из одинакового набора элементов, но все эти наборы отличаются. Портрет - гештальт.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Или определенным образом собранные звуки образуют мелодию. Мелодия - это не просто сумма звуков, у нее есть своя узнаваемость. Мелодия - гештальт.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Страх, это ты…</a:t>
            </a:r>
            <a:br>
              <a:rPr lang="ru-RU" dirty="0" smtClean="0"/>
            </a:br>
            <a:r>
              <a:rPr lang="ru-RU" sz="2700" dirty="0" smtClean="0"/>
              <a:t>На заключительном этапе предложить детям посмотреть  в зеркало в маске. «Ребята, давайте покажем страху какой он!</a:t>
            </a:r>
            <a:br>
              <a:rPr lang="ru-RU" sz="2700" dirty="0" smtClean="0"/>
            </a:br>
            <a:r>
              <a:rPr lang="ru-RU" sz="2700" dirty="0" smtClean="0"/>
              <a:t>Ведь он себя никогда не видел»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9218" name="Picture 2" descr="C:\Users\Света\Desktop\фото заключ часть маска\S108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9219" name="Picture 3" descr="C:\Users\Света\Desktop\фото заключ часть маска\S108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Дети с восторгом делились впечатлениями друг с другом. Испытывая чувство радости и удивления. «Ух ты, какая у тебя маска?!» </a:t>
            </a:r>
          </a:p>
          <a:p>
            <a:r>
              <a:rPr lang="ru-RU" sz="2000" b="1" dirty="0" smtClean="0"/>
              <a:t>– «Ага, и у тебя!»…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Сегодня я узнал…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Было интересно…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Было трудно…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понял,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Теперь я могу…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почувствовал,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научился…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меня получилось…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 смог…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568863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1. </a:t>
            </a:r>
            <a:r>
              <a:rPr lang="ru-RU" sz="8000" b="1" dirty="0" err="1" smtClean="0">
                <a:solidFill>
                  <a:schemeClr val="tx1"/>
                </a:solidFill>
              </a:rPr>
              <a:t>Вальдес</a:t>
            </a:r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r>
              <a:rPr lang="ru-RU" sz="8000" b="1" dirty="0" err="1" smtClean="0">
                <a:solidFill>
                  <a:schemeClr val="tx1"/>
                </a:solidFill>
              </a:rPr>
              <a:t>Одрихола</a:t>
            </a:r>
            <a:r>
              <a:rPr lang="ru-RU" sz="8000" b="1" dirty="0" smtClean="0">
                <a:solidFill>
                  <a:schemeClr val="tx1"/>
                </a:solidFill>
              </a:rPr>
              <a:t> М.С. «Формирование эмоционально- волевой сферы школьников с проблемами в развитии средствами </a:t>
            </a:r>
            <a:r>
              <a:rPr lang="ru-RU" sz="8000" b="1" dirty="0" err="1" smtClean="0">
                <a:solidFill>
                  <a:schemeClr val="tx1"/>
                </a:solidFill>
              </a:rPr>
              <a:t>арт-терапии</a:t>
            </a:r>
            <a:r>
              <a:rPr lang="ru-RU" sz="8000" b="1" dirty="0" smtClean="0">
                <a:solidFill>
                  <a:schemeClr val="tx1"/>
                </a:solidFill>
              </a:rPr>
              <a:t>»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2. </a:t>
            </a:r>
            <a:r>
              <a:rPr lang="ru-RU" sz="8000" b="1" dirty="0" err="1" smtClean="0">
                <a:solidFill>
                  <a:schemeClr val="tx1"/>
                </a:solidFill>
              </a:rPr>
              <a:t>Кряжева</a:t>
            </a:r>
            <a:r>
              <a:rPr lang="ru-RU" sz="8000" b="1" dirty="0" smtClean="0">
                <a:solidFill>
                  <a:schemeClr val="tx1"/>
                </a:solidFill>
              </a:rPr>
              <a:t> Н.А. «Развитие эмоционального мира детей» Ярославль, 1997. 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3. </a:t>
            </a:r>
            <a:r>
              <a:rPr lang="ru-RU" sz="8000" b="1" dirty="0" err="1" smtClean="0">
                <a:solidFill>
                  <a:schemeClr val="tx1"/>
                </a:solidFill>
              </a:rPr>
              <a:t>Синицина</a:t>
            </a:r>
            <a:r>
              <a:rPr lang="ru-RU" sz="8000" b="1" dirty="0" smtClean="0">
                <a:solidFill>
                  <a:schemeClr val="tx1"/>
                </a:solidFill>
              </a:rPr>
              <a:t> Е.И. «Умные сказки» серия «Через игру – к совершенству» М. – 1999. 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4. </a:t>
            </a:r>
            <a:r>
              <a:rPr lang="ru-RU" sz="8000" b="1" dirty="0" err="1" smtClean="0">
                <a:solidFill>
                  <a:schemeClr val="tx1"/>
                </a:solidFill>
              </a:rPr>
              <a:t>Бретт</a:t>
            </a:r>
            <a:r>
              <a:rPr lang="ru-RU" sz="8000" b="1" dirty="0" smtClean="0">
                <a:solidFill>
                  <a:schemeClr val="tx1"/>
                </a:solidFill>
              </a:rPr>
              <a:t> Д. «Жила-была девочка, похожая на тебя…»: Психотерапевтические истории для детей/ Пер.с англ. – М.: Класс, 2008. – 224с.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5. </a:t>
            </a:r>
            <a:r>
              <a:rPr lang="ru-RU" sz="8000" b="1" dirty="0" err="1" smtClean="0">
                <a:solidFill>
                  <a:schemeClr val="tx1"/>
                </a:solidFill>
              </a:rPr>
              <a:t>Оклендер</a:t>
            </a:r>
            <a:r>
              <a:rPr lang="ru-RU" sz="8000" b="1" dirty="0" smtClean="0">
                <a:solidFill>
                  <a:schemeClr val="tx1"/>
                </a:solidFill>
              </a:rPr>
              <a:t> В. Окна в мир ребенка: Руководство по детской психотерапии/ Пер. с англ. – М.: «Класс», 2007. – 336с.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6. Петрова Е. Страшные сновидения у детей (что сделать, если ребенку приснился страшный сон) [Электрон. ресурс]. – Режим доступа: http://www.gestalt.sp.ru/noframes/articles/articles_4.htm. </a:t>
            </a:r>
          </a:p>
          <a:p>
            <a:pPr lvl="0" algn="l">
              <a:lnSpc>
                <a:spcPct val="120000"/>
              </a:lnSpc>
            </a:pPr>
            <a:r>
              <a:rPr lang="ru-RU" sz="8000" b="1" dirty="0" smtClean="0">
                <a:solidFill>
                  <a:schemeClr val="tx1"/>
                </a:solidFill>
              </a:rPr>
              <a:t>7. </a:t>
            </a:r>
            <a:r>
              <a:rPr lang="ru-RU" sz="8000" b="1" dirty="0" err="1" smtClean="0">
                <a:solidFill>
                  <a:schemeClr val="tx1"/>
                </a:solidFill>
              </a:rPr>
              <a:t>Гештальт-терапия</a:t>
            </a:r>
            <a:r>
              <a:rPr lang="ru-RU" sz="8000" b="1" dirty="0" smtClean="0">
                <a:solidFill>
                  <a:schemeClr val="tx1"/>
                </a:solidFill>
              </a:rPr>
              <a:t> с детьми: творчество, контакт, диалог. [Электрон. ресурс]. – Режим доступа: http://www.socioforum.su/viewtopic.php?f=73&amp;t=20190#p562866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ru-RU" b="1" dirty="0" smtClean="0"/>
              <a:t>Гештальт - подход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488832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русле гештальт – подхода можно работать с проблемами страха, помогая ребенку принять свои чувства, актуализировать и осознать свои потребности, творчески переработать конфликт и увидеть различные пути его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Психокоррекционная работа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760640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 направлена на работу с различными страхами, возникающими у дошкольников, в том числе, со страхом темноты.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В работе со страхами используются  техники гештальт-терапии, а так же разные методические средства: игровая терапия, арт - терапия, песочная терапия и психогимнастика.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 Психокоррекционная работа с детьми-дошкольниками включает в себя работу с телом, эмоциональной сферой и образом себя “До” и “После”.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Эффективным является проживание чувств и эмоций, переживаний, которые не были выражены и завершены в прошлом.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В творчестве ребенок приобретает спонтанность, выражает в идеях, действиях, чувствах себя, используя все свои ресурсы: зрение, слух, осязание и обоняние, мимику и жесты, воображение и интеллект.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  Комплексное использование творческих методов позволяет в ряде случаев достаточно эффективно корректировать страхи у детей дошкольного возраста. А так же улучшать эмоциональное самочувствие ребенка, его поведение и взаимоотношения с окружающими.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занятий:</a:t>
            </a:r>
            <a:r>
              <a:rPr lang="ru-RU" dirty="0" smtClean="0"/>
              <a:t> </a:t>
            </a:r>
            <a:r>
              <a:rPr lang="ru-RU" sz="3600" dirty="0" smtClean="0"/>
              <a:t>коррекция чувства страха и снижение тревоги у детей.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496944" cy="51845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психологическая поддержка детей, имеющих эмоциональные проблемы, различные страхи;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помощь в проживании чувств и эмоций;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сохранение психологического здоровья дошкольников;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формирование адекватных способов реагирования, творческого решения стрессовых ситуаций.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/>
          <a:lstStyle/>
          <a:p>
            <a:r>
              <a:rPr lang="ru-RU" b="1" dirty="0" smtClean="0"/>
              <a:t>Критерии эффективности: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Снижение тревожности.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Повышение уверенности в себе.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Достижения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Занятия проводятся в три этапа: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“Шкалирование эмоции”: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Страх: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Волнение – Возбуждение– Испуг – Боязнь– Ужас – Паника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 этап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Беседа о страхе.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Предложить детям вспомнить свой страх,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отследить, в какой части тела больше всего страха. Можно подкрепить высказывания пословицами и поговорками, точно отражающими место локализации страха в теле.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Как можно понять, что нам страшно?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Где в теле прячется страх?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(Обсуждение ответов детей).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Помогаем осознавать, как мы переживаем страх (телесные проявления, мурашки бегают, сердце колотиться, пальцы холодеют, дрожь, сворачиваемся в клубок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Пословицы и поговорки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928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 подтверждает ответы детей пословицами и поговорками, в которых отражен опыт наблюдений за наиболее характерными признаками телесных проявлений страха: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У страха глаза велики.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Душа в пятки ушла.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Побелеть от страха.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От страха ноги подкосились.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На что похож твой страх?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Может быть он какой-то формы?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Какого размера страх?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А какого цвета твой страх?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Если бы это был какой-нибудь образ, то какой?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Детям предлагается нарисовать возникший у него образ страха.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Затем идет обсуждение рисунка (Какие испытываешь чувства, когда смотришь на рисунок?)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Рисуем страх</a:t>
            </a:r>
            <a:endParaRPr lang="ru-RU" sz="4000" b="1" dirty="0"/>
          </a:p>
        </p:txBody>
      </p:sp>
      <p:pic>
        <p:nvPicPr>
          <p:cNvPr id="4" name="Содержимое 3" descr="S103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912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Гештальт – подход и творческие методы в коррекции эмоциональной сферы у детей дошкольного возраста.</vt:lpstr>
      <vt:lpstr>Гештальт</vt:lpstr>
      <vt:lpstr>Гештальт - подход</vt:lpstr>
      <vt:lpstr>Психокоррекционная работа</vt:lpstr>
      <vt:lpstr>Цель занятий: коррекция чувства страха и снижение тревоги у детей.</vt:lpstr>
      <vt:lpstr>Критерии эффективности:</vt:lpstr>
      <vt:lpstr>Занятия проводятся в три этапа:</vt:lpstr>
      <vt:lpstr>Пословицы и поговорки</vt:lpstr>
      <vt:lpstr>Рисуем страх</vt:lpstr>
      <vt:lpstr>Рисунки разные, а чувство одно на всех…</vt:lpstr>
      <vt:lpstr>Наш страх…</vt:lpstr>
      <vt:lpstr>Слайд 12</vt:lpstr>
      <vt:lpstr>Второй этап</vt:lpstr>
      <vt:lpstr>Страхи, которые ожили…</vt:lpstr>
      <vt:lpstr>Третий этап «Маска страха»</vt:lpstr>
      <vt:lpstr>Изготовление маски: - рисуем маску на картоне; - вырезаем маску.</vt:lpstr>
      <vt:lpstr>Декорирование маски «Страха»</vt:lpstr>
      <vt:lpstr>Используем : - цветные карандаши; - фломастеры; - клей; - пластилин; - бусинки; - кусочки бумаги; - крупы и т.д.</vt:lpstr>
      <vt:lpstr>«Вот какой страх получился!»</vt:lpstr>
      <vt:lpstr>Страх, это ты… На заключительном этапе предложить детям посмотреть  в зеркало в маске. «Ребята, давайте покажем страху какой он! Ведь он себя никогда не видел» </vt:lpstr>
      <vt:lpstr>Рефлексия</vt:lpstr>
      <vt:lpstr> 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методы в коррекции страхов у детей дошкольного возраста.</dc:title>
  <dc:creator>Света</dc:creator>
  <cp:lastModifiedBy>Света</cp:lastModifiedBy>
  <cp:revision>51</cp:revision>
  <dcterms:created xsi:type="dcterms:W3CDTF">2017-02-03T20:50:28Z</dcterms:created>
  <dcterms:modified xsi:type="dcterms:W3CDTF">2017-03-24T09:15:27Z</dcterms:modified>
</cp:coreProperties>
</file>