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3" r:id="rId2"/>
    <p:sldId id="277" r:id="rId3"/>
    <p:sldId id="278" r:id="rId4"/>
    <p:sldId id="280" r:id="rId5"/>
    <p:sldId id="285" r:id="rId6"/>
    <p:sldId id="284" r:id="rId7"/>
    <p:sldId id="281" r:id="rId8"/>
    <p:sldId id="282" r:id="rId9"/>
    <p:sldId id="283" r:id="rId10"/>
    <p:sldId id="286" r:id="rId11"/>
    <p:sldId id="287" r:id="rId12"/>
    <p:sldId id="288" r:id="rId13"/>
    <p:sldId id="289" r:id="rId14"/>
    <p:sldId id="290" r:id="rId15"/>
    <p:sldId id="291" r:id="rId16"/>
    <p:sldId id="297" r:id="rId17"/>
    <p:sldId id="292" r:id="rId18"/>
    <p:sldId id="293" r:id="rId19"/>
    <p:sldId id="299" r:id="rId20"/>
    <p:sldId id="298" r:id="rId21"/>
    <p:sldId id="294" r:id="rId22"/>
    <p:sldId id="296" r:id="rId23"/>
    <p:sldId id="29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412776"/>
            <a:ext cx="4464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Классный час на тему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«По одежке встречают…»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218" name="Picture 2" descr="http://www.playcast.ru/uploads/2016/08/21/196483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420832" cy="4824536"/>
          </a:xfrm>
          <a:prstGeom prst="rect">
            <a:avLst/>
          </a:prstGeom>
          <a:noFill/>
        </p:spPr>
      </p:pic>
      <p:pic>
        <p:nvPicPr>
          <p:cNvPr id="9220" name="Picture 4" descr="http://zoozel.ru/gallery/images/739287_shkolnica-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3133" y="980728"/>
            <a:ext cx="2660867" cy="4183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39752" y="5157192"/>
            <a:ext cx="6336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подготовили</a:t>
            </a:r>
          </a:p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кл.рук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ГБОУ г.Москвы«Школа№717»</a:t>
            </a:r>
          </a:p>
          <a:p>
            <a:pPr lvl="0"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Кузьминова Ольга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Владимировна </a:t>
            </a:r>
            <a:r>
              <a:rPr lang="ru-RU" sz="2000" dirty="0" smtClean="0"/>
              <a:t>250-940-634</a:t>
            </a:r>
          </a:p>
          <a:p>
            <a:pPr lvl="0"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Чернецова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Карина</a:t>
            </a:r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Игоревна </a:t>
            </a:r>
            <a:r>
              <a:rPr lang="ru-RU" sz="2000" smtClean="0"/>
              <a:t>241-677-526</a:t>
            </a: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222" name="Picture 6" descr="https://im0-tub-ru.yandex.net/i?id=0fb3add0cbcccfc88379dcd41f7e8a2a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8434222" cy="1307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03648" y="764704"/>
            <a:ext cx="64807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Школьная форма в СССР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31746" name="Picture 2" descr="http://fotogl.com/attachment.php?attachmentid=19532&amp;d=1440538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32656"/>
            <a:ext cx="1512168" cy="1512168"/>
          </a:xfrm>
          <a:prstGeom prst="rect">
            <a:avLst/>
          </a:prstGeom>
          <a:noFill/>
        </p:spPr>
      </p:pic>
      <p:pic>
        <p:nvPicPr>
          <p:cNvPr id="31748" name="Picture 4" descr="http://megasmi.net/uploads/rss/500x300/2016-10/1023news.su_8a6813e2835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728192" cy="1475876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39552" y="1988840"/>
            <a:ext cx="79208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осле революции, в рамках борьбы с буржуазными пережитками и наследием царско-полицейского режима в 1918 был издан декрет, отменявший ношение школьной формы.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31753" name="Picture 9" descr="http://xn--24-6kct3an.xn--p1ai/%D0%98%D1%81%D1%82%D0%BE%D1%80%D0%B8%D1%8F_%D0%A0%D0%BE%D1%81%D1%81%D0%B8%D0%B8_11_%D0%BA%D0%BB%D0%B0%D1%81%D1%81_%D0%94%D0%B0%D0%BD%D0%B8%D0%BB%D0%BE%D0%B2/14.8.jpg"/>
          <p:cNvPicPr>
            <a:picLocks noChangeAspect="1" noChangeArrowheads="1"/>
          </p:cNvPicPr>
          <p:nvPr/>
        </p:nvPicPr>
        <p:blipFill>
          <a:blip r:embed="rId4" cstate="print"/>
          <a:srcRect t="3958" b="12923"/>
          <a:stretch>
            <a:fillRect/>
          </a:stretch>
        </p:blipFill>
        <p:spPr bwMode="auto">
          <a:xfrm>
            <a:off x="3347864" y="3284984"/>
            <a:ext cx="4524375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03648" y="764704"/>
            <a:ext cx="64807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Школьная форма в СССР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31746" name="Picture 2" descr="http://fotogl.com/attachment.php?attachmentid=19532&amp;d=1440538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32656"/>
            <a:ext cx="1512168" cy="1512168"/>
          </a:xfrm>
          <a:prstGeom prst="rect">
            <a:avLst/>
          </a:prstGeom>
          <a:noFill/>
        </p:spPr>
      </p:pic>
      <p:pic>
        <p:nvPicPr>
          <p:cNvPr id="31748" name="Picture 4" descr="http://megasmi.net/uploads/rss/500x300/2016-10/1023news.su_8a6813e2835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728192" cy="1475876"/>
          </a:xfrm>
          <a:prstGeom prst="rect">
            <a:avLst/>
          </a:prstGeom>
          <a:noFill/>
        </p:spPr>
      </p:pic>
      <p:pic>
        <p:nvPicPr>
          <p:cNvPr id="13" name="Picture 6" descr="http://cf.ppt-online.org/files/slide/i/I0wWEOXk7ZBjnDm1axtReLNQA9hoHldUvVJuPi/slide-25.jpg"/>
          <p:cNvPicPr>
            <a:picLocks noChangeAspect="1" noChangeArrowheads="1"/>
          </p:cNvPicPr>
          <p:nvPr/>
        </p:nvPicPr>
        <p:blipFill>
          <a:blip r:embed="rId4" cstate="print"/>
          <a:srcRect l="51679" t="5532" r="6978" b="13751"/>
          <a:stretch>
            <a:fillRect/>
          </a:stretch>
        </p:blipFill>
        <p:spPr bwMode="auto">
          <a:xfrm>
            <a:off x="5508104" y="1412776"/>
            <a:ext cx="2016224" cy="295232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11560" y="1844824"/>
            <a:ext cx="4824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onstantia" pitchFamily="18" charset="0"/>
              </a:rPr>
              <a:t>      Период "бесформенности" длился до 1948 года. Школьная форма становится вновь обязательной. Мальчики носили серые военные гимнастерки с воротничком стоечкой, с пятью пуговицами, с двумя прорезными карманами с клапанами на груди. Элементом школьной формы также был ремень с пряжкой и кепка с кожаным козырьком, которую ребята носили на улице. Девочки - коричневые шерстяные платья с черным передником, завязывавшимся сзади на бант. 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31750" name="Picture 6" descr="http://cf.ppt-online.org/files/slide/i/I0wWEOXk7ZBjnDm1axtReLNQA9hoHldUvVJuPi/slide-25.jpg"/>
          <p:cNvPicPr>
            <a:picLocks noChangeAspect="1" noChangeArrowheads="1"/>
          </p:cNvPicPr>
          <p:nvPr/>
        </p:nvPicPr>
        <p:blipFill>
          <a:blip r:embed="rId4" cstate="print"/>
          <a:srcRect l="5906" t="5532" r="55704" b="13751"/>
          <a:stretch>
            <a:fillRect/>
          </a:stretch>
        </p:blipFill>
        <p:spPr bwMode="auto">
          <a:xfrm>
            <a:off x="6876256" y="3501008"/>
            <a:ext cx="187220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476672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Оттепель и «период застоя»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05273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nstantia" pitchFamily="18" charset="0"/>
              </a:rPr>
              <a:t>      В 1962 учебном году в мужской школьной форме уже исчезли фуражки с кокардой, поясные ремни с большой пряжкой, гимнастёрки поменяли на серые шерстяные костюмы на четырех пуговицах. </a:t>
            </a:r>
          </a:p>
          <a:p>
            <a:pPr algn="just"/>
            <a:r>
              <a:rPr lang="ru-RU" sz="2400" dirty="0" smtClean="0">
                <a:latin typeface="Constantia" pitchFamily="18" charset="0"/>
              </a:rPr>
              <a:t>       Строго регламентировались причёски - под машинку, как в армии. А форма девочек осталась старая. 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33798" name="Picture 6" descr="z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429000"/>
            <a:ext cx="3134027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188640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1980-е: Перестройка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24744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Constantia" pitchFamily="18" charset="0"/>
              </a:rPr>
              <a:t>В 1970-е ввели знакомую многим синюю форму для мальчиков – синие брюки и куртку с нашивкой на плече, которые можно увидеть во многих советских фильмах про школьников тех лет. Коричневые шерстяные платья и фартуки для девочек еще немного укоротились. В середине 1980-х старшеклассницам разрешили носить синие костюмы.</a:t>
            </a:r>
          </a:p>
        </p:txBody>
      </p:sp>
      <p:pic>
        <p:nvPicPr>
          <p:cNvPr id="7" name="Picture 2" descr="G:\Downloads\imag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3789040"/>
            <a:ext cx="3672408" cy="2773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G:\Downloads\src_665b919b995c0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4273004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 descr="G:\Downloads\1339666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157192"/>
            <a:ext cx="1824032" cy="148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188640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1980-е: Перестройка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24744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Constantia" pitchFamily="18" charset="0"/>
              </a:rPr>
              <a:t>В 1970-е ввели знакомую многим синюю форму для мальчиков – синие брюки и куртку с нашивкой на плече, которые можно увидеть во многих советских фильмах про школьников тех лет. Коричневые шерстяные платья и фартуки для девочек еще немного укоротились. В середине 1980-х старшеклассницам разрешили носить синие костюмы.</a:t>
            </a:r>
          </a:p>
        </p:txBody>
      </p:sp>
      <p:pic>
        <p:nvPicPr>
          <p:cNvPr id="7" name="Picture 2" descr="G:\Downloads\imag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3789040"/>
            <a:ext cx="3672408" cy="2773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G:\Downloads\src_665b919b995c0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4273004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 descr="G:\Downloads\1339666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157192"/>
            <a:ext cx="1824032" cy="148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21" name="Picture 5" descr="http://nachalo4ka.ru/wp-content/uploads/2014/09/0_6cd25_bf0a14be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540513" cy="1512168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260648"/>
            <a:ext cx="81369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nstantia" pitchFamily="18" charset="0"/>
              </a:rPr>
              <a:t>Современная Россия</a:t>
            </a:r>
            <a:endParaRPr lang="ru-RU" sz="44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9552" y="2079431"/>
            <a:ext cx="79208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Обязательное ношение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школьной формы в России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было отменено весной 1994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С 1 сентября 2013 года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(в соответствии с новым Законом) вновь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была введена обязательная школьная форма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но только в порядке общего правила: теперь каждое образовательное учреждение само решает, как именно должна выглядеть его форма; главное — наличие последней.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34819" name="Picture 3" descr="http://www.playcast.ru/uploads/2016/12/11/208527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76672"/>
            <a:ext cx="1642120" cy="1721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260648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404664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ГРУППОВАЯ РАБОТА</a:t>
            </a:r>
            <a:endParaRPr lang="ru-RU" sz="4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Picture 2" descr="http://previews.123rf.com/images/texelart/texelart1304/texelart130400012/19186117-3d-white-business-persons-with-pieces-of-puzzle-with-the-word-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574009" cy="492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404664"/>
            <a:ext cx="81369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Деловой стиль  в современной школе</a:t>
            </a:r>
            <a:endParaRPr lang="ru-RU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7892" name="Picture 4" descr="http://veralline.com/uploads/images/00/00/75/2015/03/16/cd9f2c.jpg"/>
          <p:cNvPicPr>
            <a:picLocks noChangeAspect="1" noChangeArrowheads="1"/>
          </p:cNvPicPr>
          <p:nvPr/>
        </p:nvPicPr>
        <p:blipFill>
          <a:blip r:embed="rId2" cstate="print"/>
          <a:srcRect l="11631" r="13934" b="3974"/>
          <a:stretch>
            <a:fillRect/>
          </a:stretch>
        </p:blipFill>
        <p:spPr bwMode="auto">
          <a:xfrm>
            <a:off x="4788024" y="2204864"/>
            <a:ext cx="3938183" cy="3384376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39552" y="1916832"/>
            <a:ext cx="424847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Комплект одежды делового стиля: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для девушек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одежда должна быть классического стиля или современного строгого покроя (костюм,  жилет, юбка, брюки, блузка, водолазка, платье)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для юношей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так же предлагается одежда классического стиля или современного строгого покроя (костюм, жилет, брюки, рубашка, джемпер, галстук в различном сочетании).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260648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404664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Нужна ли школьная форма…?</a:t>
            </a:r>
            <a:endParaRPr lang="ru-RU" sz="4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83568" y="1412776"/>
            <a:ext cx="78488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строгий стиль одежды создает в школе деловую атмосферу, необходимую для занятий;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форма дисциплинирует человека;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единая школьная форма позволяет избежать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соревновательности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между детьми в одежде;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ученик в школьной форме думает об учебе, а не об одежде;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нет проблемы "В чем пойти в школу", у детей возникает позитивный настрой, спокойное состояние активизирует желание учиться;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школьная форма помогает ребенку почувствовать себя учеником и представителем определенного коллектива, дает возможность ощутить свою причастность именно к этой школе, почувствовать принадлежность к ней и гордиться ею;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родители перестают переживать, во что одеть их чадо в школу;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школьная форма – показатель уровня школы;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260648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404664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ГРУППОВАЯ РАБОТА</a:t>
            </a:r>
            <a:endParaRPr lang="ru-RU" sz="4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Picture 2" descr="http://previews.123rf.com/images/texelart/texelart1304/texelart130400012/19186117-3d-white-business-persons-with-pieces-of-puzzle-with-the-word-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574009" cy="492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2656"/>
            <a:ext cx="7920880" cy="158417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Помни</a:t>
            </a:r>
            <a:r>
              <a:rPr lang="ru-RU" dirty="0" smtClean="0">
                <a:latin typeface="Constantia" pitchFamily="18" charset="0"/>
              </a:rPr>
              <a:t>, </a:t>
            </a:r>
            <a:r>
              <a:rPr lang="ru-RU" i="1" dirty="0" smtClean="0">
                <a:latin typeface="Constantia" pitchFamily="18" charset="0"/>
              </a:rPr>
              <a:t>что при первой встрече тебя оценивают</a:t>
            </a:r>
            <a:r>
              <a:rPr lang="ru-RU" dirty="0" smtClean="0">
                <a:latin typeface="Constantia" pitchFamily="18" charset="0"/>
              </a:rPr>
              <a:t>: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404864"/>
          </a:xfrm>
        </p:spPr>
        <p:txBody>
          <a:bodyPr/>
          <a:lstStyle/>
          <a:p>
            <a:pPr lvl="0"/>
            <a:r>
              <a:rPr lang="ru-RU" dirty="0" smtClean="0">
                <a:latin typeface="Constantia" pitchFamily="18" charset="0"/>
              </a:rPr>
              <a:t>по внешнему облику;</a:t>
            </a:r>
          </a:p>
          <a:p>
            <a:pPr lvl="0"/>
            <a:r>
              <a:rPr lang="ru-RU" dirty="0" smtClean="0">
                <a:latin typeface="Constantia" pitchFamily="18" charset="0"/>
              </a:rPr>
              <a:t>по уверенному и спокойному поведению;</a:t>
            </a:r>
          </a:p>
          <a:p>
            <a:pPr lvl="0"/>
            <a:r>
              <a:rPr lang="ru-RU" dirty="0" smtClean="0">
                <a:latin typeface="Constantia" pitchFamily="18" charset="0"/>
              </a:rPr>
              <a:t>манере и грамотности речи;</a:t>
            </a:r>
          </a:p>
          <a:p>
            <a:pPr lvl="0"/>
            <a:r>
              <a:rPr lang="ru-RU" dirty="0" smtClean="0">
                <a:latin typeface="Constantia" pitchFamily="18" charset="0"/>
              </a:rPr>
              <a:t>жестикуляции и позе.</a:t>
            </a:r>
          </a:p>
          <a:p>
            <a:endParaRPr lang="ru-RU" dirty="0"/>
          </a:p>
        </p:txBody>
      </p:sp>
      <p:pic>
        <p:nvPicPr>
          <p:cNvPr id="22530" name="Picture 2" descr="http://kem.sibnovosti.ru/pictures/0370/6701/kuzbasskih_detey_nachali_gotovit_k_shko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6D8"/>
              </a:clrFrom>
              <a:clrTo>
                <a:srgbClr val="ECE6D8">
                  <a:alpha val="0"/>
                </a:srgbClr>
              </a:clrTo>
            </a:clrChange>
          </a:blip>
          <a:srcRect l="4536" t="6317" r="6257" b="5238"/>
          <a:stretch>
            <a:fillRect/>
          </a:stretch>
        </p:blipFill>
        <p:spPr bwMode="auto">
          <a:xfrm>
            <a:off x="4716016" y="3706048"/>
            <a:ext cx="3960440" cy="281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404664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СИНКВЕЙН</a:t>
            </a:r>
            <a:endParaRPr lang="ru-RU" sz="4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1196752"/>
            <a:ext cx="835292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строка – одно существительное, выражающее главную тему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строка – два прилагательных, выражающих главную мысль.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строка – три глагола, описывающие действия в рамках темы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строка – фраза, несущая определенный смысл - афоризм, при помощи которого нужно выразить своё отношение к теме. Таким афоризмом может быть крылатое выражение, цитата, пословица или составленная самим учеником фраза в контексте с темой.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строка – заключение в форме существительного (ассоциация с первым словом), выражает личное отношение автора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теме.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22" name="Picture 6" descr="https://im0-tub-ru.yandex.net/i?id=0fb3add0cbcccfc88379dcd41f7e8a2a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8434222" cy="1307305"/>
          </a:xfrm>
          <a:prstGeom prst="rect">
            <a:avLst/>
          </a:prstGeom>
          <a:noFill/>
        </p:spPr>
      </p:pic>
      <p:pic>
        <p:nvPicPr>
          <p:cNvPr id="11" name="Picture 6" descr="https://im0-tub-ru.yandex.net/i?id=0fb3add0cbcccfc88379dcd41f7e8a2a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323528" y="5550695"/>
            <a:ext cx="8434222" cy="1307305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1042865"/>
            <a:ext cx="792088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Calibri" pitchFamily="34" charset="0"/>
                <a:cs typeface="Times New Roman" pitchFamily="18" charset="0"/>
              </a:rPr>
              <a:t>Плюсы школьной формы: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Строгий стиль одежды создает в школе деловую атмосферу, необходимую для занятий.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Форма дисциплинирует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Ученик в школьной форме думает об учебе, а не об одежде.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Нет проблемы «В чем пойти в школу».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Школьная форма помогает ребенку почувствовать себя учеником и членом определенного коллектива, дает возможность ощутить свою причастность именно к этой школе.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Если одежда придется ребенку по вкусу, он будет испытывать гордость за свой внешний вид.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Школьная форма экономит деньги родителей.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22" name="Picture 6" descr="https://im0-tub-ru.yandex.net/i?id=0fb3add0cbcccfc88379dcd41f7e8a2a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8434222" cy="1307305"/>
          </a:xfrm>
          <a:prstGeom prst="rect">
            <a:avLst/>
          </a:prstGeom>
          <a:noFill/>
        </p:spPr>
      </p:pic>
      <p:pic>
        <p:nvPicPr>
          <p:cNvPr id="11" name="Picture 6" descr="https://im0-tub-ru.yandex.net/i?id=0fb3add0cbcccfc88379dcd41f7e8a2a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323528" y="5550695"/>
            <a:ext cx="8434222" cy="1307305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1268760"/>
            <a:ext cx="79208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Calibri" pitchFamily="34" charset="0"/>
                <a:cs typeface="Times New Roman" pitchFamily="18" charset="0"/>
              </a:rPr>
              <a:t>Минусы школьной формы: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Gabriola" pitchFamily="82" charset="0"/>
              </a:rPr>
              <a:t>Нежелание детей ее носить.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Gabriola" pitchFamily="82" charset="0"/>
              </a:rPr>
              <a:t>«Потеря индивидуальности».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Gabriola" pitchFamily="82" charset="0"/>
              </a:rPr>
              <a:t>Повышение финансовых расходов на обучение ребенка.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Gabriola" pitchFamily="82" charset="0"/>
              </a:rPr>
              <a:t>Затраты времени и сил родителей в связи с приобретением формы.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Gabriola" pitchFamily="82" charset="0"/>
              </a:rPr>
              <a:t>Низкое качество материалов и пошива школьной формы.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22" name="Picture 6" descr="https://im0-tub-ru.yandex.net/i?id=0fb3add0cbcccfc88379dcd41f7e8a2a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8434222" cy="130730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55576" y="1772816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Gabriola" pitchFamily="82" charset="0"/>
              </a:rPr>
              <a:t>Мнение о человеке складывается в первые 30 секунд общения, поэтому постарайтесь произвести хорошее впечатление своим внешним видом и манерой поведения, тем самым вы заработаете  себе дополнительные плюсы и произведете хорошее впечатление</a:t>
            </a:r>
            <a:endParaRPr lang="ru-RU" sz="3600" b="1" dirty="0">
              <a:latin typeface="Gabriola" pitchFamily="82" charset="0"/>
            </a:endParaRPr>
          </a:p>
        </p:txBody>
      </p:sp>
      <p:pic>
        <p:nvPicPr>
          <p:cNvPr id="11" name="Picture 6" descr="https://im0-tub-ru.yandex.net/i?id=0fb3add0cbcccfc88379dcd41f7e8a2a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323528" y="5550695"/>
            <a:ext cx="8434222" cy="1307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04664"/>
            <a:ext cx="7776864" cy="424847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Школьная форма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Constantia" pitchFamily="18" charset="0"/>
              </a:rPr>
              <a:t>— повседневная форма одежды для учеников средних (</a:t>
            </a:r>
            <a:r>
              <a:rPr lang="ru-RU" dirty="0" err="1" smtClean="0">
                <a:latin typeface="Constantia" pitchFamily="18" charset="0"/>
              </a:rPr>
              <a:t>средне-специальных</a:t>
            </a:r>
            <a:r>
              <a:rPr lang="ru-RU" dirty="0" smtClean="0">
                <a:latin typeface="Constantia" pitchFamily="18" charset="0"/>
              </a:rPr>
              <a:t> и </a:t>
            </a:r>
            <a:r>
              <a:rPr lang="ru-RU" dirty="0" err="1" smtClean="0">
                <a:latin typeface="Constantia" pitchFamily="18" charset="0"/>
              </a:rPr>
              <a:t>средне-профессиональных</a:t>
            </a:r>
            <a:r>
              <a:rPr lang="ru-RU" dirty="0" smtClean="0">
                <a:latin typeface="Constantia" pitchFamily="18" charset="0"/>
              </a:rPr>
              <a:t>) учебных заведений во время их нахождения в школе и на официальных школьных мероприятиях вне школы, установленная официальными документами. </a:t>
            </a:r>
          </a:p>
          <a:p>
            <a:endParaRPr lang="ru-RU" dirty="0"/>
          </a:p>
        </p:txBody>
      </p:sp>
      <p:pic>
        <p:nvPicPr>
          <p:cNvPr id="23556" name="Picture 4" descr="http://www.clipartfinders.com/clipart/148/school-building-vector-colourbox-1483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573016"/>
            <a:ext cx="3404129" cy="3284984"/>
          </a:xfrm>
          <a:prstGeom prst="rect">
            <a:avLst/>
          </a:prstGeom>
          <a:noFill/>
        </p:spPr>
      </p:pic>
      <p:pic>
        <p:nvPicPr>
          <p:cNvPr id="23558" name="Picture 6" descr="http://www.playcast.ru/uploads/2015/08/31/148855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445224"/>
            <a:ext cx="2952328" cy="122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82" name="Picture 6" descr="https://im0-tub-ru.yandex.net/i?id=1616d088b4ee2a3c65b369bdd4dbf98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181423" cy="1303040"/>
          </a:xfrm>
          <a:prstGeom prst="rect">
            <a:avLst/>
          </a:prstGeom>
          <a:noFill/>
        </p:spPr>
      </p:pic>
      <p:pic>
        <p:nvPicPr>
          <p:cNvPr id="24580" name="Picture 4" descr="http://foneyes.ru/img/picture/Apr/08/d96ecdf9a6de4ce211794a1541d7f89c/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260648"/>
            <a:ext cx="1326115" cy="144016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908720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Школьная форма в Российской империи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24585" name="Picture 9" descr="История российской школьной форм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16832"/>
            <a:ext cx="3449960" cy="431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11560" y="1772816"/>
            <a:ext cx="4392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nstantia" pitchFamily="18" charset="0"/>
              </a:rPr>
              <a:t>В 1834 году была утверждена общая система всех гражданских мундиров в Российской Империи, в том числе и для средних учебных заведений. Форма учащихся средних учебных заведений (гимназий и прогимназий, реальных училищ, городских училищ (школ) изначально имела полувоенный вид — то, что называлось в те времена «легкий гвардейский шик». 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82" name="Picture 6" descr="https://im0-tub-ru.yandex.net/i?id=1616d088b4ee2a3c65b369bdd4dbf98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181423" cy="1303040"/>
          </a:xfrm>
          <a:prstGeom prst="rect">
            <a:avLst/>
          </a:prstGeom>
          <a:noFill/>
        </p:spPr>
      </p:pic>
      <p:pic>
        <p:nvPicPr>
          <p:cNvPr id="24580" name="Picture 4" descr="http://foneyes.ru/img/picture/Apr/08/d96ecdf9a6de4ce211794a1541d7f89c/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260648"/>
            <a:ext cx="1326115" cy="144016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908720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Школьная форма в Российской империи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30727" name="Picture 7" descr="https://im0-tub-ru.yandex.net/i?id=74ea7eee8d5c9c325fbc96ecfa1bacd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645024"/>
            <a:ext cx="3751129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4" name="Picture 4" descr="https://im0-tub-ru.yandex.net/i?id=fd599926606bf3cafb4df3a77ed4580a-l&amp;n=13"/>
          <p:cNvPicPr>
            <a:picLocks noChangeAspect="1" noChangeArrowheads="1"/>
          </p:cNvPicPr>
          <p:nvPr/>
        </p:nvPicPr>
        <p:blipFill>
          <a:blip r:embed="rId5" cstate="print"/>
          <a:srcRect t="4065" b="14637"/>
          <a:stretch>
            <a:fillRect/>
          </a:stretch>
        </p:blipFill>
        <p:spPr bwMode="auto">
          <a:xfrm>
            <a:off x="539552" y="3356992"/>
            <a:ext cx="2485143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55576" y="1772816"/>
            <a:ext cx="74888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Основным цветом гимназической формы был синий во всех его оттенках (до 1870-х годов — тёмно-зелёный). Впрочем, достаточно редко встречался и серый.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30729" name="Picture 9" descr="http://tsarselo.ru/images/photos/35f2660f4ea41930602a30e46485ae16.jpg"/>
          <p:cNvPicPr>
            <a:picLocks noChangeAspect="1" noChangeArrowheads="1"/>
          </p:cNvPicPr>
          <p:nvPr/>
        </p:nvPicPr>
        <p:blipFill>
          <a:blip r:embed="rId6" cstate="print"/>
          <a:srcRect l="12364" t="14928" r="11683" b="9772"/>
          <a:stretch>
            <a:fillRect/>
          </a:stretch>
        </p:blipFill>
        <p:spPr bwMode="auto">
          <a:xfrm>
            <a:off x="6444208" y="2924944"/>
            <a:ext cx="2148421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82" name="Picture 6" descr="https://im0-tub-ru.yandex.net/i?id=1616d088b4ee2a3c65b369bdd4dbf98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181423" cy="1303040"/>
          </a:xfrm>
          <a:prstGeom prst="rect">
            <a:avLst/>
          </a:prstGeom>
          <a:noFill/>
        </p:spPr>
      </p:pic>
      <p:pic>
        <p:nvPicPr>
          <p:cNvPr id="24580" name="Picture 4" descr="http://foneyes.ru/img/picture/Apr/08/d96ecdf9a6de4ce211794a1541d7f89c/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260648"/>
            <a:ext cx="1326115" cy="144016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908720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Школьная форма в Российской империи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2" name="Picture 2" descr="G:\Downloads\uniform02.jpg"/>
          <p:cNvPicPr>
            <a:picLocks noChangeAspect="1" noChangeArrowheads="1"/>
          </p:cNvPicPr>
          <p:nvPr/>
        </p:nvPicPr>
        <p:blipFill>
          <a:blip r:embed="rId4" cstate="print"/>
          <a:srcRect r="54255"/>
          <a:stretch>
            <a:fillRect/>
          </a:stretch>
        </p:blipFill>
        <p:spPr bwMode="auto">
          <a:xfrm>
            <a:off x="755576" y="2132856"/>
            <a:ext cx="2297837" cy="3937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419872" y="1988840"/>
            <a:ext cx="48965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 начале ХХ века в царствование Николая II учащиеся этих учебные заведений получат новые виды формы одежды, полупальто-пиджаки (тужурки) с отложным воротником и кантами по воротникам и бортам.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82" name="Picture 6" descr="https://im0-tub-ru.yandex.net/i?id=1616d088b4ee2a3c65b369bdd4dbf98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181423" cy="1303040"/>
          </a:xfrm>
          <a:prstGeom prst="rect">
            <a:avLst/>
          </a:prstGeom>
          <a:noFill/>
        </p:spPr>
      </p:pic>
      <p:pic>
        <p:nvPicPr>
          <p:cNvPr id="24580" name="Picture 4" descr="http://foneyes.ru/img/picture/Apr/08/d96ecdf9a6de4ce211794a1541d7f89c/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260648"/>
            <a:ext cx="1326115" cy="144016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908720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Школьная форма в Российской империи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26626" name="Picture 2" descr="http://www.svk-klassiki.ru/assets/images/gim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1918468" cy="2808312"/>
          </a:xfrm>
          <a:prstGeom prst="rect">
            <a:avLst/>
          </a:prstGeom>
          <a:noFill/>
        </p:spPr>
      </p:pic>
      <p:pic>
        <p:nvPicPr>
          <p:cNvPr id="26628" name="Picture 4" descr="http://www.svk-klassiki.ru/assets/images/gim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645024"/>
            <a:ext cx="1823075" cy="2808312"/>
          </a:xfrm>
          <a:prstGeom prst="rect">
            <a:avLst/>
          </a:prstGeom>
          <a:noFill/>
        </p:spPr>
      </p:pic>
      <p:pic>
        <p:nvPicPr>
          <p:cNvPr id="26630" name="Picture 6" descr="http://www.svk-klassiki.ru/assets/images/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645024"/>
            <a:ext cx="2297959" cy="2777108"/>
          </a:xfrm>
          <a:prstGeom prst="rect">
            <a:avLst/>
          </a:prstGeom>
          <a:noFill/>
        </p:spPr>
      </p:pic>
      <p:pic>
        <p:nvPicPr>
          <p:cNvPr id="26632" name="Picture 8" descr="http://www.svk-klassiki.ru/assets/images/g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3645024"/>
            <a:ext cx="1432564" cy="2852936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39552" y="1916832"/>
            <a:ext cx="7992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До 1917 года фасон формы менялся несколько раз (1855, 1868, 1896 и 1913 годах) — соответственно веяниям моды. Но всё это время форма мальчиков колебалась на грани </a:t>
            </a:r>
            <a:r>
              <a:rPr kumimoji="0" lang="ru-RU" sz="2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штатско-военного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костюма.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82" name="Picture 6" descr="https://im0-tub-ru.yandex.net/i?id=1616d088b4ee2a3c65b369bdd4dbf98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181423" cy="1303040"/>
          </a:xfrm>
          <a:prstGeom prst="rect">
            <a:avLst/>
          </a:prstGeom>
          <a:noFill/>
        </p:spPr>
      </p:pic>
      <p:pic>
        <p:nvPicPr>
          <p:cNvPr id="24580" name="Picture 4" descr="http://foneyes.ru/img/picture/Apr/08/d96ecdf9a6de4ce211794a1541d7f89c/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260648"/>
            <a:ext cx="1326115" cy="144016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908720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Школьная форма в Российской империи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1628800"/>
            <a:ext cx="44644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 1896году появилось положение о гимназической форме для девочек. Воспитанницам знаменитого Смольного института предписывалось ношение платьев определенных цветов, в зависимости от возраста воспитанниц. Для воспитанниц 6 - 9 лет — коричневый (кофейный), 9 - 12 лет — голубой, 12- 15 лет — серый и 15 - 18 лет — белый.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7655" name="Picture 7" descr="https://im0-tub-ru.yandex.net/i?id=88359caa5bd395d9063dc8a2e515248f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16832"/>
            <a:ext cx="3493468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88640"/>
            <a:ext cx="8388424" cy="64533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82" name="Picture 6" descr="https://im0-tub-ru.yandex.net/i?id=1616d088b4ee2a3c65b369bdd4dbf98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181423" cy="1303040"/>
          </a:xfrm>
          <a:prstGeom prst="rect">
            <a:avLst/>
          </a:prstGeom>
          <a:noFill/>
        </p:spPr>
      </p:pic>
      <p:pic>
        <p:nvPicPr>
          <p:cNvPr id="24580" name="Picture 4" descr="http://foneyes.ru/img/picture/Apr/08/d96ecdf9a6de4ce211794a1541d7f89c/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260648"/>
            <a:ext cx="1326115" cy="144016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908720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Школьная форма в Российской империи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1700808"/>
            <a:ext cx="39604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Для посещения гимназии было предусмотрено уставом три вида одежды: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1. «обязательная форма для ежедневного посещения»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2. темные строгие платья с плиссированными юбками до колен.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3. По праздникам – белый фартук.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8675" name="Picture 3" descr="http://www.svk-klassiki.ru/assets/images/6%20g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44824"/>
            <a:ext cx="2022351" cy="3201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7" name="Picture 5" descr="http://www.svk-klassiki.ru/assets/images/2gim.jpg"/>
          <p:cNvPicPr>
            <a:picLocks noChangeAspect="1" noChangeArrowheads="1"/>
          </p:cNvPicPr>
          <p:nvPr/>
        </p:nvPicPr>
        <p:blipFill>
          <a:blip r:embed="rId5" cstate="print"/>
          <a:srcRect l="9651" t="6265" r="6708" b="10200"/>
          <a:stretch>
            <a:fillRect/>
          </a:stretch>
        </p:blipFill>
        <p:spPr bwMode="auto">
          <a:xfrm>
            <a:off x="6732240" y="2420888"/>
            <a:ext cx="1872208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9" name="Picture 7" descr="http://www.svk-klassiki.ru/assets/images/4gim.jpg"/>
          <p:cNvPicPr>
            <a:picLocks noChangeAspect="1" noChangeArrowheads="1"/>
          </p:cNvPicPr>
          <p:nvPr/>
        </p:nvPicPr>
        <p:blipFill>
          <a:blip r:embed="rId6" cstate="print"/>
          <a:srcRect l="12868" r="16359"/>
          <a:stretch>
            <a:fillRect/>
          </a:stretch>
        </p:blipFill>
        <p:spPr bwMode="auto">
          <a:xfrm>
            <a:off x="5724128" y="3933056"/>
            <a:ext cx="1584176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1052</Words>
  <Application>Microsoft Office PowerPoint</Application>
  <PresentationFormat>Экран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Помни, что при первой встрече тебя оценивают: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карина</cp:lastModifiedBy>
  <cp:revision>44</cp:revision>
  <dcterms:created xsi:type="dcterms:W3CDTF">2014-04-05T12:34:57Z</dcterms:created>
  <dcterms:modified xsi:type="dcterms:W3CDTF">2017-03-30T09:16:34Z</dcterms:modified>
</cp:coreProperties>
</file>