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285" r:id="rId3"/>
    <p:sldId id="258" r:id="rId4"/>
    <p:sldId id="256" r:id="rId5"/>
    <p:sldId id="271" r:id="rId6"/>
    <p:sldId id="270" r:id="rId7"/>
    <p:sldId id="261" r:id="rId8"/>
    <p:sldId id="264" r:id="rId9"/>
    <p:sldId id="265" r:id="rId10"/>
    <p:sldId id="260" r:id="rId11"/>
    <p:sldId id="275" r:id="rId12"/>
    <p:sldId id="272" r:id="rId13"/>
    <p:sldId id="276" r:id="rId14"/>
    <p:sldId id="268" r:id="rId15"/>
    <p:sldId id="280" r:id="rId16"/>
    <p:sldId id="278" r:id="rId17"/>
    <p:sldId id="283" r:id="rId18"/>
    <p:sldId id="286" r:id="rId19"/>
    <p:sldId id="279" r:id="rId20"/>
    <p:sldId id="284" r:id="rId21"/>
    <p:sldId id="28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Учитель" initials="У"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36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08.04.2017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08.04.2017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76672"/>
            <a:ext cx="8496944" cy="4608512"/>
          </a:xfrm>
        </p:spPr>
        <p:txBody>
          <a:bodyPr>
            <a:normAutofit/>
          </a:bodyPr>
          <a:lstStyle/>
          <a:p>
            <a:pPr marL="45720" indent="0">
              <a:buNone/>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Урок развития речи </a:t>
            </a: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тему:      "</a:t>
            </a: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Описание декоративной игрушки. </a:t>
            </a:r>
            <a:endPar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45720" indent="0">
              <a:buNone/>
            </a:pPr>
            <a:r>
              <a:rPr lang="ru-RU" sz="3600" b="1" dirty="0" smtClean="0">
                <a:ln w="10541" cmpd="sng">
                  <a:solidFill>
                    <a:schemeClr val="accent1">
                      <a:shade val="88000"/>
                      <a:satMod val="110000"/>
                    </a:schemeClr>
                  </a:solidFill>
                  <a:prstDash val="solid"/>
                </a:ln>
                <a:solidFill>
                  <a:srgbClr val="FF0000"/>
                </a:solidFill>
              </a:rPr>
              <a:t>     Матрёшка </a:t>
            </a:r>
            <a:r>
              <a:rPr lang="ru-RU" sz="3600" b="1" dirty="0">
                <a:ln w="10541" cmpd="sng">
                  <a:solidFill>
                    <a:schemeClr val="accent1">
                      <a:shade val="88000"/>
                      <a:satMod val="110000"/>
                    </a:schemeClr>
                  </a:solidFill>
                  <a:prstDash val="solid"/>
                </a:ln>
                <a:solidFill>
                  <a:srgbClr val="FF0000"/>
                </a:solidFill>
              </a:rPr>
              <a:t>- символ России"  </a:t>
            </a:r>
            <a:endParaRPr lang="ru-RU" sz="3600" b="1" dirty="0" smtClean="0">
              <a:ln w="10541" cmpd="sng">
                <a:solidFill>
                  <a:schemeClr val="accent1">
                    <a:shade val="88000"/>
                    <a:satMod val="110000"/>
                  </a:schemeClr>
                </a:solidFill>
                <a:prstDash val="solid"/>
              </a:ln>
              <a:solidFill>
                <a:srgbClr val="FF0000"/>
              </a:solidFill>
            </a:endParaRPr>
          </a:p>
          <a:p>
            <a:pPr marL="45720" indent="0">
              <a:buNone/>
            </a:pP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dirty="0"/>
          </a:p>
        </p:txBody>
      </p:sp>
      <p:pic>
        <p:nvPicPr>
          <p:cNvPr id="5" name="Picture 2" descr="C:\Users\Учитель\Desktop\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104" y="3868724"/>
            <a:ext cx="3627917" cy="2858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Учитель\Desktop\306773-41d90-68820394-m750x740-u178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3681"/>
            <a:ext cx="4307182" cy="26642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111" y="5383634"/>
            <a:ext cx="5364088" cy="984885"/>
          </a:xfrm>
          <a:prstGeom prst="rect">
            <a:avLst/>
          </a:prstGeom>
        </p:spPr>
        <p:txBody>
          <a:bodyPr wrap="square">
            <a:spAutoFit/>
          </a:bodyPr>
          <a:lstStyle/>
          <a:p>
            <a:r>
              <a:rPr lang="ru-RU" dirty="0" smtClean="0"/>
              <a:t> </a:t>
            </a:r>
            <a:endParaRPr lang="ru-RU" dirty="0"/>
          </a:p>
          <a:p>
            <a:r>
              <a:rPr lang="ru-RU" sz="2000" b="1" dirty="0">
                <a:solidFill>
                  <a:srgbClr val="002060"/>
                </a:solidFill>
              </a:rPr>
              <a:t>Учитель русского языка и литературы Погребная Ольга Александровна</a:t>
            </a:r>
          </a:p>
        </p:txBody>
      </p:sp>
    </p:spTree>
    <p:extLst>
      <p:ext uri="{BB962C8B-B14F-4D97-AF65-F5344CB8AC3E}">
        <p14:creationId xmlns:p14="http://schemas.microsoft.com/office/powerpoint/2010/main" val="49552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4652" y="188640"/>
            <a:ext cx="5697748" cy="646331"/>
          </a:xfrm>
          <a:prstGeom prst="rect">
            <a:avLst/>
          </a:prstGeom>
        </p:spPr>
        <p:txBody>
          <a:bodyPr wrap="square">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Прообразом нашего Ваньки –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Встаньки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стала японская кукла – «</a:t>
            </a:r>
            <a:r>
              <a:rPr lang="ru-RU"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дарума</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pic>
        <p:nvPicPr>
          <p:cNvPr id="11266" name="Picture 2" descr="C:\Users\Учитель\Desktop\nevalyashka-56ce9520718d0-900x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1633" y="3701566"/>
            <a:ext cx="2904609" cy="290460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Учитель\Desktop\vanka_a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3793" y="1024959"/>
            <a:ext cx="3490207" cy="260632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Учитель\Desktop\i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14" y="137118"/>
            <a:ext cx="2088232" cy="306083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Учитель\Desktop\0af20cdc60022856727846a86984dd6f_i-2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1924153"/>
            <a:ext cx="2808312" cy="355482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Учитель\Desktop\1984186b32c7be3714725135a2o9--podarki-k-prazdnikam-muzykalnaya-nevalyashka-raspisnaya-narodn.jpg"/>
          <p:cNvPicPr>
            <a:picLocks noChangeAspect="1" noChangeArrowheads="1"/>
          </p:cNvPicPr>
          <p:nvPr/>
        </p:nvPicPr>
        <p:blipFill rotWithShape="1">
          <a:blip r:embed="rId6">
            <a:extLst>
              <a:ext uri="{28A0092B-C50C-407E-A947-70E740481C1C}">
                <a14:useLocalDpi xmlns:a14="http://schemas.microsoft.com/office/drawing/2010/main" val="0"/>
              </a:ext>
            </a:extLst>
          </a:blip>
          <a:srcRect l="16607" t="6690" r="21657" b="3765"/>
          <a:stretch/>
        </p:blipFill>
        <p:spPr bwMode="auto">
          <a:xfrm>
            <a:off x="293914" y="3434882"/>
            <a:ext cx="2180738" cy="317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078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Учитель\Desktop\53dfe4ec852f6b8f329af9e5d24882ca_i-537.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32152"/>
            <a:ext cx="3314450" cy="33144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Учитель\Desktop\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01008"/>
            <a:ext cx="25622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Учитель\Desktop\3000478.jpg"/>
          <p:cNvPicPr>
            <a:picLocks noChangeAspect="1" noChangeArrowheads="1"/>
          </p:cNvPicPr>
          <p:nvPr/>
        </p:nvPicPr>
        <p:blipFill rotWithShape="1">
          <a:blip r:embed="rId4">
            <a:extLst>
              <a:ext uri="{28A0092B-C50C-407E-A947-70E740481C1C}">
                <a14:useLocalDpi xmlns:a14="http://schemas.microsoft.com/office/drawing/2010/main" val="0"/>
              </a:ext>
            </a:extLst>
          </a:blip>
          <a:srcRect l="3347" t="7970" r="4235" b="8630"/>
          <a:stretch/>
        </p:blipFill>
        <p:spPr bwMode="auto">
          <a:xfrm>
            <a:off x="179512" y="3755135"/>
            <a:ext cx="4320480" cy="29241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1375" y="235106"/>
            <a:ext cx="5983114" cy="3108543"/>
          </a:xfrm>
          <a:prstGeom prst="rect">
            <a:avLst/>
          </a:prstGeom>
        </p:spPr>
        <p:txBody>
          <a:bodyPr wrap="square">
            <a:spAutoFit/>
          </a:bodyPr>
          <a:lstStyle/>
          <a:p>
            <a:r>
              <a:rPr lang="ru-RU" sz="28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До сих пор в  Японии  существует   </a:t>
            </a:r>
            <a:r>
              <a:rPr lang="ru-RU" sz="2800" b="1" cap="all" dirty="0" err="1"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обы</a:t>
            </a:r>
            <a:r>
              <a:rPr lang="ru-RU" sz="28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-чай</a:t>
            </a:r>
            <a:r>
              <a:rPr lang="ru-RU" sz="28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 когда начинаешь важное дело, обязательно купи этого «</a:t>
            </a:r>
            <a:r>
              <a:rPr lang="ru-RU" sz="2800" b="1" cap="all" dirty="0" err="1">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дарума</a:t>
            </a:r>
            <a:r>
              <a:rPr lang="ru-RU" sz="28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 попроси его о помощи и закрась ему один глаз.</a:t>
            </a:r>
          </a:p>
        </p:txBody>
      </p:sp>
    </p:spTree>
    <p:extLst>
      <p:ext uri="{BB962C8B-B14F-4D97-AF65-F5344CB8AC3E}">
        <p14:creationId xmlns:p14="http://schemas.microsoft.com/office/powerpoint/2010/main" val="544560442"/>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4784" y="116632"/>
            <a:ext cx="6512511" cy="1143000"/>
          </a:xfrm>
        </p:spPr>
        <p:txBody>
          <a:bodyPr/>
          <a:lstStyle/>
          <a:p>
            <a:pPr marL="0" indent="0">
              <a:buNone/>
            </a:pPr>
            <a:r>
              <a:rPr lang="ru-RU" dirty="0" smtClean="0"/>
              <a:t>Матрёшка</a:t>
            </a:r>
            <a:endParaRPr lang="ru-RU" dirty="0"/>
          </a:p>
        </p:txBody>
      </p:sp>
      <p:pic>
        <p:nvPicPr>
          <p:cNvPr id="4" name="Picture 4" descr="5410458e5b[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1870" y="980728"/>
            <a:ext cx="4540130" cy="314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Учитель\Desktop\a0b672fad69846e31f2db8b7ccba5e86.jpg"/>
          <p:cNvPicPr>
            <a:picLocks noChangeAspect="1" noChangeArrowheads="1"/>
          </p:cNvPicPr>
          <p:nvPr/>
        </p:nvPicPr>
        <p:blipFill rotWithShape="1">
          <a:blip r:embed="rId3">
            <a:extLst>
              <a:ext uri="{28A0092B-C50C-407E-A947-70E740481C1C}">
                <a14:useLocalDpi xmlns:a14="http://schemas.microsoft.com/office/drawing/2010/main" val="0"/>
              </a:ext>
            </a:extLst>
          </a:blip>
          <a:srcRect l="4464" t="3217" r="3929" b="5100"/>
          <a:stretch/>
        </p:blipFill>
        <p:spPr bwMode="auto">
          <a:xfrm>
            <a:off x="5076056" y="3441441"/>
            <a:ext cx="3779912" cy="341656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Учитель\Desktop\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69" y="4308220"/>
            <a:ext cx="3194818" cy="23767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72000" y="25121"/>
            <a:ext cx="4572000" cy="3416320"/>
          </a:xfrm>
          <a:prstGeom prst="rect">
            <a:avLst/>
          </a:prstGeom>
        </p:spPr>
        <p:txBody>
          <a:bodyPr>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Матрёшка стала символом нашей страны, потому что олицетворяет дружбу и любовь, пожелание счастья и благополучия.                                                                                                                      Но и её корни отнюдь не русские. Считается, что и матрёшка прибыла в Россию из Японии. </a:t>
            </a:r>
          </a:p>
        </p:txBody>
      </p:sp>
    </p:spTree>
    <p:extLst>
      <p:ext uri="{BB962C8B-B14F-4D97-AF65-F5344CB8AC3E}">
        <p14:creationId xmlns:p14="http://schemas.microsoft.com/office/powerpoint/2010/main" val="1518727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randombar(horizontal)">
                                      <p:cBhvr>
                                        <p:cTn id="18" dur="500"/>
                                        <p:tgtEl>
                                          <p:spTgt spid="16386"/>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Учитель\Desktop\55820-79259418_f4-966x1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6914470" y="2125957"/>
            <a:ext cx="2072536" cy="439394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Учитель\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082" y="4783148"/>
            <a:ext cx="4996623"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Учитель\Desktop\i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5" y="31541"/>
            <a:ext cx="3257550" cy="22302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23371" y="186964"/>
            <a:ext cx="5865355" cy="1938992"/>
          </a:xfrm>
          <a:prstGeom prst="rect">
            <a:avLst/>
          </a:prstGeom>
        </p:spPr>
        <p:txBody>
          <a:bodyPr wrap="square">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Первой такой забавой стала фигурка буддийского мудреца </a:t>
            </a:r>
            <a:r>
              <a:rPr lang="ru-RU"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Фукурумы</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добродушного лысого старика, который отвечал за счастье, процветание и мудрость.</a:t>
            </a:r>
          </a:p>
        </p:txBody>
      </p:sp>
      <p:sp>
        <p:nvSpPr>
          <p:cNvPr id="3" name="Прямоугольник 2"/>
          <p:cNvSpPr/>
          <p:nvPr/>
        </p:nvSpPr>
        <p:spPr>
          <a:xfrm>
            <a:off x="-6614" y="2361290"/>
            <a:ext cx="6927169" cy="2554545"/>
          </a:xfrm>
          <a:prstGeom prst="rect">
            <a:avLst/>
          </a:prstGeom>
        </p:spPr>
        <p:txBody>
          <a:bodyPr wrap="square">
            <a:spAutoFit/>
          </a:bodyPr>
          <a:lstStyle/>
          <a:p>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России матрешки появились в 90-х годах XIX столетия в городе Сергиевом Посаде (ранее Загорск) недалеко от Москвы. В старинной подмосковной усадьбе Абрамцево собирались многие замечательные русские художники. К ним попала японская деревянная игрушка–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кокоси</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Это была фигурка японца, а в ней мал-мала меньше – фигурки всех членов его семьи. </a:t>
            </a:r>
          </a:p>
        </p:txBody>
      </p:sp>
    </p:spTree>
    <p:extLst>
      <p:ext uri="{BB962C8B-B14F-4D97-AF65-F5344CB8AC3E}">
        <p14:creationId xmlns:p14="http://schemas.microsoft.com/office/powerpoint/2010/main" val="16525694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circle(in)">
                                      <p:cBhvr>
                                        <p:cTn id="10" dur="2000"/>
                                        <p:tgtEl>
                                          <p:spTgt spid="184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435"/>
                                        </p:tgtEl>
                                        <p:attrNameLst>
                                          <p:attrName>style.visibility</p:attrName>
                                        </p:attrNameLst>
                                      </p:cBhvr>
                                      <p:to>
                                        <p:strVal val="visible"/>
                                      </p:to>
                                    </p:set>
                                    <p:animEffect transition="in" filter="randombar(horizontal)">
                                      <p:cBhvr>
                                        <p:cTn id="20" dur="500"/>
                                        <p:tgtEl>
                                          <p:spTgt spid="18435"/>
                                        </p:tgtEl>
                                      </p:cBhvr>
                                    </p:animEffect>
                                  </p:childTnLst>
                                </p:cTn>
                              </p:par>
                              <p:par>
                                <p:cTn id="21" presetID="16" presetClass="entr" presetSubtype="21"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barn(inVertical)">
                                      <p:cBhvr>
                                        <p:cTn id="23"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Учитель\Desktop\Рис.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228" y="4175733"/>
            <a:ext cx="4374753" cy="265048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42553" y="4491817"/>
            <a:ext cx="4565002" cy="1143000"/>
          </a:xfrm>
        </p:spPr>
        <p:txBody>
          <a:bodyPr/>
          <a:lstStyle/>
          <a:p>
            <a:pPr marL="0" indent="0">
              <a:buNone/>
            </a:pPr>
            <a:r>
              <a:rPr lang="ru-RU" sz="2400" dirty="0" smtClean="0"/>
              <a:t> художник </a:t>
            </a:r>
            <a:br>
              <a:rPr lang="ru-RU" sz="2400" dirty="0" smtClean="0"/>
            </a:br>
            <a:r>
              <a:rPr lang="ru-RU" sz="2400" dirty="0" smtClean="0"/>
              <a:t>Сергей Малютин</a:t>
            </a:r>
            <a:endParaRPr lang="ru-RU" sz="2400" dirty="0"/>
          </a:p>
        </p:txBody>
      </p:sp>
      <p:pic>
        <p:nvPicPr>
          <p:cNvPr id="14338" name="Picture 2" descr="&amp;Pcy;&amp;ocy;&amp;rcy;&amp;tcy;&amp;rcy;&amp;iecy;&amp;t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9" y="32079"/>
            <a:ext cx="3024335" cy="44155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416986"/>
            <a:ext cx="4572000" cy="646331"/>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a:ln w="0"/>
                <a:solidFill>
                  <a:srgbClr val="FF0000"/>
                </a:solidFill>
                <a:effectLst>
                  <a:reflection blurRad="12700" stA="50000" endPos="50000" dist="5000" dir="5400000" sy="-100000" rotWithShape="0"/>
                </a:effectLst>
              </a:rPr>
              <a:t>Василий </a:t>
            </a:r>
            <a:r>
              <a:rPr lang="ru-RU" b="1" cap="all" dirty="0" smtClean="0">
                <a:ln w="0"/>
                <a:solidFill>
                  <a:srgbClr val="FF0000"/>
                </a:solidFill>
                <a:effectLst>
                  <a:reflection blurRad="12700" stA="50000" endPos="50000" dist="5000" dir="5400000" sy="-100000" rotWithShape="0"/>
                </a:effectLst>
              </a:rPr>
              <a:t>  </a:t>
            </a:r>
            <a:r>
              <a:rPr lang="ru-RU" b="1" cap="all" dirty="0" err="1">
                <a:ln w="0"/>
                <a:solidFill>
                  <a:srgbClr val="FF0000"/>
                </a:solidFill>
                <a:effectLst>
                  <a:reflection blurRad="12700" stA="50000" endPos="50000" dist="5000" dir="5400000" sy="-100000" rotWithShape="0"/>
                </a:effectLst>
              </a:rPr>
              <a:t>Звёздочкин</a:t>
            </a:r>
            <a:r>
              <a:rPr lang="ru-RU" b="1" cap="all" dirty="0">
                <a:ln w="0"/>
                <a:solidFill>
                  <a:srgbClr val="FF0000"/>
                </a:solidFill>
                <a:effectLst>
                  <a:reflection blurRad="12700" stA="50000" endPos="50000" dist="5000" dir="5400000" sy="-100000" rotWithShape="0"/>
                </a:effectLst>
              </a:rPr>
              <a:t> </a:t>
            </a:r>
            <a:r>
              <a:rPr lang="ru-RU" b="1" cap="all" dirty="0" smtClean="0">
                <a:ln w="0"/>
                <a:solidFill>
                  <a:srgbClr val="FF0000"/>
                </a:solidFill>
                <a:effectLst>
                  <a:reflection blurRad="12700" stA="50000" endPos="50000" dist="5000" dir="5400000" sy="-100000" rotWithShape="0"/>
                </a:effectLst>
              </a:rPr>
              <a:t> </a:t>
            </a:r>
            <a:r>
              <a:rPr lang="ru-RU" b="1" cap="all" dirty="0">
                <a:ln w="0"/>
                <a:solidFill>
                  <a:srgbClr val="FF0000"/>
                </a:solidFill>
                <a:effectLst>
                  <a:reflection blurRad="12700" stA="50000" endPos="50000" dist="5000" dir="5400000" sy="-100000" rotWithShape="0"/>
                </a:effectLst>
              </a:rPr>
              <a:t> — </a:t>
            </a:r>
            <a:endParaRPr lang="ru-RU" b="1" cap="all" dirty="0" smtClean="0">
              <a:ln w="0"/>
              <a:solidFill>
                <a:srgbClr val="FF0000"/>
              </a:solidFill>
              <a:effectLst>
                <a:reflection blurRad="12700" stA="50000" endPos="50000" dist="5000" dir="5400000" sy="-100000" rotWithShape="0"/>
              </a:effectLst>
            </a:endParaRPr>
          </a:p>
          <a:p>
            <a:r>
              <a:rPr lang="ru-RU" b="1" cap="all" dirty="0" smtClean="0">
                <a:ln w="0"/>
                <a:solidFill>
                  <a:srgbClr val="FF0000"/>
                </a:solidFill>
                <a:effectLst>
                  <a:reflection blurRad="12700" stA="50000" endPos="50000" dist="5000" dir="5400000" sy="-100000" rotWithShape="0"/>
                </a:effectLst>
              </a:rPr>
              <a:t>русский </a:t>
            </a:r>
            <a:r>
              <a:rPr lang="ru-RU" b="1" cap="all" dirty="0">
                <a:ln w="0"/>
                <a:solidFill>
                  <a:srgbClr val="FF0000"/>
                </a:solidFill>
                <a:effectLst>
                  <a:reflection blurRad="12700" stA="50000" endPos="50000" dist="5000" dir="5400000" sy="-100000" rotWithShape="0"/>
                </a:effectLst>
              </a:rPr>
              <a:t>токарь-умелец</a:t>
            </a:r>
          </a:p>
        </p:txBody>
      </p:sp>
      <p:sp>
        <p:nvSpPr>
          <p:cNvPr id="3" name="Прямоугольник 2"/>
          <p:cNvSpPr/>
          <p:nvPr/>
        </p:nvSpPr>
        <p:spPr>
          <a:xfrm>
            <a:off x="3117984" y="209605"/>
            <a:ext cx="4896878" cy="2831544"/>
          </a:xfrm>
          <a:prstGeom prst="rect">
            <a:avLst/>
          </a:prstGeom>
        </p:spPr>
        <p:txBody>
          <a:bodyPr wrap="square">
            <a:spAutoFit/>
          </a:bodyPr>
          <a:lstStyle/>
          <a:p>
            <a:r>
              <a:rPr lang="ru-RU" dirty="0" smtClean="0"/>
              <a:t> </a:t>
            </a:r>
            <a:endParaRPr lang="ru-RU" dirty="0"/>
          </a:p>
          <a:p>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Первая русская </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матрёшка была восьмиместной : первой была девочка с чёрным петухом, потом  мальчик и так далее, </a:t>
            </a:r>
          </a:p>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восьмая изображала </a:t>
            </a:r>
          </a:p>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спеленатого младенца.</a:t>
            </a:r>
          </a:p>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Все фигурки </a:t>
            </a:r>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отлича</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лись</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друг от друга.</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7" descr="PFMCA77YGNZCA76T0ATCAZ2IMFXCAYJXE55CAMB7WJ7CA63Y8W1CA2BGG5UCA9MB7U0CA78Q925CA75ICTCCALL32TKCAS8SA4SCA8YTL8ICA6H16JPCAL61E01CA7BOP3MCAO3XY12CALW4812CAG41X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246" y="1606180"/>
            <a:ext cx="2664296" cy="28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7636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circle(in)">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inVertical)">
                                      <p:cBhvr>
                                        <p:cTn id="38" dur="500"/>
                                        <p:tgtEl>
                                          <p:spTgt spid="3">
                                            <p:txEl>
                                              <p:pRg st="4" end="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arn(inVertical)">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randombar(horizontal)">
                                      <p:cBhvr>
                                        <p:cTn id="4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Учитель\Desktop\21dbb.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59249" y="3535805"/>
            <a:ext cx="4386982" cy="325927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Учитель\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1158"/>
            <a:ext cx="4539914" cy="3342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icture11002406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04"/>
            <a:ext cx="4492266" cy="330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Учитель\Desktop\image25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72" b="22639"/>
          <a:stretch/>
        </p:blipFill>
        <p:spPr bwMode="auto">
          <a:xfrm>
            <a:off x="4716016" y="16252"/>
            <a:ext cx="4330215" cy="351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201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a77b977a2c4feabe7bed09cbf54[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0" y="36064"/>
            <a:ext cx="9612560" cy="461665"/>
          </a:xfrm>
          <a:prstGeom prst="rect">
            <a:avLst/>
          </a:prstGeom>
        </p:spPr>
        <p:txBody>
          <a:bodyPr wrap="square">
            <a:spAutoFit/>
          </a:bodyPr>
          <a:lstStyle/>
          <a:p>
            <a:r>
              <a:rPr lang="ru-RU" alt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Давайте рассмотрим лицо </a:t>
            </a:r>
            <a:r>
              <a:rPr lang="ru-RU" alt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игрушки. Попробуйте его описать</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669456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lnSpcReduction="10000"/>
          </a:bodyPr>
          <a:lstStyle/>
          <a:p>
            <a:pPr marL="45720" indent="0">
              <a:buNone/>
            </a:pPr>
            <a:r>
              <a:rPr lang="ru-RU" b="1" i="1" dirty="0">
                <a:solidFill>
                  <a:schemeClr val="tx1"/>
                </a:solidFill>
              </a:rPr>
              <a:t>Матрёшка – это </a:t>
            </a:r>
            <a:r>
              <a:rPr lang="ru-RU" b="1" i="1" dirty="0" err="1">
                <a:solidFill>
                  <a:schemeClr val="tx1"/>
                </a:solidFill>
              </a:rPr>
              <a:t>деревя</a:t>
            </a:r>
            <a:r>
              <a:rPr lang="ru-RU" b="1" i="1" dirty="0">
                <a:solidFill>
                  <a:srgbClr val="FF0000"/>
                </a:solidFill>
              </a:rPr>
              <a:t>(</a:t>
            </a:r>
            <a:r>
              <a:rPr lang="ru-RU" b="1" i="1" dirty="0" err="1">
                <a:solidFill>
                  <a:srgbClr val="FF0000"/>
                </a:solidFill>
              </a:rPr>
              <a:t>н,нн</a:t>
            </a:r>
            <a:r>
              <a:rPr lang="ru-RU" b="1" i="1" dirty="0">
                <a:solidFill>
                  <a:schemeClr val="tx1"/>
                </a:solidFill>
              </a:rPr>
              <a:t>)</a:t>
            </a:r>
            <a:r>
              <a:rPr lang="ru-RU" b="1" i="1" dirty="0" err="1">
                <a:solidFill>
                  <a:schemeClr val="tx1"/>
                </a:solidFill>
              </a:rPr>
              <a:t>ая</a:t>
            </a:r>
            <a:r>
              <a:rPr lang="ru-RU" b="1" i="1" dirty="0">
                <a:solidFill>
                  <a:schemeClr val="tx1"/>
                </a:solidFill>
              </a:rPr>
              <a:t> кукла, похожая на Ваньку-встаньку. </a:t>
            </a:r>
            <a:r>
              <a:rPr lang="ru-RU" b="1" i="1" dirty="0" err="1">
                <a:solidFill>
                  <a:schemeClr val="tx1"/>
                </a:solidFill>
              </a:rPr>
              <a:t>Изобр</a:t>
            </a:r>
            <a:r>
              <a:rPr lang="ru-RU" b="1" i="1" dirty="0">
                <a:solidFill>
                  <a:schemeClr val="tx1"/>
                </a:solidFill>
              </a:rPr>
              <a:t>..</a:t>
            </a:r>
            <a:r>
              <a:rPr lang="ru-RU" b="1" i="1" dirty="0" err="1">
                <a:solidFill>
                  <a:schemeClr val="tx1"/>
                </a:solidFill>
              </a:rPr>
              <a:t>жает</a:t>
            </a:r>
            <a:r>
              <a:rPr lang="ru-RU" b="1" i="1" dirty="0">
                <a:solidFill>
                  <a:schemeClr val="tx1"/>
                </a:solidFill>
              </a:rPr>
              <a:t> она </a:t>
            </a:r>
            <a:r>
              <a:rPr lang="ru-RU" b="1" i="1" dirty="0" err="1">
                <a:solidFill>
                  <a:schemeClr val="tx1"/>
                </a:solidFill>
              </a:rPr>
              <a:t>русск</a:t>
            </a:r>
            <a:r>
              <a:rPr lang="ru-RU" b="1" i="1" dirty="0">
                <a:solidFill>
                  <a:schemeClr val="tx1"/>
                </a:solidFill>
              </a:rPr>
              <a:t>..ю </a:t>
            </a:r>
            <a:r>
              <a:rPr lang="ru-RU" b="1" i="1" dirty="0" err="1">
                <a:solidFill>
                  <a:schemeClr val="tx1"/>
                </a:solidFill>
              </a:rPr>
              <a:t>крестьянск</a:t>
            </a:r>
            <a:r>
              <a:rPr lang="ru-RU" b="1" i="1" dirty="0">
                <a:solidFill>
                  <a:schemeClr val="tx1"/>
                </a:solidFill>
              </a:rPr>
              <a:t>..ю девушку. Внутрь </a:t>
            </a:r>
            <a:r>
              <a:rPr lang="ru-RU" b="1" i="1" dirty="0" err="1">
                <a:solidFill>
                  <a:schemeClr val="tx1"/>
                </a:solidFill>
              </a:rPr>
              <a:t>матрёшк</a:t>
            </a:r>
            <a:r>
              <a:rPr lang="ru-RU" b="1" i="1" dirty="0">
                <a:solidFill>
                  <a:schemeClr val="tx1"/>
                </a:solidFill>
              </a:rPr>
              <a:t>.. вкладывают несколько меньших матрёшек, </a:t>
            </a:r>
            <a:r>
              <a:rPr lang="ru-RU" b="1" i="1" dirty="0" err="1">
                <a:solidFill>
                  <a:schemeClr val="tx1"/>
                </a:solidFill>
              </a:rPr>
              <a:t>распол</a:t>
            </a:r>
            <a:r>
              <a:rPr lang="ru-RU" b="1" i="1" dirty="0">
                <a:solidFill>
                  <a:schemeClr val="tx1"/>
                </a:solidFill>
              </a:rPr>
              <a:t>..гая их по росту.                                                                                                                                              Матрёшка в шали алого цвета </a:t>
            </a:r>
            <a:r>
              <a:rPr lang="ru-RU" b="1" i="1" dirty="0" err="1">
                <a:solidFill>
                  <a:schemeClr val="tx1"/>
                </a:solidFill>
              </a:rPr>
              <a:t>ст</a:t>
            </a:r>
            <a:r>
              <a:rPr lang="ru-RU" b="1" i="1" dirty="0">
                <a:solidFill>
                  <a:schemeClr val="tx1"/>
                </a:solidFill>
              </a:rPr>
              <a:t>..яла на письме(</a:t>
            </a:r>
            <a:r>
              <a:rPr lang="ru-RU" b="1" i="1" dirty="0" err="1">
                <a:solidFill>
                  <a:srgbClr val="FF0000"/>
                </a:solidFill>
              </a:rPr>
              <a:t>н,нн</a:t>
            </a:r>
            <a:r>
              <a:rPr lang="ru-RU" b="1" i="1" dirty="0">
                <a:solidFill>
                  <a:schemeClr val="tx1"/>
                </a:solidFill>
              </a:rPr>
              <a:t>)ом столе. Она была густо покрыта лаком и </a:t>
            </a:r>
            <a:r>
              <a:rPr lang="ru-RU" b="1" i="1" dirty="0" err="1">
                <a:solidFill>
                  <a:schemeClr val="tx1"/>
                </a:solidFill>
              </a:rPr>
              <a:t>бл</a:t>
            </a:r>
            <a:r>
              <a:rPr lang="ru-RU" b="1" i="1" dirty="0">
                <a:solidFill>
                  <a:schemeClr val="tx1"/>
                </a:solidFill>
              </a:rPr>
              <a:t>..стела, как стекля(</a:t>
            </a:r>
            <a:r>
              <a:rPr lang="ru-RU" b="1" i="1" dirty="0" err="1">
                <a:solidFill>
                  <a:srgbClr val="FF0000"/>
                </a:solidFill>
              </a:rPr>
              <a:t>н,нн</a:t>
            </a:r>
            <a:r>
              <a:rPr lang="ru-RU" b="1" i="1" dirty="0">
                <a:solidFill>
                  <a:schemeClr val="tx1"/>
                </a:solidFill>
              </a:rPr>
              <a:t>)</a:t>
            </a:r>
            <a:r>
              <a:rPr lang="ru-RU" b="1" i="1" dirty="0" err="1">
                <a:solidFill>
                  <a:schemeClr val="tx1"/>
                </a:solidFill>
              </a:rPr>
              <a:t>ая</a:t>
            </a:r>
            <a:r>
              <a:rPr lang="ru-RU" b="1" i="1" dirty="0">
                <a:solidFill>
                  <a:schemeClr val="tx1"/>
                </a:solidFill>
              </a:rPr>
              <a:t>. В ней было скрыто еще пять матрёшек в </a:t>
            </a:r>
            <a:r>
              <a:rPr lang="ru-RU" b="1" i="1" dirty="0" err="1">
                <a:solidFill>
                  <a:schemeClr val="tx1"/>
                </a:solidFill>
              </a:rPr>
              <a:t>разн</a:t>
            </a:r>
            <a:r>
              <a:rPr lang="ru-RU" b="1" i="1" dirty="0">
                <a:solidFill>
                  <a:schemeClr val="tx1"/>
                </a:solidFill>
              </a:rPr>
              <a:t>..цветных шалях: зеленой, желтой, синей, фиолетовой и, наконец, самая маленькая матрёшка, величиной с напёрсток, в шали из сусального золота. </a:t>
            </a:r>
            <a:r>
              <a:rPr lang="ru-RU" b="1" i="1" dirty="0" err="1">
                <a:solidFill>
                  <a:schemeClr val="tx1"/>
                </a:solidFill>
              </a:rPr>
              <a:t>Деревен</a:t>
            </a:r>
            <a:r>
              <a:rPr lang="ru-RU" b="1" i="1" dirty="0">
                <a:solidFill>
                  <a:schemeClr val="tx1"/>
                </a:solidFill>
              </a:rPr>
              <a:t>…</a:t>
            </a:r>
            <a:r>
              <a:rPr lang="ru-RU" b="1" i="1" dirty="0" err="1">
                <a:solidFill>
                  <a:schemeClr val="tx1"/>
                </a:solidFill>
              </a:rPr>
              <a:t>ий</a:t>
            </a:r>
            <a:r>
              <a:rPr lang="ru-RU" b="1" i="1" dirty="0">
                <a:solidFill>
                  <a:schemeClr val="tx1"/>
                </a:solidFill>
              </a:rPr>
              <a:t> мастер </a:t>
            </a:r>
            <a:r>
              <a:rPr lang="ru-RU" b="1" i="1" dirty="0" err="1">
                <a:solidFill>
                  <a:schemeClr val="tx1"/>
                </a:solidFill>
              </a:rPr>
              <a:t>нагр</a:t>
            </a:r>
            <a:r>
              <a:rPr lang="ru-RU" b="1" i="1" dirty="0">
                <a:solidFill>
                  <a:schemeClr val="tx1"/>
                </a:solidFill>
              </a:rPr>
              <a:t>..</a:t>
            </a:r>
            <a:r>
              <a:rPr lang="ru-RU" b="1" i="1" dirty="0" err="1">
                <a:solidFill>
                  <a:schemeClr val="tx1"/>
                </a:solidFill>
              </a:rPr>
              <a:t>дил</a:t>
            </a:r>
            <a:r>
              <a:rPr lang="ru-RU" b="1" i="1" dirty="0">
                <a:solidFill>
                  <a:schemeClr val="tx1"/>
                </a:solidFill>
              </a:rPr>
              <a:t> матрёшек русской </a:t>
            </a:r>
            <a:r>
              <a:rPr lang="ru-RU" b="1" i="1" dirty="0" err="1">
                <a:solidFill>
                  <a:schemeClr val="tx1"/>
                </a:solidFill>
              </a:rPr>
              <a:t>кр</a:t>
            </a:r>
            <a:r>
              <a:rPr lang="ru-RU" b="1" i="1" dirty="0">
                <a:solidFill>
                  <a:schemeClr val="tx1"/>
                </a:solidFill>
              </a:rPr>
              <a:t>..сотой, соболи(</a:t>
            </a:r>
            <a:r>
              <a:rPr lang="ru-RU" b="1" i="1" dirty="0" err="1">
                <a:solidFill>
                  <a:srgbClr val="FF0000"/>
                </a:solidFill>
              </a:rPr>
              <a:t>н,нн</a:t>
            </a:r>
            <a:r>
              <a:rPr lang="ru-RU" b="1" i="1" dirty="0">
                <a:solidFill>
                  <a:schemeClr val="tx1"/>
                </a:solidFill>
              </a:rPr>
              <a:t>)</a:t>
            </a:r>
            <a:r>
              <a:rPr lang="ru-RU" b="1" i="1" dirty="0" err="1">
                <a:solidFill>
                  <a:schemeClr val="tx1"/>
                </a:solidFill>
              </a:rPr>
              <a:t>ыми</a:t>
            </a:r>
            <a:r>
              <a:rPr lang="ru-RU" b="1" i="1" dirty="0">
                <a:solidFill>
                  <a:schemeClr val="tx1"/>
                </a:solidFill>
              </a:rPr>
              <a:t> бровями и рдеющим, как угли, румянцем.                                                                                                                                               Синие их глаза он </a:t>
            </a:r>
            <a:r>
              <a:rPr lang="ru-RU" b="1" i="1" dirty="0" err="1">
                <a:solidFill>
                  <a:schemeClr val="tx1"/>
                </a:solidFill>
              </a:rPr>
              <a:t>пр..крыл</a:t>
            </a:r>
            <a:r>
              <a:rPr lang="ru-RU" b="1" i="1" dirty="0">
                <a:solidFill>
                  <a:schemeClr val="tx1"/>
                </a:solidFill>
              </a:rPr>
              <a:t> дли(</a:t>
            </a:r>
            <a:r>
              <a:rPr lang="ru-RU" b="1" i="1" dirty="0" err="1">
                <a:solidFill>
                  <a:srgbClr val="FF0000"/>
                </a:solidFill>
              </a:rPr>
              <a:t>н,нн</a:t>
            </a:r>
            <a:r>
              <a:rPr lang="ru-RU" b="1" i="1" dirty="0">
                <a:solidFill>
                  <a:schemeClr val="tx1"/>
                </a:solidFill>
              </a:rPr>
              <a:t>)</a:t>
            </a:r>
            <a:r>
              <a:rPr lang="ru-RU" b="1" i="1" dirty="0" err="1">
                <a:solidFill>
                  <a:schemeClr val="tx1"/>
                </a:solidFill>
              </a:rPr>
              <a:t>ыми</a:t>
            </a:r>
            <a:r>
              <a:rPr lang="ru-RU" b="1" i="1" dirty="0">
                <a:solidFill>
                  <a:schemeClr val="tx1"/>
                </a:solidFill>
              </a:rPr>
              <a:t> ресницами.                          </a:t>
            </a:r>
            <a:endParaRPr lang="ru-RU" b="1" dirty="0">
              <a:solidFill>
                <a:schemeClr val="tx1"/>
              </a:solidFill>
            </a:endParaRPr>
          </a:p>
          <a:p>
            <a:pPr marL="45720" indent="0">
              <a:buNone/>
            </a:pPr>
            <a:r>
              <a:rPr lang="ru-RU" b="1" i="1" dirty="0">
                <a:solidFill>
                  <a:schemeClr val="tx1"/>
                </a:solidFill>
              </a:rPr>
              <a:t>                                                    </a:t>
            </a:r>
            <a:r>
              <a:rPr lang="ru-RU" b="1" i="1" dirty="0" smtClean="0">
                <a:solidFill>
                  <a:schemeClr val="tx1"/>
                </a:solidFill>
              </a:rPr>
              <a:t>   </a:t>
            </a:r>
            <a:r>
              <a:rPr lang="ru-RU" b="1" i="1" dirty="0">
                <a:solidFill>
                  <a:schemeClr val="tx1"/>
                </a:solidFill>
              </a:rPr>
              <a:t>(По К. Паустовскому</a:t>
            </a:r>
            <a:r>
              <a:rPr lang="ru-RU" b="1" i="1" dirty="0" smtClean="0">
                <a:solidFill>
                  <a:schemeClr val="tx1"/>
                </a:solidFill>
              </a:rPr>
              <a:t>)</a:t>
            </a:r>
          </a:p>
          <a:p>
            <a:pPr marL="45720" indent="0">
              <a:buNone/>
            </a:pPr>
            <a:r>
              <a:rPr lang="ru-RU" dirty="0"/>
              <a:t>1.Докажите, что это текст.                                                                                                                                  2.Определите стиль текста.                                                                                                                                           3.Какие языковые особенности художественного стиля вы нашли в тексте?                                                                                                                                                         4.Какой тип речи используется в  тексте?                                                                                                                     5.Что характерно для описания?</a:t>
            </a:r>
          </a:p>
          <a:p>
            <a:pPr marL="45720" indent="0">
              <a:buNone/>
            </a:pPr>
            <a:endParaRPr lang="ru-RU" dirty="0"/>
          </a:p>
          <a:p>
            <a:endParaRPr lang="ru-RU" dirty="0"/>
          </a:p>
        </p:txBody>
      </p:sp>
    </p:spTree>
    <p:extLst>
      <p:ext uri="{BB962C8B-B14F-4D97-AF65-F5344CB8AC3E}">
        <p14:creationId xmlns:p14="http://schemas.microsoft.com/office/powerpoint/2010/main" val="11536233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0"/>
            <a:ext cx="8496944" cy="6597352"/>
          </a:xfrm>
        </p:spPr>
        <p:txBody>
          <a:bodyPr>
            <a:normAutofit fontScale="92500" lnSpcReduction="20000"/>
          </a:bodyPr>
          <a:lstStyle/>
          <a:p>
            <a:pPr marL="45720" indent="0">
              <a:buNone/>
            </a:pPr>
            <a:endParaRPr lang="ru-RU" b="1" i="1" dirty="0" smtClean="0"/>
          </a:p>
          <a:p>
            <a:pPr marL="45720" indent="0">
              <a:buNone/>
            </a:pPr>
            <a:r>
              <a:rPr lang="ru-RU" b="1" i="1" dirty="0"/>
              <a:t> </a:t>
            </a:r>
            <a:r>
              <a:rPr lang="ru-RU" b="1" i="1" dirty="0" smtClean="0"/>
              <a:t>           </a:t>
            </a:r>
            <a:r>
              <a:rPr lang="ru-RU" sz="2800" b="1" i="1" dirty="0" smtClean="0"/>
              <a:t>Словарно-орфографическая </a:t>
            </a:r>
            <a:r>
              <a:rPr lang="ru-RU" sz="2800" b="1" i="1" dirty="0"/>
              <a:t>работа. </a:t>
            </a:r>
            <a:endParaRPr lang="ru-RU" sz="2800" b="1" i="1" dirty="0" smtClean="0"/>
          </a:p>
          <a:p>
            <a:pPr marL="45720" indent="0">
              <a:buNone/>
            </a:pPr>
            <a:endParaRPr lang="ru-RU" dirty="0"/>
          </a:p>
          <a:p>
            <a:pPr marL="45720" indent="0">
              <a:buNone/>
            </a:pPr>
            <a:r>
              <a:rPr lang="ru-RU"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 шали пышного цвета</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слово пышный означает великолепный, богатый,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роскошный</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endPar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endPar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r>
              <a:rPr lang="ru-RU" sz="2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Напёрсток   </a:t>
            </a:r>
            <a:r>
              <a:rPr lang="ru-RU"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колпачок, который надевается на палец с целью его защиты от укола иголкой при шитье на руках.</a:t>
            </a:r>
            <a:endParaRPr lang="ru-RU"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endPar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r>
              <a:rPr lang="ru-RU"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Сусального золота</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от слова сусаль – тончайшие листы золота, серебра, олова, меди</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p>
          <a:p>
            <a:pPr marL="45720" indent="0">
              <a:buNone/>
            </a:pPr>
            <a:endPar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r>
              <a:rPr lang="ru-RU"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Соболиные брови</a:t>
            </a:r>
            <a:r>
              <a:rPr lang="ru-RU"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густые,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тёмные.</a:t>
            </a:r>
          </a:p>
          <a:p>
            <a:pPr marL="45720" indent="0">
              <a:buNone/>
            </a:pPr>
            <a:endPar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marL="45720" indent="0">
              <a:buNone/>
            </a:pPr>
            <a:r>
              <a:rPr lang="ru-RU" sz="2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Рдеющие румянцем</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от глагола рдеть- выделяться своим красным цветом.</a:t>
            </a:r>
          </a:p>
          <a:p>
            <a:pPr marL="45720" indent="0">
              <a:buNone/>
            </a:pPr>
            <a:r>
              <a:rPr lang="ru-RU" i="1" dirty="0" smtClean="0">
                <a:solidFill>
                  <a:srgbClr val="FF0000"/>
                </a:solidFill>
              </a:rPr>
              <a:t> </a:t>
            </a:r>
          </a:p>
          <a:p>
            <a:pPr marL="45720" indent="0">
              <a:buNone/>
            </a:pPr>
            <a:endParaRPr lang="ru-RU" dirty="0" smtClean="0"/>
          </a:p>
        </p:txBody>
      </p:sp>
    </p:spTree>
    <p:extLst>
      <p:ext uri="{BB962C8B-B14F-4D97-AF65-F5344CB8AC3E}">
        <p14:creationId xmlns:p14="http://schemas.microsoft.com/office/powerpoint/2010/main" val="22740980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3508" y="36405"/>
            <a:ext cx="7992888" cy="4154984"/>
          </a:xfrm>
          <a:prstGeom prst="rect">
            <a:avLst/>
          </a:prstGeom>
        </p:spPr>
        <p:txBody>
          <a:bodyPr wrap="square">
            <a:spAutoFit/>
          </a:bodyPr>
          <a:lstStyle/>
          <a:p>
            <a:r>
              <a:rPr lang="ru-RU" sz="2400" dirty="0" smtClean="0"/>
              <a:t>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План сочинения.</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lvl="0"/>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Игрушки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радость детства.</a:t>
            </a:r>
          </a:p>
          <a:p>
            <a:pPr lvl="0"/>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Описание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игрушки </a:t>
            </a:r>
          </a:p>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Из какого материала сделана игрушка? </a:t>
            </a:r>
            <a:b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Ее размер.</a:t>
            </a:r>
          </a:p>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Внешность куклы и особенности её одежды.</a:t>
            </a:r>
          </a:p>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Как она раскрашена?</a:t>
            </a:r>
          </a:p>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д)Черты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характера, которыми наделил игрушку художник.                                                                    3.Матрёшка- символ России. </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dirty="0"/>
              <a:t> </a:t>
            </a:r>
            <a:r>
              <a:rPr lang="ru-RU" sz="2400" b="1" dirty="0">
                <a:ln w="1905"/>
                <a:solidFill>
                  <a:srgbClr val="002060"/>
                </a:solidFill>
                <a:effectLst>
                  <a:innerShdw blurRad="69850" dist="43180" dir="5400000">
                    <a:srgbClr val="000000">
                      <a:alpha val="65000"/>
                    </a:srgbClr>
                  </a:innerShdw>
                </a:effectLst>
              </a:rPr>
              <a:t>Д.З. Описать игрушку.</a:t>
            </a:r>
          </a:p>
        </p:txBody>
      </p:sp>
      <p:pic>
        <p:nvPicPr>
          <p:cNvPr id="20483" name="Picture 3" descr="C:\Users\Учитель\Desktop\dsc00271-(cus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3525" y="3501007"/>
            <a:ext cx="2530475" cy="334030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Учитель\Deskto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88519"/>
            <a:ext cx="4716016" cy="266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357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heel(1)">
                                      <p:cBhvr>
                                        <p:cTn id="29" dur="20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692696"/>
            <a:ext cx="8568952" cy="5184576"/>
          </a:xfrm>
        </p:spPr>
        <p:txBody>
          <a:bodyPr>
            <a:normAutofit/>
          </a:bodyPr>
          <a:lstStyle/>
          <a:p>
            <a:pPr marL="45720" indent="0">
              <a:buNone/>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Цель урока:</a:t>
            </a:r>
          </a:p>
          <a:p>
            <a:pPr marL="45720" indent="0">
              <a:buNone/>
            </a:pPr>
            <a:r>
              <a:rPr lang="ru-RU" b="1" dirty="0"/>
              <a:t>Цель урока:</a:t>
            </a:r>
            <a:r>
              <a:rPr lang="ru-RU" dirty="0"/>
              <a:t> подготовить шестиклассников к сочинению-описанию предмета на примере русской национальной </a:t>
            </a:r>
            <a:r>
              <a:rPr lang="ru-RU" dirty="0" smtClean="0"/>
              <a:t>игрушки (матрёшки)</a:t>
            </a:r>
            <a:endParaRPr lang="ru-RU" dirty="0"/>
          </a:p>
          <a:p>
            <a:pPr marL="45720" indent="0">
              <a:buNone/>
            </a:pPr>
            <a:r>
              <a:rPr lang="ru-RU" b="1" dirty="0">
                <a:solidFill>
                  <a:srgbClr val="FF0000"/>
                </a:solidFill>
              </a:rPr>
              <a:t>Задачи урока:</a:t>
            </a:r>
            <a:endParaRPr lang="ru-RU" dirty="0">
              <a:solidFill>
                <a:srgbClr val="FF0000"/>
              </a:solidFill>
            </a:endParaRPr>
          </a:p>
          <a:p>
            <a:pPr marL="45720" indent="0">
              <a:buNone/>
            </a:pPr>
            <a:r>
              <a:rPr lang="ru-RU" dirty="0"/>
              <a:t>- развивать устную и письменную речь учащихся;</a:t>
            </a:r>
          </a:p>
          <a:p>
            <a:pPr marL="45720" indent="0">
              <a:buNone/>
            </a:pPr>
            <a:r>
              <a:rPr lang="ru-RU" dirty="0"/>
              <a:t>-воспитывать умение видеть прекрасное рядом, чувствовать красоту слова.</a:t>
            </a:r>
          </a:p>
          <a:p>
            <a:pPr marL="45720" indent="0">
              <a:buNone/>
            </a:pPr>
            <a:r>
              <a:rPr lang="ru-RU" b="1" dirty="0"/>
              <a:t>- </a:t>
            </a:r>
            <a:r>
              <a:rPr lang="ru-RU" dirty="0"/>
              <a:t>формировать потребность изучать обычаи и историю своего народа; уважать и бережно  относиться  к традициям предков; создать целостное представление о роли игрушки в жизни русского народа;</a:t>
            </a:r>
          </a:p>
          <a:p>
            <a:endParaRPr lang="ru-RU" dirty="0"/>
          </a:p>
        </p:txBody>
      </p:sp>
    </p:spTree>
    <p:extLst>
      <p:ext uri="{BB962C8B-B14F-4D97-AF65-F5344CB8AC3E}">
        <p14:creationId xmlns:p14="http://schemas.microsoft.com/office/powerpoint/2010/main" val="160389505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treshka[2]"/>
          <p:cNvPicPr>
            <a:picLocks noChangeAspect="1" noChangeArrowheads="1"/>
          </p:cNvPicPr>
          <p:nvPr/>
        </p:nvPicPr>
        <p:blipFill rotWithShape="1">
          <a:blip r:embed="rId2">
            <a:extLst>
              <a:ext uri="{28A0092B-C50C-407E-A947-70E740481C1C}">
                <a14:useLocalDpi xmlns:a14="http://schemas.microsoft.com/office/drawing/2010/main" val="0"/>
              </a:ext>
            </a:extLst>
          </a:blip>
          <a:srcRect l="6429" r="5356" b="5714"/>
          <a:stretch/>
        </p:blipFill>
        <p:spPr bwMode="auto">
          <a:xfrm>
            <a:off x="5331049" y="3599783"/>
            <a:ext cx="3803138" cy="325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sz="quarter" idx="13"/>
          </p:nvPr>
        </p:nvSpPr>
        <p:spPr>
          <a:xfrm>
            <a:off x="323528" y="188640"/>
            <a:ext cx="8568952" cy="3474720"/>
          </a:xfrm>
        </p:spPr>
        <p:txBody>
          <a:bodyPr>
            <a:normAutofit fontScale="85000" lnSpcReduction="20000"/>
          </a:bodyPr>
          <a:lstStyle/>
          <a:p>
            <a:pPr marL="45720" indent="0">
              <a:buNone/>
            </a:pPr>
            <a:r>
              <a:rPr lang="ru-RU" b="1" dirty="0" smtClean="0">
                <a:solidFill>
                  <a:srgbClr val="002060"/>
                </a:solidFill>
              </a:rPr>
              <a:t>-Я </a:t>
            </a:r>
            <a:r>
              <a:rPr lang="ru-RU" b="1" dirty="0">
                <a:solidFill>
                  <a:srgbClr val="002060"/>
                </a:solidFill>
              </a:rPr>
              <a:t>обещала, что сегодня вы будете художниками. Ваше произведение –  Матрешка .</a:t>
            </a:r>
          </a:p>
          <a:p>
            <a:pPr marL="45720" indent="0">
              <a:buNone/>
            </a:pPr>
            <a:r>
              <a:rPr lang="ru-RU" b="1" dirty="0">
                <a:solidFill>
                  <a:srgbClr val="002060"/>
                </a:solidFill>
              </a:rPr>
              <a:t>   </a:t>
            </a:r>
            <a:r>
              <a:rPr lang="ru-RU" b="1" dirty="0" smtClean="0">
                <a:solidFill>
                  <a:srgbClr val="002060"/>
                </a:solidFill>
              </a:rPr>
              <a:t>Вы </a:t>
            </a:r>
            <a:r>
              <a:rPr lang="ru-RU" b="1" dirty="0">
                <a:solidFill>
                  <a:srgbClr val="002060"/>
                </a:solidFill>
              </a:rPr>
              <a:t>будете  разными способами украшать шаблон матрешки.</a:t>
            </a:r>
          </a:p>
          <a:p>
            <a:pPr marL="45720" indent="0">
              <a:buNone/>
            </a:pPr>
            <a:r>
              <a:rPr lang="ru-RU" b="1" dirty="0">
                <a:solidFill>
                  <a:srgbClr val="002060"/>
                </a:solidFill>
              </a:rPr>
              <a:t>План работы</a:t>
            </a:r>
          </a:p>
          <a:p>
            <a:pPr marL="45720" lvl="0" indent="0">
              <a:buNone/>
            </a:pPr>
            <a:r>
              <a:rPr lang="ru-RU" b="1" dirty="0" smtClean="0">
                <a:solidFill>
                  <a:srgbClr val="002060"/>
                </a:solidFill>
              </a:rPr>
              <a:t>1.Показать </a:t>
            </a:r>
            <a:r>
              <a:rPr lang="ru-RU" b="1" dirty="0">
                <a:solidFill>
                  <a:srgbClr val="002060"/>
                </a:solidFill>
              </a:rPr>
              <a:t>лицо и линию волос.</a:t>
            </a:r>
          </a:p>
          <a:p>
            <a:pPr marL="45720" lvl="0" indent="0">
              <a:buNone/>
            </a:pPr>
            <a:r>
              <a:rPr lang="ru-RU" b="1" dirty="0" smtClean="0">
                <a:solidFill>
                  <a:srgbClr val="002060"/>
                </a:solidFill>
              </a:rPr>
              <a:t>2.Аккуратно </a:t>
            </a:r>
            <a:r>
              <a:rPr lang="ru-RU" b="1" dirty="0">
                <a:solidFill>
                  <a:srgbClr val="002060"/>
                </a:solidFill>
              </a:rPr>
              <a:t>наметить глаза, нос и рот, щёки.</a:t>
            </a:r>
          </a:p>
          <a:p>
            <a:pPr marL="45720" lvl="0" indent="0">
              <a:buNone/>
            </a:pPr>
            <a:r>
              <a:rPr lang="ru-RU" b="1" dirty="0" smtClean="0">
                <a:solidFill>
                  <a:srgbClr val="002060"/>
                </a:solidFill>
              </a:rPr>
              <a:t>3.Далее </a:t>
            </a:r>
            <a:r>
              <a:rPr lang="ru-RU" b="1" dirty="0">
                <a:solidFill>
                  <a:srgbClr val="002060"/>
                </a:solidFill>
              </a:rPr>
              <a:t>рисуем одежду для нашей матрешки: платочек, рукава, передник.</a:t>
            </a:r>
          </a:p>
          <a:p>
            <a:pPr marL="45720" lvl="0" indent="0">
              <a:buNone/>
            </a:pPr>
            <a:r>
              <a:rPr lang="ru-RU" b="1" dirty="0" smtClean="0">
                <a:solidFill>
                  <a:srgbClr val="002060"/>
                </a:solidFill>
              </a:rPr>
              <a:t>4.Растительный </a:t>
            </a:r>
            <a:r>
              <a:rPr lang="ru-RU" b="1" dirty="0">
                <a:solidFill>
                  <a:srgbClr val="002060"/>
                </a:solidFill>
              </a:rPr>
              <a:t>узор: цветочный мир, листья и ягоды.</a:t>
            </a:r>
          </a:p>
          <a:p>
            <a:pPr marL="45720" lvl="0" indent="0">
              <a:buNone/>
            </a:pPr>
            <a:r>
              <a:rPr lang="ru-RU" b="1" dirty="0" smtClean="0">
                <a:solidFill>
                  <a:srgbClr val="002060"/>
                </a:solidFill>
              </a:rPr>
              <a:t>5.Подбирайте </a:t>
            </a:r>
            <a:r>
              <a:rPr lang="ru-RU" b="1" dirty="0">
                <a:solidFill>
                  <a:srgbClr val="002060"/>
                </a:solidFill>
              </a:rPr>
              <a:t>цвета так, чтобы матрешка получилась яркой, нарядной.</a:t>
            </a:r>
          </a:p>
          <a:p>
            <a:endParaRPr lang="ru-RU" dirty="0"/>
          </a:p>
        </p:txBody>
      </p:sp>
      <p:pic>
        <p:nvPicPr>
          <p:cNvPr id="4" name="Picture 8" descr="1270361964_85663845_2----12703619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29465"/>
            <a:ext cx="4621798" cy="299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20100602213935-500a127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729465"/>
            <a:ext cx="1537851" cy="17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6589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Учитель\Desktop\с.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44008" y="10142"/>
            <a:ext cx="4492285" cy="3539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rticle_image-image-artic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73"/>
            <a:ext cx="4536504"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055[1]"/>
          <p:cNvPicPr>
            <a:picLocks noChangeAspect="1" noChangeArrowheads="1"/>
          </p:cNvPicPr>
          <p:nvPr/>
        </p:nvPicPr>
        <p:blipFill rotWithShape="1">
          <a:blip r:embed="rId4">
            <a:extLst>
              <a:ext uri="{28A0092B-C50C-407E-A947-70E740481C1C}">
                <a14:useLocalDpi xmlns:a14="http://schemas.microsoft.com/office/drawing/2010/main" val="0"/>
              </a:ext>
            </a:extLst>
          </a:blip>
          <a:srcRect l="7143" t="5953" r="11785" b="4286"/>
          <a:stretch/>
        </p:blipFill>
        <p:spPr bwMode="auto">
          <a:xfrm>
            <a:off x="76977" y="2996952"/>
            <a:ext cx="4649643" cy="38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Матрёшка-2"/>
          <p:cNvPicPr>
            <a:picLocks noChangeAspect="1" noChangeArrowheads="1"/>
          </p:cNvPicPr>
          <p:nvPr/>
        </p:nvPicPr>
        <p:blipFill rotWithShape="1">
          <a:blip r:embed="rId5">
            <a:extLst>
              <a:ext uri="{28A0092B-C50C-407E-A947-70E740481C1C}">
                <a14:useLocalDpi xmlns:a14="http://schemas.microsoft.com/office/drawing/2010/main" val="0"/>
              </a:ext>
            </a:extLst>
          </a:blip>
          <a:srcRect l="10000" t="3809" r="6786" b="9048"/>
          <a:stretch/>
        </p:blipFill>
        <p:spPr bwMode="auto">
          <a:xfrm>
            <a:off x="4932040" y="3575703"/>
            <a:ext cx="4179101" cy="328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40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8" descr="D3349i.bmp"/>
          <p:cNvPicPr>
            <a:picLocks noChangeAspect="1"/>
          </p:cNvPicPr>
          <p:nvPr/>
        </p:nvPicPr>
        <p:blipFill>
          <a:blip r:embed="rId2"/>
          <a:stretch>
            <a:fillRect/>
          </a:stretch>
        </p:blipFill>
        <p:spPr>
          <a:xfrm>
            <a:off x="6372200" y="392729"/>
            <a:ext cx="2128840" cy="2369193"/>
          </a:xfrm>
          <a:prstGeom prst="rect">
            <a:avLst/>
          </a:prstGeom>
          <a:ln>
            <a:noFill/>
          </a:ln>
          <a:effectLst>
            <a:softEdge rad="112500"/>
          </a:effectLst>
        </p:spPr>
      </p:pic>
      <p:sp>
        <p:nvSpPr>
          <p:cNvPr id="6" name="Прямоугольник 5"/>
          <p:cNvSpPr/>
          <p:nvPr/>
        </p:nvSpPr>
        <p:spPr>
          <a:xfrm>
            <a:off x="200606" y="538269"/>
            <a:ext cx="4572000" cy="3046988"/>
          </a:xfrm>
          <a:prstGeom prst="rect">
            <a:avLst/>
          </a:prstGeom>
        </p:spPr>
        <p:txBody>
          <a:bodyPr>
            <a:spAutoFit/>
          </a:bodyPr>
          <a:lstStyle/>
          <a:p>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 таланта и терпенья!</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 народного уменья!</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плотники сапожники,</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мастера художники</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Игрушки создавали, </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Лепили, рисовали</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Яркие, нарядные,</a:t>
            </a:r>
            <a:b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Веселые приятные.</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7" name="Picture 3" descr="C:\Users\Учитель\Deskto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9" y="4149080"/>
            <a:ext cx="430928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Учитель\Desktop\dsc00271-(cust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555339"/>
            <a:ext cx="2448272" cy="3302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Учитель\Desktop\iо.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718387"/>
            <a:ext cx="2088232" cy="306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36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36924_8281ad9674f68321c251c9e70cfa22b4.jpg.jpg"/>
          <p:cNvPicPr/>
          <p:nvPr/>
        </p:nvPicPr>
        <p:blipFill>
          <a:blip r:embed="rId2">
            <a:extLst>
              <a:ext uri="{28A0092B-C50C-407E-A947-70E740481C1C}">
                <a14:useLocalDpi xmlns:a14="http://schemas.microsoft.com/office/drawing/2010/main" val="0"/>
              </a:ext>
            </a:extLst>
          </a:blip>
          <a:srcRect/>
          <a:stretch>
            <a:fillRect/>
          </a:stretch>
        </p:blipFill>
        <p:spPr bwMode="auto">
          <a:xfrm>
            <a:off x="18219" y="-19322"/>
            <a:ext cx="9145623" cy="4211223"/>
          </a:xfrm>
          <a:prstGeom prst="rect">
            <a:avLst/>
          </a:prstGeom>
          <a:noFill/>
          <a:ln>
            <a:noFill/>
          </a:ln>
        </p:spPr>
      </p:pic>
      <p:sp>
        <p:nvSpPr>
          <p:cNvPr id="5" name="Прямоугольник 4"/>
          <p:cNvSpPr/>
          <p:nvPr/>
        </p:nvSpPr>
        <p:spPr>
          <a:xfrm>
            <a:off x="0" y="4194590"/>
            <a:ext cx="9396536" cy="2569934"/>
          </a:xfrm>
          <a:prstGeom prst="rect">
            <a:avLst/>
          </a:prstGeom>
        </p:spPr>
        <p:txBody>
          <a:bodyPr wrap="square">
            <a:spAutoFit/>
          </a:bodyPr>
          <a:lstStyle/>
          <a:p>
            <a:r>
              <a:rPr lang="ru-RU" sz="2300" b="1" dirty="0">
                <a:ln w="10541" cmpd="sng">
                  <a:solidFill>
                    <a:schemeClr val="accent1">
                      <a:shade val="88000"/>
                      <a:satMod val="110000"/>
                    </a:schemeClr>
                  </a:solidFill>
                  <a:prstDash val="solid"/>
                </a:ln>
                <a:solidFill>
                  <a:srgbClr val="FF0000"/>
                </a:solidFill>
              </a:rPr>
              <a:t>Мир народной игрушки разнообразен, удивителен и во многом неповторим. Путешествуя по нему, мы можем узнать много интересного. Корни народной игрушки уходят в глубокую древность. Можно сказать, что все, создаваемое взрослыми для того, чтобы порадовать детей, было игрушкой, будь то кораблик из прутиков, вырезанная из дерева фигурка, свернутая из лоскута ткани зверушка или человечек. </a:t>
            </a:r>
          </a:p>
        </p:txBody>
      </p:sp>
    </p:spTree>
    <p:extLst>
      <p:ext uri="{BB962C8B-B14F-4D97-AF65-F5344CB8AC3E}">
        <p14:creationId xmlns:p14="http://schemas.microsoft.com/office/powerpoint/2010/main" val="3524122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81712"/>
            <a:ext cx="5149552" cy="3785652"/>
          </a:xfrm>
          <a:prstGeom prst="rect">
            <a:avLst/>
          </a:prstGeom>
        </p:spPr>
        <p:txBody>
          <a:bodyPr wrap="square">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Самые древние игрушки, найденные на территории нашей страны, относятся к эпохе бронзы. Это маленькие глиняные топорики, погремушки. Находили глиняную игрушку и в раскопках X-XVII веков (Москва, Рязань). Это свистульки в виде птиц, коней, фигурок людей. </a:t>
            </a:r>
          </a:p>
        </p:txBody>
      </p:sp>
      <p:pic>
        <p:nvPicPr>
          <p:cNvPr id="1026" name="Picture 2" descr="C:\Users\Учитель\Deskto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6147"/>
            <a:ext cx="3707904" cy="4124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Учитель\Desktop\rattle-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552" y="4448442"/>
            <a:ext cx="3801287" cy="2150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Учитель\Deskto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985"/>
            <a:ext cx="4828564" cy="297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907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5471"/>
            <a:ext cx="6534472" cy="3785652"/>
          </a:xfrm>
          <a:prstGeom prst="rect">
            <a:avLst/>
          </a:prstGeom>
        </p:spPr>
        <p:txBody>
          <a:bodyPr wrap="square">
            <a:spAutoFit/>
          </a:bodyPr>
          <a:lstStyle/>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Игрушки делали из того, что было под рукой: глина, лоскутки, солома, дерево. Куклы «</a:t>
            </a:r>
            <a:r>
              <a:rPr lang="ru-RU"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стригушки</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скручивали из жгута соломы, свивали ручки, украшали передником.</a:t>
            </a:r>
          </a:p>
          <a:p>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протяжении долгих лет игрушка не претерпела резких изменений. И в то же время в каждой местности, в каждом промысле складывались свои традиции, приёмы росписи, исполнения.</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3" descr="C:\Users\Учитель\Desktop\hello_html_m372c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535" y="300622"/>
            <a:ext cx="2670624" cy="39257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Учитель\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95733"/>
            <a:ext cx="4283968" cy="2916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Учитель\Desktop\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336059"/>
            <a:ext cx="4032448" cy="2536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Учитель\Desktop\1327710_pervye-igrushki-na-ru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365" y="3705566"/>
            <a:ext cx="4289867" cy="316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90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21"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Лошад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05499"/>
            <a:ext cx="2947392" cy="3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Барыш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0" y="1868604"/>
            <a:ext cx="373709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Дымковская игрушка"/>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477692" y="548680"/>
            <a:ext cx="2754052" cy="33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51520" y="-99392"/>
            <a:ext cx="4763941" cy="738664"/>
          </a:xfrm>
          <a:prstGeom prst="rect">
            <a:avLst/>
          </a:prstGeom>
        </p:spPr>
        <p:txBody>
          <a:bodyPr wrap="square">
            <a:spAutoFit/>
          </a:bodyPr>
          <a:lstStyle/>
          <a:p>
            <a:r>
              <a:rPr lang="ru-RU" dirty="0" smtClean="0"/>
              <a:t> </a:t>
            </a:r>
            <a:endParaRPr lang="ru-RU" dirty="0"/>
          </a:p>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Дымковская игрушка</a:t>
            </a:r>
          </a:p>
        </p:txBody>
      </p:sp>
      <p:sp>
        <p:nvSpPr>
          <p:cNvPr id="3" name="Прямоугольник 2"/>
          <p:cNvSpPr/>
          <p:nvPr/>
        </p:nvSpPr>
        <p:spPr>
          <a:xfrm>
            <a:off x="3635896" y="4272677"/>
            <a:ext cx="5508104" cy="2585323"/>
          </a:xfrm>
          <a:prstGeom prst="rect">
            <a:avLst/>
          </a:prstGeom>
        </p:spPr>
        <p:txBody>
          <a:bodyPr wrap="square">
            <a:sp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Дымково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слобода Вятки, где зародился и расцвёл игрушечный промысел. Рассказывают, что давным-давно, в глубокой древности, под Вяткой была страшная битва, в ней сразились два войска. С тех пор по погибшим каждую весну справляли тризну. Прошло время, это печальное событие забылось, а на этом месте стали устраивать весенние гулянья, праздник Свистуньи. </a:t>
            </a:r>
          </a:p>
        </p:txBody>
      </p:sp>
    </p:spTree>
    <p:extLst>
      <p:ext uri="{BB962C8B-B14F-4D97-AF65-F5344CB8AC3E}">
        <p14:creationId xmlns:p14="http://schemas.microsoft.com/office/powerpoint/2010/main" val="28530303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ped-kopilka.ru/upload/blogs/36924_d1b46b0c9b32eea0a3dce18143ede131.jpg.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3528393" cy="3349530"/>
          </a:xfrm>
          <a:prstGeom prst="rect">
            <a:avLst/>
          </a:prstGeom>
          <a:noFill/>
          <a:ln>
            <a:noFill/>
          </a:ln>
        </p:spPr>
      </p:pic>
      <p:pic>
        <p:nvPicPr>
          <p:cNvPr id="6" name="Picture 4" descr="Филимоновская игруш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06" y="20082"/>
            <a:ext cx="3278994" cy="37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http://ped-kopilka.ru/upload/blogs/36924_c122e107dc61d359686e78dce4d7747f.jpg.jpg"/>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620794"/>
            <a:ext cx="4796544" cy="3068960"/>
          </a:xfrm>
          <a:prstGeom prst="rect">
            <a:avLst/>
          </a:prstGeom>
          <a:noFill/>
          <a:ln>
            <a:noFill/>
          </a:ln>
        </p:spPr>
      </p:pic>
      <p:sp>
        <p:nvSpPr>
          <p:cNvPr id="2" name="Прямоугольник 1"/>
          <p:cNvSpPr/>
          <p:nvPr/>
        </p:nvSpPr>
        <p:spPr>
          <a:xfrm>
            <a:off x="0" y="36584"/>
            <a:ext cx="5865006" cy="3170099"/>
          </a:xfrm>
          <a:prstGeom prst="rect">
            <a:avLst/>
          </a:prstGeom>
        </p:spPr>
        <p:txBody>
          <a:bodyPr wrap="square">
            <a:spAutoFit/>
          </a:bodyPr>
          <a:lstStyle/>
          <a:p>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Филимоновские</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игрушки изготавливают в деревне Филимоново Тульской области, там имеется очень качественная белая глина. Недалеко от старинного города Одоева Тульской области на высоком берегу реки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Уны</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стоит деревня Филимоново.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Филимоновские</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игрушки не спутаешь с другими из-за вытянутой шеи, маленькой головы и пестрой раскраски. Вытянутая форма появляется из-за свойств глины. </a:t>
            </a:r>
          </a:p>
        </p:txBody>
      </p:sp>
    </p:spTree>
    <p:extLst>
      <p:ext uri="{BB962C8B-B14F-4D97-AF65-F5344CB8AC3E}">
        <p14:creationId xmlns:p14="http://schemas.microsoft.com/office/powerpoint/2010/main" val="30906967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ped-kopilka.ru/upload/blogs/36924_099aac47aba72cc695b930078502c29d.jpg.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784187"/>
            <a:ext cx="4785360" cy="3131820"/>
          </a:xfrm>
          <a:prstGeom prst="rect">
            <a:avLst/>
          </a:prstGeom>
          <a:noFill/>
          <a:ln>
            <a:noFill/>
          </a:ln>
        </p:spPr>
      </p:pic>
      <p:sp>
        <p:nvSpPr>
          <p:cNvPr id="5" name="Прямоугольник 4"/>
          <p:cNvSpPr/>
          <p:nvPr/>
        </p:nvSpPr>
        <p:spPr>
          <a:xfrm>
            <a:off x="2359472" y="4226938"/>
            <a:ext cx="6784528" cy="2554545"/>
          </a:xfrm>
          <a:prstGeom prst="rect">
            <a:avLst/>
          </a:prstGeom>
        </p:spPr>
        <p:txBody>
          <a:bodyPr wrap="square">
            <a:spAutoFit/>
          </a:bodyPr>
          <a:lstStyle/>
          <a:p>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Каргопольские</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игрушки были очень простые и напоминали игрушки из каменного века. Помимо фигурок людей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каргопольцы</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лепят коней, коров,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медведей,оленей</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героев сказок и былин. Самая популярная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каргопольская</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игрушка — это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Полкан</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Первоначально это был получеловек-</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полупес</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позже </a:t>
            </a:r>
            <a:r>
              <a:rPr lang="ru-RU"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Полкана</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стали делать как получеловека-полуконя. </a:t>
            </a:r>
          </a:p>
        </p:txBody>
      </p:sp>
      <p:sp>
        <p:nvSpPr>
          <p:cNvPr id="6" name="Прямоугольник 5"/>
          <p:cNvSpPr/>
          <p:nvPr/>
        </p:nvSpPr>
        <p:spPr>
          <a:xfrm>
            <a:off x="2987824" y="116632"/>
            <a:ext cx="4514377" cy="523220"/>
          </a:xfrm>
          <a:prstGeom prst="rect">
            <a:avLst/>
          </a:prstGeom>
        </p:spPr>
        <p:txBody>
          <a:bodyPr wrap="none">
            <a:spAutoFit/>
          </a:bodyPr>
          <a:lstStyle/>
          <a:p>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Каргопольские</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игрушки </a:t>
            </a:r>
          </a:p>
        </p:txBody>
      </p:sp>
      <p:pic>
        <p:nvPicPr>
          <p:cNvPr id="9218" name="Picture 2" descr="C:\Users\Учитель\Desktop\965296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306" y="653746"/>
            <a:ext cx="3991321" cy="365292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Учитель\Desktop\10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789040"/>
            <a:ext cx="2179960" cy="298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06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1485</TotalTime>
  <Words>973</Words>
  <Application>Microsoft Office PowerPoint</Application>
  <PresentationFormat>Экран (4:3)</PresentationFormat>
  <Paragraphs>69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Матрёшка</vt:lpstr>
      <vt:lpstr>Презентация PowerPoint</vt:lpstr>
      <vt:lpstr> художник  Сергей Малютин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Учитель</cp:lastModifiedBy>
  <cp:revision>53</cp:revision>
  <dcterms:created xsi:type="dcterms:W3CDTF">2017-02-08T05:09:26Z</dcterms:created>
  <dcterms:modified xsi:type="dcterms:W3CDTF">2017-04-08T12:42:15Z</dcterms:modified>
</cp:coreProperties>
</file>