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764704"/>
            <a:ext cx="4789040" cy="2403698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Задачи </a:t>
            </a:r>
            <a:b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</a:t>
            </a:r>
            <a:b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части</a:t>
            </a:r>
            <a:endParaRPr lang="ru-RU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Рисунок 3" descr="69614756_09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2461554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pc="600" dirty="0" smtClean="0">
                <a:latin typeface="Bookman Old Style" pitchFamily="18" charset="0"/>
              </a:rPr>
              <a:t>Тест</a:t>
            </a:r>
            <a:endParaRPr lang="ru-RU" spc="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0405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1.</a:t>
            </a:r>
            <a:r>
              <a:rPr lang="ru-RU" dirty="0" smtClean="0"/>
              <a:t> Мороженое содержит 5 частей воды, 2 части молочного жира и 3 части сахара. Сколько надо грамм сахара, чтобы приготовить 1 кг мороженого?</a:t>
            </a:r>
          </a:p>
          <a:p>
            <a:pPr lvl="1" algn="just"/>
            <a:r>
              <a:rPr lang="ru-RU" b="1" dirty="0" smtClean="0"/>
              <a:t>А) 600 Б) 300 В) 200</a:t>
            </a:r>
            <a:endParaRPr lang="ru-RU" dirty="0" smtClean="0"/>
          </a:p>
          <a:p>
            <a:pPr algn="just"/>
            <a:r>
              <a:rPr lang="ru-RU" b="1" dirty="0" smtClean="0"/>
              <a:t>2.</a:t>
            </a:r>
            <a:r>
              <a:rPr lang="ru-RU" dirty="0" smtClean="0"/>
              <a:t> Для компота берут 2 части яблок и 3 части абрикосов. Сколько граммов яблок надо взять для 600 г абрикосов?</a:t>
            </a:r>
          </a:p>
          <a:p>
            <a:pPr lvl="1" algn="just"/>
            <a:r>
              <a:rPr lang="ru-RU" b="1" dirty="0" smtClean="0"/>
              <a:t>А) 200 Б) 240 В) 400</a:t>
            </a:r>
            <a:endParaRPr lang="ru-RU" dirty="0" smtClean="0"/>
          </a:p>
          <a:p>
            <a:pPr algn="just"/>
            <a:r>
              <a:rPr lang="ru-RU" b="1" dirty="0" smtClean="0"/>
              <a:t>3.</a:t>
            </a:r>
            <a:r>
              <a:rPr lang="ru-RU" b="1" i="1" dirty="0" smtClean="0"/>
              <a:t> </a:t>
            </a:r>
            <a:r>
              <a:rPr lang="ru-RU" dirty="0" smtClean="0"/>
              <a:t>Для спортивного клуба купили 80 больших и маленьких мячей, причем больших в 4 раза меньше, чем маленьких. Сколько купили больших мячей?</a:t>
            </a:r>
          </a:p>
          <a:p>
            <a:pPr lvl="1" algn="just"/>
            <a:r>
              <a:rPr lang="ru-RU" b="1" dirty="0" smtClean="0"/>
              <a:t>А) 16 Б) 20 В) 64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852936"/>
            <a:ext cx="86409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2852936"/>
            <a:ext cx="86409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293096"/>
            <a:ext cx="86409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293096"/>
            <a:ext cx="86409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5877272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>
            <a:hlinkClick r:id="rId2" action="ppaction://hlinksldjump"/>
          </p:cNvPr>
          <p:cNvSpPr/>
          <p:nvPr/>
        </p:nvSpPr>
        <p:spPr>
          <a:xfrm>
            <a:off x="7524328" y="5877272"/>
            <a:ext cx="1080120" cy="980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и реши задачу по схеме: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1156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69168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77180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11560" y="2924944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9512" y="2060848"/>
            <a:ext cx="5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636912"/>
            <a:ext cx="5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4355976" y="2132856"/>
            <a:ext cx="216024" cy="1152128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44008" y="2492896"/>
            <a:ext cx="5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80</a:t>
            </a:r>
            <a:endParaRPr lang="ru-RU" sz="2400" b="1" dirty="0"/>
          </a:p>
        </p:txBody>
      </p:sp>
      <p:sp>
        <p:nvSpPr>
          <p:cNvPr id="11" name="Правая фигурная скобка 10"/>
          <p:cNvSpPr/>
          <p:nvPr/>
        </p:nvSpPr>
        <p:spPr>
          <a:xfrm rot="5400000">
            <a:off x="1007604" y="2600908"/>
            <a:ext cx="288032" cy="1080120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9592" y="3284984"/>
            <a:ext cx="5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3" name="Солнце 12"/>
          <p:cNvSpPr/>
          <p:nvPr/>
        </p:nvSpPr>
        <p:spPr>
          <a:xfrm>
            <a:off x="3779912" y="3429000"/>
            <a:ext cx="3096344" cy="266429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20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83568" y="3717032"/>
            <a:ext cx="3600400" cy="187220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Bookman Old Style" pitchFamily="18" charset="0"/>
              </a:rPr>
              <a:t>Мальчикам: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 для планирования бюджета семьи на месяц;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планирования бюджета семьи на месяц; девочкам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изготовления крема для лица или шампуня.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860032" y="3717032"/>
            <a:ext cx="3600400" cy="187220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Bookman Old Style" pitchFamily="18" charset="0"/>
              </a:rPr>
              <a:t>Девочкам: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 для изготовления крема для лица или шампуня.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259632" y="1844824"/>
            <a:ext cx="6120680" cy="108012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Составить и решить задачу на части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cxnSp>
        <p:nvCxnSpPr>
          <p:cNvPr id="9" name="Прямая со стрелкой 8"/>
          <p:cNvCxnSpPr>
            <a:stCxn id="6" idx="1"/>
            <a:endCxn id="5" idx="3"/>
          </p:cNvCxnSpPr>
          <p:nvPr/>
        </p:nvCxnSpPr>
        <p:spPr>
          <a:xfrm>
            <a:off x="4319972" y="2924944"/>
            <a:ext cx="2340260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3" idx="3"/>
          </p:cNvCxnSpPr>
          <p:nvPr/>
        </p:nvCxnSpPr>
        <p:spPr>
          <a:xfrm flipH="1">
            <a:off x="2483768" y="2924944"/>
            <a:ext cx="1872208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udo-meshochek_iz_tibeta_ispolnyayuschiy_lyubye_zhelaniya_4092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964488" cy="1252728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Сплав состоит из олова. На 5 частей олова приходится 2 такие же части свинца. Ответьте на вопросы: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246097"/>
          </a:xfrm>
        </p:spPr>
        <p:txBody>
          <a:bodyPr/>
          <a:lstStyle/>
          <a:p>
            <a:r>
              <a:rPr lang="ru-RU" dirty="0" smtClean="0"/>
              <a:t>1. Сколько граммов олова содержит кусок сплава, в котором содержится 70 г свинца?</a:t>
            </a:r>
          </a:p>
          <a:p>
            <a:r>
              <a:rPr lang="ru-RU" dirty="0" smtClean="0"/>
              <a:t>2. Сколько граммов свинца содержит кусок сплава, в котором содержится 70 г олова?</a:t>
            </a:r>
          </a:p>
          <a:p>
            <a:r>
              <a:rPr lang="ru-RU" dirty="0" smtClean="0"/>
              <a:t>3. Сколько граммов свинца в куске сплава массой 210 г?</a:t>
            </a:r>
          </a:p>
          <a:p>
            <a:r>
              <a:rPr lang="ru-RU" dirty="0" smtClean="0"/>
              <a:t>4. Сколько граммов олова в куске сплава, в котором свинца на 210 г меньше, чем олова?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08112"/>
          </a:xfrm>
        </p:spPr>
        <p:txBody>
          <a:bodyPr>
            <a:noAutofit/>
          </a:bodyPr>
          <a:lstStyle/>
          <a:p>
            <a:pPr defTabSz="720000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Сплав состоит из олова и свинца. На 5 частей олова приходится 2 такие же части свинца.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573016"/>
            <a:ext cx="8712968" cy="3021961"/>
          </a:xfrm>
        </p:spPr>
        <p:txBody>
          <a:bodyPr/>
          <a:lstStyle/>
          <a:p>
            <a:r>
              <a:rPr lang="ru-RU" dirty="0" smtClean="0"/>
              <a:t>1. Сколько граммов олова содержит кусок сплава, в котором содержится 70 г свинца?</a:t>
            </a:r>
          </a:p>
          <a:p>
            <a:endParaRPr lang="ru-RU" dirty="0" smtClean="0"/>
          </a:p>
          <a:p>
            <a:r>
              <a:rPr lang="ru-RU" dirty="0" smtClean="0"/>
              <a:t>70:2=35 (г) в одной части</a:t>
            </a:r>
          </a:p>
          <a:p>
            <a:r>
              <a:rPr lang="ru-RU" dirty="0" smtClean="0"/>
              <a:t>35∙5=175 (г) содержится олова в сплаве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69168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77180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192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1560" y="270892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270892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ая фигурная скобка 11"/>
          <p:cNvSpPr/>
          <p:nvPr/>
        </p:nvSpPr>
        <p:spPr>
          <a:xfrm rot="16200000">
            <a:off x="3131840" y="-603448"/>
            <a:ext cx="360040" cy="5400600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 rot="5400000">
            <a:off x="1511660" y="1880828"/>
            <a:ext cx="360040" cy="2160240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331640" y="314096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70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987824" y="148478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198884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5649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08112"/>
          </a:xfrm>
        </p:spPr>
        <p:txBody>
          <a:bodyPr>
            <a:noAutofit/>
          </a:bodyPr>
          <a:lstStyle/>
          <a:p>
            <a:pPr defTabSz="720000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Сплав состоит из олова и свинца. На 5 частей олова приходится 2 такие же части свинца.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573016"/>
            <a:ext cx="8712968" cy="3021961"/>
          </a:xfrm>
        </p:spPr>
        <p:txBody>
          <a:bodyPr/>
          <a:lstStyle/>
          <a:p>
            <a:r>
              <a:rPr lang="ru-RU" dirty="0" smtClean="0"/>
              <a:t>2. Сколько граммов свинца содержит кусок сплава, в котором содержится 70 г олова?</a:t>
            </a:r>
          </a:p>
          <a:p>
            <a:endParaRPr lang="ru-RU" dirty="0" smtClean="0"/>
          </a:p>
          <a:p>
            <a:r>
              <a:rPr lang="ru-RU" dirty="0" smtClean="0"/>
              <a:t>70:5=14 (г) в одной части</a:t>
            </a:r>
          </a:p>
          <a:p>
            <a:r>
              <a:rPr lang="ru-RU" dirty="0" smtClean="0"/>
              <a:t>14∙2=28(г) содержится свинца в сплаве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69168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77180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192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1560" y="270892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270892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ая фигурная скобка 11"/>
          <p:cNvSpPr/>
          <p:nvPr/>
        </p:nvSpPr>
        <p:spPr>
          <a:xfrm rot="16200000">
            <a:off x="3131840" y="-603448"/>
            <a:ext cx="360040" cy="5400600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 rot="5400000">
            <a:off x="1511660" y="1880828"/>
            <a:ext cx="360040" cy="2160240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915816" y="148478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70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314096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198884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5649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008112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Сплав состоит из олова и свинца. На 5 частей олова приходится 2 такие же части свинца.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573016"/>
            <a:ext cx="8712968" cy="3021961"/>
          </a:xfrm>
        </p:spPr>
        <p:txBody>
          <a:bodyPr/>
          <a:lstStyle/>
          <a:p>
            <a:r>
              <a:rPr lang="ru-RU" dirty="0" smtClean="0"/>
              <a:t>3. Сколько граммов свинца в куске сплава массой 210 г?</a:t>
            </a:r>
          </a:p>
          <a:p>
            <a:endParaRPr lang="ru-RU" dirty="0" smtClean="0"/>
          </a:p>
          <a:p>
            <a:r>
              <a:rPr lang="ru-RU" dirty="0" smtClean="0"/>
              <a:t>210:7=30 (г) в одной части</a:t>
            </a:r>
          </a:p>
          <a:p>
            <a:r>
              <a:rPr lang="ru-RU" dirty="0" smtClean="0"/>
              <a:t>30∙2=60 (г) содержится свинца в сплаве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69168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77180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192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1560" y="270892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270892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ая фигурная скобка 11"/>
          <p:cNvSpPr/>
          <p:nvPr/>
        </p:nvSpPr>
        <p:spPr>
          <a:xfrm>
            <a:off x="6516216" y="1988840"/>
            <a:ext cx="216024" cy="1152128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 rot="5400000">
            <a:off x="1511660" y="1880828"/>
            <a:ext cx="360040" cy="2160240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331640" y="314096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04248" y="227687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210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42088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98884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08112"/>
          </a:xfrm>
        </p:spPr>
        <p:txBody>
          <a:bodyPr>
            <a:noAutofit/>
          </a:bodyPr>
          <a:lstStyle/>
          <a:p>
            <a:pPr defTabSz="720000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Сплав состоит из олова и свинца. На 5 частей олова приходится 2 такие же части свинца.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573016"/>
            <a:ext cx="8712968" cy="3021961"/>
          </a:xfrm>
        </p:spPr>
        <p:txBody>
          <a:bodyPr/>
          <a:lstStyle/>
          <a:p>
            <a:r>
              <a:rPr lang="ru-RU" dirty="0" smtClean="0"/>
              <a:t>4. Сколько граммов олова в куске сплава, в котором свинца на 210 г меньше, чем олова?</a:t>
            </a:r>
          </a:p>
          <a:p>
            <a:endParaRPr lang="ru-RU" dirty="0" smtClean="0"/>
          </a:p>
          <a:p>
            <a:r>
              <a:rPr lang="ru-RU" dirty="0" smtClean="0"/>
              <a:t>210:3=70 (г) в одной части</a:t>
            </a:r>
          </a:p>
          <a:p>
            <a:r>
              <a:rPr lang="ru-RU" dirty="0" smtClean="0"/>
              <a:t>70∙5=350 (г) содержится олова в сплаве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69168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77180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192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234888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1560" y="270892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2708920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ая фигурная скобка 11"/>
          <p:cNvSpPr/>
          <p:nvPr/>
        </p:nvSpPr>
        <p:spPr>
          <a:xfrm rot="16200000">
            <a:off x="3131840" y="-603448"/>
            <a:ext cx="360040" cy="5400600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 rot="5400000">
            <a:off x="4211960" y="908720"/>
            <a:ext cx="360040" cy="3240360"/>
          </a:xfrm>
          <a:prstGeom prst="rightBrace">
            <a:avLst>
              <a:gd name="adj1" fmla="val 2786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995936" y="27809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210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987824" y="148478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198884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5649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pc="600" dirty="0" smtClean="0">
                <a:latin typeface="Bookman Old Style" pitchFamily="18" charset="0"/>
              </a:rPr>
              <a:t>Тест</a:t>
            </a:r>
            <a:endParaRPr lang="ru-RU" spc="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0405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1.</a:t>
            </a:r>
            <a:r>
              <a:rPr lang="ru-RU" dirty="0" smtClean="0"/>
              <a:t> Мороженое содержит 5 частей воды, 2 части молочного жира и 3 части сахара. Сколько надо грамм сахара, чтобы приготовить 1 кг мороженого?</a:t>
            </a:r>
          </a:p>
          <a:p>
            <a:pPr lvl="1" algn="just"/>
            <a:r>
              <a:rPr lang="ru-RU" b="1" dirty="0" smtClean="0"/>
              <a:t>А) 600 Б) 300 В) 200</a:t>
            </a:r>
            <a:endParaRPr lang="ru-RU" dirty="0" smtClean="0"/>
          </a:p>
          <a:p>
            <a:pPr algn="just"/>
            <a:r>
              <a:rPr lang="ru-RU" b="1" dirty="0" smtClean="0"/>
              <a:t>2.</a:t>
            </a:r>
            <a:r>
              <a:rPr lang="ru-RU" dirty="0" smtClean="0"/>
              <a:t> Для компота берут 2 части яблок и 3 части абрикосов. Сколько граммов яблок надо взять для 600 г абрикосов?</a:t>
            </a:r>
          </a:p>
          <a:p>
            <a:pPr lvl="1" algn="just"/>
            <a:r>
              <a:rPr lang="ru-RU" b="1" dirty="0" smtClean="0"/>
              <a:t>А) 200 Б) 240 В) 400</a:t>
            </a:r>
            <a:endParaRPr lang="ru-RU" dirty="0" smtClean="0"/>
          </a:p>
          <a:p>
            <a:pPr algn="just"/>
            <a:r>
              <a:rPr lang="ru-RU" b="1" dirty="0" smtClean="0"/>
              <a:t>3.</a:t>
            </a:r>
            <a:r>
              <a:rPr lang="ru-RU" b="1" i="1" dirty="0" smtClean="0"/>
              <a:t> </a:t>
            </a:r>
            <a:r>
              <a:rPr lang="ru-RU" dirty="0" smtClean="0"/>
              <a:t>Для спортивного клуба купили 80 больших и маленьких мячей, причем больших в 4 раза меньше, чем маленьких. Сколько купили больших мячей?</a:t>
            </a:r>
          </a:p>
          <a:p>
            <a:pPr lvl="1" algn="just"/>
            <a:r>
              <a:rPr lang="ru-RU" b="1" dirty="0" smtClean="0"/>
              <a:t>А) 16 Б) 20 В) 64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</TotalTime>
  <Words>368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Задачи  на части</vt:lpstr>
      <vt:lpstr>Слайд 2</vt:lpstr>
      <vt:lpstr>Сплав состоит из олова. На 5 частей олова приходится 2 такие же части свинца. Ответьте на вопросы: </vt:lpstr>
      <vt:lpstr>Сплав состоит из олова и свинца. На 5 частей олова приходится 2 такие же части свинца.  </vt:lpstr>
      <vt:lpstr>Сплав состоит из олова и свинца. На 5 частей олова приходится 2 такие же части свинца.  </vt:lpstr>
      <vt:lpstr>Сплав состоит из олова и свинца. На 5 частей олова приходится 2 такие же части свинца.   </vt:lpstr>
      <vt:lpstr>Сплав состоит из олова и свинца. На 5 частей олова приходится 2 такие же части свинца.  </vt:lpstr>
      <vt:lpstr>Слайд 8</vt:lpstr>
      <vt:lpstr>Тест</vt:lpstr>
      <vt:lpstr>Тест</vt:lpstr>
      <vt:lpstr>Составь и реши задачу по схеме: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 на части</dc:title>
  <dc:creator>солнышко</dc:creator>
  <cp:lastModifiedBy>солнышко</cp:lastModifiedBy>
  <cp:revision>12</cp:revision>
  <dcterms:created xsi:type="dcterms:W3CDTF">2016-12-13T19:15:57Z</dcterms:created>
  <dcterms:modified xsi:type="dcterms:W3CDTF">2016-12-14T15:18:45Z</dcterms:modified>
</cp:coreProperties>
</file>