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6" r:id="rId12"/>
    <p:sldId id="268" r:id="rId13"/>
    <p:sldId id="269" r:id="rId14"/>
    <p:sldId id="25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5723F-3358-408C-8A31-A05710BC6027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F2179-7D92-42F9-A6BA-A8E12CDD8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2179-7D92-42F9-A6BA-A8E12CDD8E2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53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79F3-F8E4-462B-867F-288C987206E9}" type="datetime1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8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B7BA-2B84-43FC-B414-821AB360A123}" type="datetime1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1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0D01-D3AA-4579-8778-B21009266BA5}" type="datetime1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7A28-9394-4E3B-A5C6-0C599E4E1B0B}" type="datetime1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0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926A-4308-4D5B-9DA9-CE152DD5AA33}" type="datetime1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8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B87E-217B-4F13-BA6E-3B7FC90622AB}" type="datetime1">
              <a:rPr lang="ru-RU" smtClean="0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61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2B4D-DDCB-4BA2-9614-E7D4177033E5}" type="datetime1">
              <a:rPr lang="ru-RU" smtClean="0"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7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699B-8364-4B82-B3CE-DB321B1D90CA}" type="datetime1">
              <a:rPr lang="ru-RU" smtClean="0"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7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4F11-A577-4334-89D9-363BF2A279A5}" type="datetime1">
              <a:rPr lang="ru-RU" smtClean="0"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6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9843-C702-42AF-9D28-ACE8B14CD74D}" type="datetime1">
              <a:rPr lang="ru-RU" smtClean="0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2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6CE-CFD6-4E8F-A7E1-11099D945BC4}" type="datetime1">
              <a:rPr lang="ru-RU" smtClean="0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87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0B2AF-ACEA-4816-9D7B-2E0223289354}" type="datetime1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6AE3C-3437-4D2D-AFC8-8BD0EE6D0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20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allwantsimg.com/beleet-parus-odinokiy-kataev" TargetMode="External"/><Relationship Id="rId3" Type="http://schemas.openxmlformats.org/officeDocument/2006/relationships/hyperlink" Target="http://www.frazeologiya.ru/symbol/u/4" TargetMode="External"/><Relationship Id="rId7" Type="http://schemas.openxmlformats.org/officeDocument/2006/relationships/hyperlink" Target="http://sovcom.ru/pics/auctions/12962_114-1.jpg" TargetMode="External"/><Relationship Id="rId2" Type="http://schemas.openxmlformats.org/officeDocument/2006/relationships/hyperlink" Target="http://www.clipartbest.com/red-flag-pic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tvictor.ru/ru/maxsz/backwoods.img" TargetMode="External"/><Relationship Id="rId5" Type="http://schemas.openxmlformats.org/officeDocument/2006/relationships/hyperlink" Target="http://shazad.ru/articles/668" TargetMode="External"/><Relationship Id="rId4" Type="http://schemas.openxmlformats.org/officeDocument/2006/relationships/hyperlink" Target="http://thebestartt.com/kartinki-k-skazkam-tri-medvedya" TargetMode="External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94" y="588949"/>
            <a:ext cx="6336406" cy="5566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5617" y="1792064"/>
            <a:ext cx="5859887" cy="2387600"/>
          </a:xfrm>
        </p:spPr>
        <p:txBody>
          <a:bodyPr>
            <a:noAutofit/>
          </a:bodyPr>
          <a:lstStyle/>
          <a:p>
            <a:r>
              <a:rPr lang="ru-RU" sz="6600" i="1" dirty="0" smtClean="0"/>
              <a:t>Путешествие в Страну </a:t>
            </a:r>
            <a:r>
              <a:rPr lang="ru-RU" sz="6600" i="1" dirty="0" err="1" smtClean="0"/>
              <a:t>Словарию</a:t>
            </a:r>
            <a:r>
              <a:rPr lang="ru-RU" sz="6600" i="1" dirty="0" smtClean="0"/>
              <a:t> </a:t>
            </a:r>
            <a:endParaRPr lang="ru-RU" sz="6600" i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1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r="3060"/>
          <a:stretch/>
        </p:blipFill>
        <p:spPr>
          <a:xfrm>
            <a:off x="0" y="-2592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54" y="335501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Распределите слова в 3 колонки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2954" y="1833038"/>
            <a:ext cx="10515600" cy="435133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Бережок, сделать, огарок, рассчитать, родничок, загореться, погорелец, раскидать, зайчонок, угарный, горошек, исходить.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r="3060"/>
          <a:stretch/>
        </p:blipFill>
        <p:spPr>
          <a:xfrm>
            <a:off x="0" y="-2592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349283"/>
              </p:ext>
            </p:extLst>
          </p:nvPr>
        </p:nvGraphicFramePr>
        <p:xfrm>
          <a:off x="927279" y="1048189"/>
          <a:ext cx="11074399" cy="4145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90717"/>
                <a:gridCol w="3691841"/>
                <a:gridCol w="3691841"/>
              </a:tblGrid>
              <a:tr h="163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FF0000"/>
                          </a:solidFill>
                          <a:effectLst/>
                        </a:rPr>
                        <a:t>Суффиксальный</a:t>
                      </a: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FF0000"/>
                          </a:solidFill>
                          <a:effectLst/>
                        </a:rPr>
                        <a:t>Приставочный</a:t>
                      </a: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FF0000"/>
                          </a:solidFill>
                          <a:effectLst/>
                        </a:rPr>
                        <a:t>Приставочно-суффиксальный</a:t>
                      </a: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бережок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сделать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огарок</a:t>
                      </a:r>
                      <a:endParaRPr lang="ru-RU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родничок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рассчитать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загореться</a:t>
                      </a:r>
                      <a:endParaRPr lang="ru-RU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зайчонок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раскидать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погорелец</a:t>
                      </a:r>
                      <a:endParaRPr lang="ru-RU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горошек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исходить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угарный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r="3060"/>
          <a:stretch/>
        </p:blipFill>
        <p:spPr>
          <a:xfrm>
            <a:off x="0" y="-2592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6"/>
          <a:stretch/>
        </p:blipFill>
        <p:spPr>
          <a:xfrm>
            <a:off x="8577944" y="3968296"/>
            <a:ext cx="1364796" cy="285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923" y="395741"/>
            <a:ext cx="10310611" cy="1325563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Шарада 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5777" y="1792627"/>
            <a:ext cx="10515600" cy="4351338"/>
          </a:xfrm>
        </p:spPr>
        <p:txBody>
          <a:bodyPr>
            <a:noAutofit/>
          </a:bodyPr>
          <a:lstStyle/>
          <a:p>
            <a:r>
              <a:rPr lang="ru-RU" sz="4800" dirty="0" smtClean="0"/>
              <a:t>Мой корень в «просьбе» заключён.</a:t>
            </a:r>
          </a:p>
          <a:p>
            <a:r>
              <a:rPr lang="ru-RU" sz="4800" dirty="0" smtClean="0"/>
              <a:t>(в ней он озвучен и смягчён);</a:t>
            </a:r>
          </a:p>
          <a:p>
            <a:r>
              <a:rPr lang="ru-RU" sz="4800" dirty="0" smtClean="0"/>
              <a:t>Приставка – в «воплощенье» где-то,</a:t>
            </a:r>
          </a:p>
          <a:p>
            <a:r>
              <a:rPr lang="ru-RU" sz="4800" dirty="0" smtClean="0"/>
              <a:t>На целое – все ждут ответа. </a:t>
            </a:r>
          </a:p>
          <a:p>
            <a:endParaRPr lang="ru-RU" sz="4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12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r="3060"/>
          <a:stretch/>
        </p:blipFill>
        <p:spPr>
          <a:xfrm>
            <a:off x="0" y="-2592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399644"/>
            <a:ext cx="2144486" cy="214448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2934" y="1827667"/>
            <a:ext cx="10515600" cy="435133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Корень мой находится в «цене»,</a:t>
            </a:r>
          </a:p>
          <a:p>
            <a:r>
              <a:rPr lang="ru-RU" sz="4400" dirty="0" smtClean="0"/>
              <a:t>В «очерке» найди приставку мне,</a:t>
            </a:r>
          </a:p>
          <a:p>
            <a:r>
              <a:rPr lang="ru-RU" sz="4400" dirty="0" smtClean="0"/>
              <a:t>Суффикс мой в «тетрадке» все встречали,</a:t>
            </a:r>
          </a:p>
          <a:p>
            <a:r>
              <a:rPr lang="ru-RU" sz="4400" dirty="0" smtClean="0"/>
              <a:t>Весь же – в дневнике я и в журнале.</a:t>
            </a:r>
          </a:p>
          <a:p>
            <a:endParaRPr lang="ru-RU" sz="4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13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r="3060"/>
          <a:stretch/>
        </p:blipFill>
        <p:spPr>
          <a:xfrm>
            <a:off x="0" y="-2592"/>
            <a:ext cx="914400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47923" y="395741"/>
            <a:ext cx="10310611" cy="1325563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Шарада 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1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935" y="361924"/>
            <a:ext cx="10246217" cy="1325563"/>
          </a:xfrm>
        </p:spPr>
        <p:txBody>
          <a:bodyPr/>
          <a:lstStyle/>
          <a:p>
            <a:r>
              <a:rPr lang="ru-RU" dirty="0" smtClean="0"/>
              <a:t>Интернет-источники изображений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2935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</a:t>
            </a:r>
            <a:r>
              <a:rPr lang="en-US" sz="3200" dirty="0" smtClean="0">
                <a:hlinkClick r:id="rId2"/>
              </a:rPr>
              <a:t>www.clipartbest.com/red-flag-picture</a:t>
            </a:r>
            <a:endParaRPr lang="ru-RU" sz="3200" dirty="0" smtClean="0"/>
          </a:p>
          <a:p>
            <a:r>
              <a:rPr lang="en-US" sz="3200" dirty="0">
                <a:hlinkClick r:id="rId3"/>
              </a:rPr>
              <a:t>http://</a:t>
            </a:r>
            <a:r>
              <a:rPr lang="en-US" sz="3200" dirty="0" smtClean="0">
                <a:hlinkClick r:id="rId3"/>
              </a:rPr>
              <a:t>www.frazeologiya.ru/symbol/u/4</a:t>
            </a:r>
            <a:endParaRPr lang="ru-RU" sz="3200" dirty="0" smtClean="0"/>
          </a:p>
          <a:p>
            <a:r>
              <a:rPr lang="en-US" sz="3200" dirty="0" smtClean="0">
                <a:hlinkClick r:id="rId4"/>
              </a:rPr>
              <a:t>http://thebestartt.com/kartinki-k-skazkam-tri-medvedya</a:t>
            </a:r>
            <a:endParaRPr lang="ru-RU" sz="3200" dirty="0" smtClean="0"/>
          </a:p>
          <a:p>
            <a:r>
              <a:rPr lang="en-US" sz="3200" dirty="0" smtClean="0">
                <a:hlinkClick r:id="rId5"/>
              </a:rPr>
              <a:t>http://shazad.ru/articles/668</a:t>
            </a:r>
            <a:endParaRPr lang="ru-RU" sz="3200" dirty="0" smtClean="0"/>
          </a:p>
          <a:p>
            <a:r>
              <a:rPr lang="en-US" sz="3200" dirty="0" smtClean="0">
                <a:hlinkClick r:id="rId6"/>
              </a:rPr>
              <a:t>http://artvictor.ru/ru/maxsz/backwoods.img</a:t>
            </a:r>
            <a:endParaRPr lang="ru-RU" sz="3200" dirty="0" smtClean="0"/>
          </a:p>
          <a:p>
            <a:r>
              <a:rPr lang="en-US" sz="3200" dirty="0" smtClean="0">
                <a:hlinkClick r:id="rId7"/>
              </a:rPr>
              <a:t>http</a:t>
            </a:r>
            <a:r>
              <a:rPr lang="en-US" sz="3200" dirty="0" smtClean="0">
                <a:hlinkClick r:id="rId7"/>
              </a:rPr>
              <a:t>://</a:t>
            </a:r>
            <a:r>
              <a:rPr lang="en-US" sz="3200" dirty="0" smtClean="0">
                <a:hlinkClick r:id="rId7"/>
              </a:rPr>
              <a:t>sovcom.ru/pics/auctions/12962_114-1.jpg</a:t>
            </a:r>
            <a:endParaRPr lang="ru-RU" sz="3200" dirty="0" smtClean="0"/>
          </a:p>
          <a:p>
            <a:r>
              <a:rPr lang="en-US" sz="3200" dirty="0">
                <a:hlinkClick r:id="rId8"/>
              </a:rPr>
              <a:t>http://allwantsimg.com/beleet-parus-odinokiy-kataev</a:t>
            </a:r>
            <a:endParaRPr lang="ru-RU" sz="3200"/>
          </a:p>
          <a:p>
            <a:pPr marL="0" indent="0">
              <a:buNone/>
            </a:pPr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r="3060"/>
          <a:stretch/>
        </p:blipFill>
        <p:spPr>
          <a:xfrm>
            <a:off x="0" y="-2592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57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38010" y="3638798"/>
            <a:ext cx="4237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Пик Знаний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958" y="6088559"/>
            <a:ext cx="1584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Старт</a:t>
            </a:r>
            <a:r>
              <a:rPr lang="ru-RU" sz="4400" b="1" dirty="0" smtClean="0"/>
              <a:t> </a:t>
            </a:r>
            <a:endParaRPr lang="ru-RU" sz="44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2</a:t>
            </a:fld>
            <a:endParaRPr lang="ru-RU" dirty="0"/>
          </a:p>
        </p:txBody>
      </p:sp>
      <p:pic>
        <p:nvPicPr>
          <p:cNvPr id="19" name="Объект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91" y="5628518"/>
            <a:ext cx="1042078" cy="1141324"/>
          </a:xfrm>
          <a:prstGeom prst="rect">
            <a:avLst/>
          </a:prstGeom>
        </p:spPr>
      </p:pic>
      <p:pic>
        <p:nvPicPr>
          <p:cNvPr id="20" name="Объект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71" y="5580151"/>
            <a:ext cx="1042078" cy="1141324"/>
          </a:xfrm>
          <a:prstGeom prst="rect">
            <a:avLst/>
          </a:prstGeom>
        </p:spPr>
      </p:pic>
      <p:pic>
        <p:nvPicPr>
          <p:cNvPr id="21" name="Объект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2" y="5215026"/>
            <a:ext cx="1042078" cy="11413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813" y="4282604"/>
            <a:ext cx="2953989" cy="2595093"/>
          </a:xfrm>
          <a:prstGeom prst="rect">
            <a:avLst/>
          </a:prstGeom>
        </p:spPr>
      </p:pic>
      <p:pic>
        <p:nvPicPr>
          <p:cNvPr id="18" name="Объект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552">
            <a:off x="10487640" y="4900436"/>
            <a:ext cx="1042078" cy="1141324"/>
          </a:xfrm>
          <a:prstGeom prst="rect">
            <a:avLst/>
          </a:prstGeom>
        </p:spPr>
      </p:pic>
      <p:pic>
        <p:nvPicPr>
          <p:cNvPr id="1026" name="Picture 2" descr="http://frazeologiya.ru/img/tr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002" y="462620"/>
            <a:ext cx="29718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998" y="-13440"/>
            <a:ext cx="1042078" cy="1141324"/>
          </a:xfrm>
        </p:spPr>
      </p:pic>
    </p:spTree>
    <p:extLst>
      <p:ext uri="{BB962C8B-B14F-4D97-AF65-F5344CB8AC3E}">
        <p14:creationId xmlns:p14="http://schemas.microsoft.com/office/powerpoint/2010/main" val="11484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3</a:t>
            </a:fld>
            <a:endParaRPr lang="ru-RU"/>
          </a:p>
        </p:txBody>
      </p:sp>
      <p:pic>
        <p:nvPicPr>
          <p:cNvPr id="7" name="Picture 6" descr="http://hobbitaniya.ru/rusnarod/img/tri_medvedy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67" y="0"/>
            <a:ext cx="529166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H="1" flipV="1">
            <a:off x="8353023" y="2573115"/>
            <a:ext cx="515153" cy="2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6" descr="http://hobbitaniya.ru/rusnarod/img/tri_medvedy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52916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8566595" y="3133971"/>
            <a:ext cx="515153" cy="2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72011" y="659046"/>
            <a:ext cx="5692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Суффиксальный способ словообразования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4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2010" y="2301970"/>
            <a:ext cx="5919989" cy="19736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/>
              <a:t>м</a:t>
            </a:r>
            <a:r>
              <a:rPr lang="ru-RU" sz="3600" dirty="0" smtClean="0"/>
              <a:t>едведица     медведь (</a:t>
            </a:r>
            <a:r>
              <a:rPr lang="ru-RU" sz="3600" dirty="0" err="1" smtClean="0"/>
              <a:t>суфф</a:t>
            </a:r>
            <a:r>
              <a:rPr lang="ru-RU" sz="3600" dirty="0" smtClean="0"/>
              <a:t>.)</a:t>
            </a:r>
          </a:p>
          <a:p>
            <a:pPr marL="0" indent="0">
              <a:buNone/>
            </a:pPr>
            <a:r>
              <a:rPr lang="ru-RU" sz="3600" dirty="0"/>
              <a:t>м</a:t>
            </a:r>
            <a:r>
              <a:rPr lang="ru-RU" sz="3600" dirty="0" smtClean="0"/>
              <a:t>едвежонок     медведь (</a:t>
            </a:r>
            <a:r>
              <a:rPr lang="ru-RU" sz="3600" dirty="0" err="1" smtClean="0"/>
              <a:t>суфф</a:t>
            </a:r>
            <a:r>
              <a:rPr lang="ru-RU" sz="3600" dirty="0" smtClean="0"/>
              <a:t>.) </a:t>
            </a:r>
          </a:p>
          <a:p>
            <a:pPr marL="0" indent="0">
              <a:buNone/>
            </a:pPr>
            <a:r>
              <a:rPr lang="ru-RU" sz="3600" dirty="0" smtClean="0"/>
              <a:t>(ж//д)</a:t>
            </a:r>
          </a:p>
          <a:p>
            <a:endParaRPr lang="ru-RU" sz="4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r="3060"/>
          <a:stretch/>
        </p:blipFill>
        <p:spPr>
          <a:xfrm>
            <a:off x="0" y="-2592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4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л. Т.Капустиной к рассказу Н.Сладкова «Лесные силачи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19" y="880891"/>
            <a:ext cx="5032781" cy="380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871" y="116758"/>
            <a:ext cx="10297732" cy="13255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Лесные силачи 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60370" y="4391395"/>
            <a:ext cx="8706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33500" algn="l"/>
              </a:tabLst>
            </a:pPr>
            <a:r>
              <a:rPr lang="ru-RU" sz="3200" dirty="0">
                <a:ea typeface="Times New Roman" panose="02020603050405020304" pitchFamily="18" charset="0"/>
              </a:rPr>
              <a:t>п</a:t>
            </a:r>
            <a:r>
              <a:rPr lang="ru-RU" sz="3200" dirty="0" smtClean="0">
                <a:effectLst/>
                <a:ea typeface="Times New Roman" panose="02020603050405020304" pitchFamily="18" charset="0"/>
              </a:rPr>
              <a:t>одосиновик          осиновый (пр.-</a:t>
            </a:r>
            <a:r>
              <a:rPr lang="ru-RU" sz="3200" dirty="0" err="1" smtClean="0">
                <a:effectLst/>
                <a:ea typeface="Times New Roman" panose="02020603050405020304" pitchFamily="18" charset="0"/>
              </a:rPr>
              <a:t>суфф</a:t>
            </a:r>
            <a:r>
              <a:rPr lang="ru-RU" sz="3200" dirty="0" smtClean="0">
                <a:effectLst/>
                <a:ea typeface="Times New Roman" panose="02020603050405020304" pitchFamily="18" charset="0"/>
              </a:rPr>
              <a:t>.)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33500" algn="l"/>
              </a:tabLst>
            </a:pPr>
            <a:r>
              <a:rPr lang="ru-RU" sz="3200" dirty="0">
                <a:ea typeface="Times New Roman" panose="02020603050405020304" pitchFamily="18" charset="0"/>
              </a:rPr>
              <a:t>п</a:t>
            </a:r>
            <a:r>
              <a:rPr lang="ru-RU" sz="3200" dirty="0" smtClean="0">
                <a:effectLst/>
                <a:ea typeface="Times New Roman" panose="02020603050405020304" pitchFamily="18" charset="0"/>
              </a:rPr>
              <a:t>одберёзовик         берёзовый (пр.-</a:t>
            </a:r>
            <a:r>
              <a:rPr lang="ru-RU" sz="3200" dirty="0" err="1" smtClean="0">
                <a:effectLst/>
                <a:ea typeface="Times New Roman" panose="02020603050405020304" pitchFamily="18" charset="0"/>
              </a:rPr>
              <a:t>суфф</a:t>
            </a:r>
            <a:r>
              <a:rPr lang="ru-RU" sz="3200" dirty="0" smtClean="0">
                <a:effectLst/>
                <a:ea typeface="Times New Roman" panose="02020603050405020304" pitchFamily="18" charset="0"/>
              </a:rPr>
              <a:t>.)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33500" algn="l"/>
              </a:tabLst>
            </a:pPr>
            <a:r>
              <a:rPr lang="ru-RU" sz="3200" dirty="0">
                <a:ea typeface="Times New Roman" panose="02020603050405020304" pitchFamily="18" charset="0"/>
              </a:rPr>
              <a:t>м</a:t>
            </a:r>
            <a:r>
              <a:rPr lang="ru-RU" sz="3200" dirty="0" smtClean="0">
                <a:effectLst/>
                <a:ea typeface="Times New Roman" panose="02020603050405020304" pitchFamily="18" charset="0"/>
              </a:rPr>
              <a:t>оховик         мох (</a:t>
            </a:r>
            <a:r>
              <a:rPr lang="ru-RU" sz="3200" dirty="0" err="1" smtClean="0">
                <a:effectLst/>
                <a:ea typeface="Times New Roman" panose="02020603050405020304" pitchFamily="18" charset="0"/>
              </a:rPr>
              <a:t>суфф</a:t>
            </a:r>
            <a:r>
              <a:rPr lang="ru-RU" sz="3200" dirty="0" smtClean="0">
                <a:effectLst/>
                <a:ea typeface="Times New Roman" panose="02020603050405020304" pitchFamily="18" charset="0"/>
              </a:rPr>
              <a:t>.)</a:t>
            </a:r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5347062" y="4892186"/>
            <a:ext cx="515153" cy="2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5487113" y="5590587"/>
            <a:ext cx="515153" cy="2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4528533" y="6348301"/>
            <a:ext cx="515153" cy="2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5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r="3060"/>
          <a:stretch/>
        </p:blipFill>
        <p:spPr>
          <a:xfrm>
            <a:off x="0" y="-2592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624" y="2227411"/>
            <a:ext cx="4497834" cy="3316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33500" algn="l"/>
              </a:tabLst>
            </a:pPr>
            <a:r>
              <a:rPr lang="ru-RU" sz="3600" dirty="0" smtClean="0">
                <a:effectLst/>
                <a:ea typeface="Times New Roman" panose="02020603050405020304" pitchFamily="18" charset="0"/>
              </a:rPr>
              <a:t>глушь      глухой (ш//х)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33500" algn="l"/>
              </a:tabLst>
            </a:pPr>
            <a:r>
              <a:rPr lang="ru-RU" sz="3600" dirty="0">
                <a:ea typeface="Times New Roman" panose="02020603050405020304" pitchFamily="18" charset="0"/>
              </a:rPr>
              <a:t>с</a:t>
            </a:r>
            <a:r>
              <a:rPr lang="ru-RU" sz="3600" dirty="0" smtClean="0">
                <a:effectLst/>
                <a:ea typeface="Times New Roman" panose="02020603050405020304" pitchFamily="18" charset="0"/>
              </a:rPr>
              <a:t>инь        синий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33500" algn="l"/>
              </a:tabLst>
            </a:pPr>
            <a:r>
              <a:rPr lang="ru-RU" sz="3600" dirty="0">
                <a:ea typeface="Times New Roman" panose="02020603050405020304" pitchFamily="18" charset="0"/>
              </a:rPr>
              <a:t>т</a:t>
            </a:r>
            <a:r>
              <a:rPr lang="ru-RU" sz="3600" dirty="0" smtClean="0">
                <a:effectLst/>
                <a:ea typeface="Times New Roman" panose="02020603050405020304" pitchFamily="18" charset="0"/>
              </a:rPr>
              <a:t>ишь        тихий (ш//х)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33500" algn="l"/>
              </a:tabLst>
            </a:pP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5013769" y="4391207"/>
            <a:ext cx="515153" cy="2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5005387" y="2750440"/>
            <a:ext cx="515153" cy="2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4894364" y="3576349"/>
            <a:ext cx="515153" cy="2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0615" y="1226485"/>
            <a:ext cx="10496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 smtClean="0">
                <a:solidFill>
                  <a:schemeClr val="bg1"/>
                </a:solidFill>
              </a:rPr>
              <a:t>Бессуффиксный</a:t>
            </a:r>
            <a:r>
              <a:rPr lang="ru-RU" sz="4400" dirty="0" smtClean="0">
                <a:solidFill>
                  <a:schemeClr val="bg1"/>
                </a:solidFill>
              </a:rPr>
              <a:t> способ словообразования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41" y="3569355"/>
            <a:ext cx="3743459" cy="32886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944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Перекрёстки из сложных слов</a:t>
            </a:r>
            <a:endParaRPr lang="ru-RU" sz="6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39242"/>
              </p:ext>
            </p:extLst>
          </p:nvPr>
        </p:nvGraphicFramePr>
        <p:xfrm>
          <a:off x="3373708" y="1604091"/>
          <a:ext cx="5384800" cy="5120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4426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1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с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а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д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о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в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о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д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26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2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п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р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о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в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з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26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3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д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ы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м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о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х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о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д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26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4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х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о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р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в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о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д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26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б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у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е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л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о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м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26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с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м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о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т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ё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к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26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>
                          <a:effectLst/>
                        </a:rPr>
                        <a:t>7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п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у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л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е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м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dirty="0">
                          <a:effectLst/>
                        </a:rPr>
                        <a:t>ё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т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r="3060"/>
          <a:stretch/>
        </p:blipFill>
        <p:spPr>
          <a:xfrm>
            <a:off x="0" y="-2592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894" y="207963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ереход слов из одной части речи в другую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5484" y="1533526"/>
            <a:ext cx="7173686" cy="4351338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Петя заметил, что </a:t>
            </a:r>
            <a:r>
              <a:rPr lang="ru-RU" sz="4400" dirty="0" smtClean="0">
                <a:solidFill>
                  <a:srgbClr val="FF0000"/>
                </a:solidFill>
              </a:rPr>
              <a:t>усатый</a:t>
            </a:r>
            <a:r>
              <a:rPr lang="ru-RU" sz="4400" dirty="0" smtClean="0"/>
              <a:t> пассажир обратил внимание на спящего.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Усатый</a:t>
            </a:r>
            <a:r>
              <a:rPr lang="ru-RU" sz="4400" dirty="0" smtClean="0"/>
              <a:t> смотрел на мальчика в упор чёрными мохнатыми глазами.</a:t>
            </a:r>
          </a:p>
          <a:p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r="3060"/>
          <a:stretch/>
        </p:blipFill>
        <p:spPr>
          <a:xfrm>
            <a:off x="0" y="-2592"/>
            <a:ext cx="914400" cy="6858000"/>
          </a:xfrm>
          <a:prstGeom prst="rect">
            <a:avLst/>
          </a:prstGeom>
        </p:spPr>
      </p:pic>
      <p:pic>
        <p:nvPicPr>
          <p:cNvPr id="8194" name="Picture 2" descr="Три иллюстрации к роману В.П. Катаева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97" y="1188927"/>
            <a:ext cx="3571690" cy="55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1.bp.blogspot.com/-9Kfob7QdLQw/UkWkmvl0SnI/AAAAAAAAIuE/tipfAN-NUn4/s1600/collag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14" y="-7549"/>
            <a:ext cx="10247086" cy="68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AE3C-3437-4D2D-AFC8-8BD0EE6D096B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r="3060"/>
          <a:stretch/>
        </p:blipFill>
        <p:spPr>
          <a:xfrm>
            <a:off x="0" y="-2592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303</Words>
  <Application>Microsoft Office PowerPoint</Application>
  <PresentationFormat>Широкоэкранный</PresentationFormat>
  <Paragraphs>130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Путешествие в Страну Словарию </vt:lpstr>
      <vt:lpstr>Презентация PowerPoint</vt:lpstr>
      <vt:lpstr>Презентация PowerPoint</vt:lpstr>
      <vt:lpstr>Презентация PowerPoint</vt:lpstr>
      <vt:lpstr>Лесные силачи </vt:lpstr>
      <vt:lpstr>Презентация PowerPoint</vt:lpstr>
      <vt:lpstr>Перекрёстки из сложных слов</vt:lpstr>
      <vt:lpstr>Переход слов из одной части речи в другую</vt:lpstr>
      <vt:lpstr>Презентация PowerPoint</vt:lpstr>
      <vt:lpstr>Распределите слова в 3 колонки</vt:lpstr>
      <vt:lpstr>Презентация PowerPoint</vt:lpstr>
      <vt:lpstr>Шарада </vt:lpstr>
      <vt:lpstr>Шарада </vt:lpstr>
      <vt:lpstr>Интернет-источники изображений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Словарию</dc:title>
  <dc:creator>Татьяна Древаль</dc:creator>
  <cp:lastModifiedBy>Татьяна Древаль</cp:lastModifiedBy>
  <cp:revision>40</cp:revision>
  <dcterms:created xsi:type="dcterms:W3CDTF">2017-04-02T12:18:10Z</dcterms:created>
  <dcterms:modified xsi:type="dcterms:W3CDTF">2017-04-08T12:40:19Z</dcterms:modified>
</cp:coreProperties>
</file>