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9" r:id="rId3"/>
    <p:sldId id="282" r:id="rId4"/>
    <p:sldId id="285" r:id="rId5"/>
    <p:sldId id="277" r:id="rId6"/>
    <p:sldId id="284" r:id="rId7"/>
    <p:sldId id="281" r:id="rId8"/>
    <p:sldId id="280" r:id="rId9"/>
    <p:sldId id="276" r:id="rId10"/>
    <p:sldId id="279" r:id="rId11"/>
    <p:sldId id="278" r:id="rId12"/>
    <p:sldId id="275" r:id="rId13"/>
    <p:sldId id="274" r:id="rId14"/>
    <p:sldId id="262" r:id="rId15"/>
    <p:sldId id="273" r:id="rId16"/>
    <p:sldId id="272" r:id="rId17"/>
    <p:sldId id="271" r:id="rId18"/>
    <p:sldId id="270" r:id="rId19"/>
    <p:sldId id="269" r:id="rId20"/>
    <p:sldId id="267" r:id="rId21"/>
    <p:sldId id="266" r:id="rId22"/>
    <p:sldId id="265" r:id="rId23"/>
    <p:sldId id="260" r:id="rId24"/>
    <p:sldId id="287" r:id="rId25"/>
    <p:sldId id="288" r:id="rId26"/>
    <p:sldId id="291" r:id="rId27"/>
    <p:sldId id="290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9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5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32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5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94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2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2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5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4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7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2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0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8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1957" y="1222513"/>
            <a:ext cx="5865114" cy="31735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Анна Андреевна Ахматова. </a:t>
            </a:r>
            <a:br>
              <a:rPr lang="ru-RU" b="1" dirty="0" smtClean="0"/>
            </a:br>
            <a:r>
              <a:rPr lang="ru-RU" b="1" dirty="0" smtClean="0"/>
              <a:t>Слово о поэте.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2965" y="4396031"/>
            <a:ext cx="3579812" cy="112628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(18</a:t>
            </a:r>
            <a:r>
              <a:rPr lang="en-US" sz="4000" dirty="0" smtClean="0"/>
              <a:t>8</a:t>
            </a:r>
            <a:r>
              <a:rPr lang="ru-RU" sz="4000" dirty="0" smtClean="0"/>
              <a:t>9 – 1966)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15" y="769258"/>
            <a:ext cx="4042067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3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958" y="93592"/>
            <a:ext cx="8915399" cy="10293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Анна Ахматова и Николай Гумилёв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9032" y="1672563"/>
            <a:ext cx="4358727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/>
              <a:t>В Киеве Анна начала переписываться с Николаем Гумилевым, который ухаживал за ней еще в Царском Селе. П</a:t>
            </a:r>
            <a:r>
              <a:rPr lang="ru-RU" sz="1800" dirty="0" smtClean="0"/>
              <a:t>оэт во Франции издаёт русский </a:t>
            </a:r>
            <a:r>
              <a:rPr lang="ru-RU" sz="1800" dirty="0"/>
              <a:t>еженедельник «Сириус». В 1907 году </a:t>
            </a:r>
            <a:r>
              <a:rPr lang="ru-RU" sz="1800" dirty="0" smtClean="0"/>
              <a:t>в нём было опубликовано стихотворение Ахматовой </a:t>
            </a:r>
            <a:r>
              <a:rPr lang="ru-RU" sz="1800" dirty="0"/>
              <a:t>«На руке его много блестящих колец…». </a:t>
            </a:r>
            <a:endParaRPr lang="ru-RU" sz="1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 smtClean="0"/>
              <a:t>В </a:t>
            </a:r>
            <a:r>
              <a:rPr lang="ru-RU" sz="1800" dirty="0"/>
              <a:t>апреле 1910 года Анна Ахматова и Николай Гумилев обвенчались — под Киевом, в селе Никольская Слободка.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77" y="1672563"/>
            <a:ext cx="570228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8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117655"/>
            <a:ext cx="8915399" cy="844871"/>
          </a:xfrm>
        </p:spPr>
        <p:txBody>
          <a:bodyPr/>
          <a:lstStyle/>
          <a:p>
            <a:pPr algn="ctr"/>
            <a:r>
              <a:rPr lang="ru-RU" dirty="0" smtClean="0"/>
              <a:t>В начале творчества…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19229" y="1672583"/>
            <a:ext cx="5253457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начале своего творчества </a:t>
            </a:r>
            <a:r>
              <a:rPr lang="ru-RU" dirty="0" smtClean="0"/>
              <a:t>Анна Ахматова </a:t>
            </a:r>
            <a:r>
              <a:rPr lang="ru-RU" dirty="0"/>
              <a:t>пошла путем акмеизма — представляла новое литературное течение, которое противостояло символизму XIX </a:t>
            </a:r>
            <a:r>
              <a:rPr lang="ru-RU" dirty="0" smtClean="0"/>
              <a:t>в. </a:t>
            </a:r>
            <a:r>
              <a:rPr lang="ru-RU" dirty="0"/>
              <a:t>Ахматова </a:t>
            </a:r>
            <a:r>
              <a:rPr lang="ru-RU" dirty="0" smtClean="0"/>
              <a:t>провозглашала </a:t>
            </a:r>
            <a:r>
              <a:rPr lang="ru-RU" dirty="0"/>
              <a:t>культ конкретности, </a:t>
            </a:r>
            <a:r>
              <a:rPr lang="ru-RU" dirty="0" smtClean="0"/>
              <a:t>«</a:t>
            </a:r>
            <a:r>
              <a:rPr lang="ru-RU" dirty="0"/>
              <a:t>вещественность» литературных образов. </a:t>
            </a:r>
            <a:r>
              <a:rPr lang="ru-RU" dirty="0" smtClean="0"/>
              <a:t>Первую </a:t>
            </a:r>
            <a:r>
              <a:rPr lang="ru-RU" dirty="0"/>
              <a:t>известность поэтессе принесло выступление в литературном кабаре </a:t>
            </a:r>
            <a:r>
              <a:rPr lang="ru-RU" b="1" dirty="0"/>
              <a:t>«Бродячая собака».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92" y="1281257"/>
            <a:ext cx="373557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0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930" y="0"/>
            <a:ext cx="8915399" cy="1029355"/>
          </a:xfrm>
        </p:spPr>
        <p:txBody>
          <a:bodyPr/>
          <a:lstStyle/>
          <a:p>
            <a:pPr algn="ctr"/>
            <a:r>
              <a:rPr lang="ru-RU" dirty="0" smtClean="0"/>
              <a:t>Первый сборник «Вечер» (1912)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1217" y="1690698"/>
            <a:ext cx="3957983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1912-ый становится годом прорыва в её биографии. В этом памятном году не только рождается единственный сын поэтессы – Лев Гумилёв, но и выходит маленьким тиражом её первый сборник под названием </a:t>
            </a:r>
            <a:r>
              <a:rPr lang="ru-RU" b="1" dirty="0"/>
              <a:t>«Вечер».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51" y="1299372"/>
            <a:ext cx="348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790" y="119270"/>
            <a:ext cx="8915399" cy="876955"/>
          </a:xfrm>
        </p:spPr>
        <p:txBody>
          <a:bodyPr/>
          <a:lstStyle/>
          <a:p>
            <a:pPr algn="ctr"/>
            <a:r>
              <a:rPr lang="ru-RU" dirty="0" smtClean="0"/>
              <a:t>Сборник «Чётки» (1914)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0374" y="1807776"/>
            <a:ext cx="3858823" cy="338833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Через </a:t>
            </a:r>
            <a:r>
              <a:rPr lang="ru-RU" dirty="0"/>
              <a:t>2 года выходит второй сборник, названный </a:t>
            </a:r>
            <a:r>
              <a:rPr lang="ru-RU" b="1" dirty="0"/>
              <a:t>«Чётки</a:t>
            </a:r>
            <a:r>
              <a:rPr lang="ru-RU" b="1" dirty="0" smtClean="0"/>
              <a:t>» </a:t>
            </a:r>
            <a:r>
              <a:rPr lang="ru-RU" dirty="0" smtClean="0"/>
              <a:t>(1914). </a:t>
            </a:r>
            <a:r>
              <a:rPr lang="ru-RU" dirty="0"/>
              <a:t>И это уже был настоящий триумф. Поклонники и критики восторженно отзываются о её творчестве, возводя в ранг самой модной поэтессы своего времени.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58" y="1166227"/>
            <a:ext cx="5333335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706" y="0"/>
            <a:ext cx="8915399" cy="1029355"/>
          </a:xfrm>
        </p:spPr>
        <p:txBody>
          <a:bodyPr/>
          <a:lstStyle/>
          <a:p>
            <a:pPr algn="ctr"/>
            <a:r>
              <a:rPr lang="ru-RU" dirty="0" smtClean="0"/>
              <a:t>Сборник «Белая стая» (1917)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9268" y="2336543"/>
            <a:ext cx="4456676" cy="23806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/>
              <a:t>В революционном 1917-ом </a:t>
            </a:r>
            <a:r>
              <a:rPr lang="ru-RU" sz="2200" dirty="0" smtClean="0"/>
              <a:t>году Анна </a:t>
            </a:r>
            <a:r>
              <a:rPr lang="ru-RU" sz="2200" dirty="0"/>
              <a:t>выпускает свою третью книгу – </a:t>
            </a:r>
            <a:r>
              <a:rPr lang="ru-RU" sz="2200" b="1" dirty="0"/>
              <a:t>«Белая стая». </a:t>
            </a:r>
            <a:r>
              <a:rPr lang="ru-RU" sz="2200" dirty="0"/>
              <a:t>Она выходит внушительным тиражом в </a:t>
            </a:r>
            <a:r>
              <a:rPr lang="ru-RU" sz="2200" dirty="0" smtClean="0"/>
              <a:t>две </a:t>
            </a:r>
            <a:r>
              <a:rPr lang="ru-RU" sz="2200" dirty="0"/>
              <a:t>тысячи </a:t>
            </a:r>
            <a:r>
              <a:rPr lang="ru-RU" sz="2200" dirty="0" smtClean="0"/>
              <a:t>экземпляров.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46" y="1351722"/>
            <a:ext cx="371514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0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664" y="96253"/>
            <a:ext cx="9346947" cy="12272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Трагическая судьба </a:t>
            </a:r>
            <a:br>
              <a:rPr lang="ru-RU" dirty="0" smtClean="0"/>
            </a:br>
            <a:r>
              <a:rPr lang="ru-RU" dirty="0" smtClean="0"/>
              <a:t>Николая 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514" y="2000350"/>
            <a:ext cx="4567097" cy="379085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/>
              <a:t>Брак Ахматовой и Гумилева распался в августе 1918 года. </a:t>
            </a:r>
            <a:r>
              <a:rPr lang="ru-RU" sz="1800" dirty="0" smtClean="0"/>
              <a:t>В </a:t>
            </a:r>
            <a:r>
              <a:rPr lang="ru-RU" sz="1800" dirty="0"/>
              <a:t>1921 году Гумилева арестовали, а затем расстреляли — поэта обвинили в причастности к контрреволюционному заговору. </a:t>
            </a:r>
            <a:endParaRPr lang="ru-RU" sz="1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 smtClean="0"/>
              <a:t>Ахматова </a:t>
            </a:r>
            <a:r>
              <a:rPr lang="ru-RU" sz="1800" dirty="0"/>
              <a:t>писала в дневнике: </a:t>
            </a:r>
            <a:r>
              <a:rPr lang="ru-RU" sz="1800" i="1" dirty="0"/>
              <a:t>«Блок, Гумилев, Хлебников умерли почти одновременно. Ремизов, Цветаева и Ходасевич уехали за границу, там же были Шаляпин, Михаил Чехов и половина балета»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51" y="1580113"/>
            <a:ext cx="3127849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263" y="93592"/>
            <a:ext cx="8915399" cy="1029355"/>
          </a:xfrm>
        </p:spPr>
        <p:txBody>
          <a:bodyPr/>
          <a:lstStyle/>
          <a:p>
            <a:r>
              <a:rPr lang="ru-RU" dirty="0" smtClean="0"/>
              <a:t>Увлечение творчеством Пушкина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2290" y="1724228"/>
            <a:ext cx="4570740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С середины 20-х годов новые стихи Ахматовой перестали печатать, а старые не переиздавали. В то время поэтесса начала увлекаться архитектурой старого Петербурга и творчеством </a:t>
            </a:r>
            <a:r>
              <a:rPr lang="ru-RU" dirty="0" smtClean="0"/>
              <a:t>Пушкина. </a:t>
            </a:r>
            <a:r>
              <a:rPr lang="ru-RU" dirty="0"/>
              <a:t>Александра Сергеевича поэтесса превозносила, называла своим У</a:t>
            </a:r>
            <a:r>
              <a:rPr lang="ru-RU" dirty="0" smtClean="0"/>
              <a:t>чителем.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6" y="1453095"/>
            <a:ext cx="349740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285" y="188844"/>
            <a:ext cx="10269368" cy="788723"/>
          </a:xfrm>
        </p:spPr>
        <p:txBody>
          <a:bodyPr/>
          <a:lstStyle/>
          <a:p>
            <a:pPr algn="ctr"/>
            <a:r>
              <a:rPr lang="ru-RU" dirty="0" smtClean="0"/>
              <a:t>Трагические 30-е годы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3292" y="1507860"/>
            <a:ext cx="4432677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/>
              <a:t>Как писала Ахматова, </a:t>
            </a:r>
            <a:r>
              <a:rPr lang="ru-RU" sz="1800" b="1" i="1" dirty="0"/>
              <a:t>«такой судьбы не было еще ни у одного поколения»</a:t>
            </a:r>
            <a:r>
              <a:rPr lang="ru-RU" sz="1800" b="1" dirty="0"/>
              <a:t>. </a:t>
            </a:r>
            <a:r>
              <a:rPr lang="ru-RU" sz="1800" dirty="0"/>
              <a:t>В 30-е годы был арестован </a:t>
            </a:r>
            <a:r>
              <a:rPr lang="ru-RU" sz="1800" dirty="0" smtClean="0"/>
              <a:t>её третий муж Николай </a:t>
            </a:r>
            <a:r>
              <a:rPr lang="ru-RU" sz="1800" dirty="0"/>
              <a:t>Пунин, дважды арестован </a:t>
            </a:r>
            <a:r>
              <a:rPr lang="ru-RU" sz="1800" dirty="0" smtClean="0"/>
              <a:t>сын Лев </a:t>
            </a:r>
            <a:r>
              <a:rPr lang="ru-RU" sz="1800" dirty="0"/>
              <a:t>Гумилев. В 1938 году </a:t>
            </a:r>
            <a:r>
              <a:rPr lang="ru-RU" sz="1800" dirty="0" smtClean="0"/>
              <a:t>сына </a:t>
            </a:r>
            <a:r>
              <a:rPr lang="ru-RU" sz="1800" dirty="0"/>
              <a:t>приговорили к пяти годам исправительно-трудовых лагерей. О чувствах жен и матерей «врагов народа» — жертв репрессий 1930-х годов — Ахматова позже написала одно из своих знаменитых произведений — автобиографическую поэму </a:t>
            </a:r>
            <a:r>
              <a:rPr lang="ru-RU" sz="1800" b="1" dirty="0"/>
              <a:t>«Реквием».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16" y="1224534"/>
            <a:ext cx="4357332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0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306" y="93594"/>
            <a:ext cx="10373642" cy="812786"/>
          </a:xfrm>
        </p:spPr>
        <p:txBody>
          <a:bodyPr/>
          <a:lstStyle/>
          <a:p>
            <a:pPr algn="ctr"/>
            <a:r>
              <a:rPr lang="ru-RU" dirty="0" smtClean="0"/>
              <a:t> Великая Отечественная война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8505" y="1483895"/>
            <a:ext cx="5520906" cy="48286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i="1" dirty="0"/>
              <a:t>«Отечественная война 1941 года застала меня в Ленинграде»</a:t>
            </a:r>
            <a:r>
              <a:rPr lang="ru-RU" dirty="0"/>
              <a:t>, — писала поэтесса в воспоминаниях. Ахматову эвакуировали сначала в Москву, затем в Ташкент — там она выступала в госпиталях, читала стихи раненым солдатам и «жадно ловила вести о Ленинграде, о фронте». В Северную столицу поэтесса смогла вернуться лишь в 1944 году</a:t>
            </a:r>
            <a:r>
              <a:rPr lang="ru-RU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i="1" dirty="0" smtClean="0"/>
              <a:t>«</a:t>
            </a:r>
            <a:r>
              <a:rPr lang="ru-RU" i="1" dirty="0"/>
              <a:t>Страшный призрак, притворяющийся моим городом, так поразил меня, что я описала эту мою с ним встречу в прозе… Проза всегда казалась мне и тайной, и соблазном. Я с самого начала все знала про стихи — я никогда ничего не знала о прозе».</a:t>
            </a:r>
            <a:endParaRPr lang="ru-RU" dirty="0"/>
          </a:p>
          <a:p>
            <a:r>
              <a:rPr lang="ru-RU" dirty="0" smtClean="0"/>
              <a:t>                                                Анна </a:t>
            </a:r>
            <a:r>
              <a:rPr lang="ru-RU" dirty="0"/>
              <a:t>Ахматова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43" y="1378232"/>
            <a:ext cx="319115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4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948" y="0"/>
            <a:ext cx="8915399" cy="1029355"/>
          </a:xfrm>
        </p:spPr>
        <p:txBody>
          <a:bodyPr/>
          <a:lstStyle/>
          <a:p>
            <a:r>
              <a:rPr lang="ru-RU" dirty="0" smtClean="0"/>
              <a:t>Исключение из Союза писателей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7948" y="1529340"/>
            <a:ext cx="3893394" cy="482867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В 1946 году было вынесено специальное Постановление оргбюро ЦК ВКП(б) «О журналах «Звезда» и «Ленинград» — за «предоставление литературной трибуны» для «безыдейных, идеологически вредных произведений». Оно касалось двух советских писателей — Анны Ахматовой и Михаила Зощенко. </a:t>
            </a:r>
            <a:r>
              <a:rPr lang="ru-RU" dirty="0" smtClean="0"/>
              <a:t>Их </a:t>
            </a:r>
            <a:r>
              <a:rPr lang="ru-RU" dirty="0"/>
              <a:t>исключили из Союза писателей.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14" y="1261677"/>
            <a:ext cx="3615158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613" y="197867"/>
            <a:ext cx="9390997" cy="926396"/>
          </a:xfrm>
        </p:spPr>
        <p:txBody>
          <a:bodyPr/>
          <a:lstStyle/>
          <a:p>
            <a:pPr algn="ctr"/>
            <a:r>
              <a:rPr lang="ru-RU" dirty="0" smtClean="0"/>
              <a:t>Рождение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2469" y="2382317"/>
            <a:ext cx="4386068" cy="29761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Анна Горенко появилась на свет </a:t>
            </a:r>
            <a:r>
              <a:rPr lang="en-US" dirty="0" smtClean="0"/>
              <a:t>11</a:t>
            </a:r>
            <a:r>
              <a:rPr lang="ru-RU" dirty="0" smtClean="0"/>
              <a:t>(23)</a:t>
            </a:r>
            <a:r>
              <a:rPr lang="en-US" dirty="0" smtClean="0"/>
              <a:t> </a:t>
            </a:r>
            <a:r>
              <a:rPr lang="ru-RU" dirty="0" smtClean="0"/>
              <a:t>июня </a:t>
            </a:r>
            <a:r>
              <a:rPr lang="ru-RU" dirty="0"/>
              <a:t>1889 года в семье потомственного дворянина и отставного инженера-механика флота Андрея </a:t>
            </a:r>
            <a:r>
              <a:rPr lang="ru-RU" dirty="0" smtClean="0"/>
              <a:t>Антоновича </a:t>
            </a:r>
            <a:r>
              <a:rPr lang="ru-RU" dirty="0"/>
              <a:t>Горенко и Инны </a:t>
            </a:r>
            <a:r>
              <a:rPr lang="ru-RU" dirty="0" err="1"/>
              <a:t>Эразмовны</a:t>
            </a:r>
            <a:r>
              <a:rPr lang="ru-RU" dirty="0"/>
              <a:t> Стоговой, принадлежавшей к творческой элите Одессы.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10" y="1932056"/>
            <a:ext cx="5292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95" y="0"/>
            <a:ext cx="8915399" cy="1029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 не переставала писать стихи…»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8593" y="1723170"/>
            <a:ext cx="4949163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/>
              <a:t>В 1951 году поэтессу восстановили в Союзе писателей. Никогда не имевшая собственного жилья, в 1955 году Ахматова получила от Литературного фонда дачный домик в поселке Комарово</a:t>
            </a:r>
            <a:r>
              <a:rPr lang="ru-RU" sz="1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i="1" dirty="0" smtClean="0"/>
              <a:t>«</a:t>
            </a:r>
            <a:r>
              <a:rPr lang="ru-RU" sz="1800" i="1" dirty="0"/>
              <a:t>Я не переставала писать стихи. Для меня в них — связь моя с временем, с новой жизнью моего народа. Когда я писала их, я жила теми ритмами, которые звучали в героической истории моей страны. Я счастлива, что жила в эти годы и видела события, которым не было равных».</a:t>
            </a:r>
            <a:endParaRPr lang="ru-RU" sz="1800" dirty="0"/>
          </a:p>
          <a:p>
            <a:r>
              <a:rPr lang="ru-RU" sz="1800" dirty="0" smtClean="0"/>
              <a:t>                                            Анна </a:t>
            </a:r>
            <a:r>
              <a:rPr lang="ru-RU" sz="1800" dirty="0"/>
              <a:t>Ахматова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9" y="1331844"/>
            <a:ext cx="3858805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390" y="56147"/>
            <a:ext cx="8915399" cy="1029355"/>
          </a:xfrm>
        </p:spPr>
        <p:txBody>
          <a:bodyPr/>
          <a:lstStyle/>
          <a:p>
            <a:r>
              <a:rPr lang="ru-RU" dirty="0" smtClean="0"/>
              <a:t>«Поэма без героя» (1962)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4323" y="1761307"/>
            <a:ext cx="4190020" cy="482867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В 1962 году поэтесса завершила работу над «Поэмой без героя», которую писала в течение 22 лет. Как заметил поэт и мемуарист Анатолий </a:t>
            </a:r>
            <a:r>
              <a:rPr lang="ru-RU" dirty="0" err="1"/>
              <a:t>Найман</a:t>
            </a:r>
            <a:r>
              <a:rPr lang="ru-RU" dirty="0"/>
              <a:t>, «Поэма без героя» написана Ахматовой поздней об Ахматовой ранней — она вспоминала и размышляла об эпохе, которую застала.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5" y="1333981"/>
            <a:ext cx="3560064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741" y="0"/>
            <a:ext cx="8915399" cy="1029355"/>
          </a:xfrm>
        </p:spPr>
        <p:txBody>
          <a:bodyPr/>
          <a:lstStyle/>
          <a:p>
            <a:r>
              <a:rPr lang="ru-RU" dirty="0" smtClean="0"/>
              <a:t>Широкое признание (1960-е)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9307" y="5475195"/>
            <a:ext cx="10455965" cy="1382805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1800" dirty="0"/>
              <a:t>В 1960-е годы творчество Ахматовой получило широкое признание — поэтесса стала номинантом на Нобелевскую премию, получила литературную премию «Этна-Таормина» в Италии</a:t>
            </a:r>
            <a:r>
              <a:rPr lang="ru-RU" sz="1800" dirty="0" smtClean="0"/>
              <a:t>. В 1965 году </a:t>
            </a:r>
            <a:r>
              <a:rPr lang="ru-RU" sz="1800" dirty="0"/>
              <a:t>вышел последний прижизненный сборник стихов и поэм — «Бег времени».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61" y="1385910"/>
            <a:ext cx="6378859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2011" y="-74850"/>
            <a:ext cx="8915399" cy="1029355"/>
          </a:xfrm>
        </p:spPr>
        <p:txBody>
          <a:bodyPr/>
          <a:lstStyle/>
          <a:p>
            <a:r>
              <a:rPr lang="ru-RU" dirty="0" smtClean="0"/>
              <a:t>«Умолк неповторимый голос…»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2011" y="1526267"/>
            <a:ext cx="4850643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/>
              <a:t>Болезнь заставила Анну Ахматову в феврале 1966 года переехать в подмосковный кардиологический санаторий. </a:t>
            </a:r>
            <a:r>
              <a:rPr lang="ru-RU" sz="1800" dirty="0" smtClean="0"/>
              <a:t>5 марта </a:t>
            </a:r>
            <a:r>
              <a:rPr lang="ru-RU" sz="1800" dirty="0"/>
              <a:t>она ушла из жизни. Поэтессу </a:t>
            </a:r>
            <a:r>
              <a:rPr lang="ru-RU" sz="1800" dirty="0" smtClean="0"/>
              <a:t>похоронили </a:t>
            </a:r>
            <a:r>
              <a:rPr lang="ru-RU" sz="1800" dirty="0"/>
              <a:t>на </a:t>
            </a:r>
            <a:r>
              <a:rPr lang="ru-RU" sz="1800" dirty="0" err="1"/>
              <a:t>Комаровском</a:t>
            </a:r>
            <a:r>
              <a:rPr lang="ru-RU" sz="1800" dirty="0"/>
              <a:t> кладбище</a:t>
            </a:r>
            <a:r>
              <a:rPr lang="ru-RU" sz="1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i="1" dirty="0" smtClean="0"/>
              <a:t>«</a:t>
            </a:r>
            <a:r>
              <a:rPr lang="ru-RU" sz="1800" i="1" dirty="0"/>
              <a:t>Не только умолк неповторимый голос, до последних дней вносивший в мир тайную силу гармонии, — с ним завершила свой круг неповторимая русская культура, просуществовавшая от первых песен Пушкина до последних песен Ахматовой».</a:t>
            </a:r>
            <a:endParaRPr lang="ru-RU" sz="1800" dirty="0"/>
          </a:p>
          <a:p>
            <a:r>
              <a:rPr lang="ru-RU" sz="1800" dirty="0" smtClean="0"/>
              <a:t>   Профессор-славист </a:t>
            </a:r>
            <a:r>
              <a:rPr lang="ru-RU" sz="1800" dirty="0"/>
              <a:t>Никита Струве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41" y="1168604"/>
            <a:ext cx="386694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441" y="175520"/>
            <a:ext cx="8915399" cy="80419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«Молитва» (1915)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2658" y="1669144"/>
            <a:ext cx="5375954" cy="3947885"/>
          </a:xfrm>
        </p:spPr>
        <p:txBody>
          <a:bodyPr/>
          <a:lstStyle/>
          <a:p>
            <a:r>
              <a:rPr lang="ru-RU" sz="2400" i="1" dirty="0"/>
              <a:t>Дай мне горькие годы недуга,</a:t>
            </a:r>
            <a:br>
              <a:rPr lang="ru-RU" sz="2400" i="1" dirty="0"/>
            </a:br>
            <a:r>
              <a:rPr lang="ru-RU" sz="2400" i="1" dirty="0"/>
              <a:t>Задыханья, бессонницу, жар,</a:t>
            </a:r>
            <a:br>
              <a:rPr lang="ru-RU" sz="2400" i="1" dirty="0"/>
            </a:br>
            <a:r>
              <a:rPr lang="ru-RU" sz="2400" i="1" dirty="0"/>
              <a:t>Отыми и ребенка, и друга,</a:t>
            </a:r>
            <a:br>
              <a:rPr lang="ru-RU" sz="2400" i="1" dirty="0"/>
            </a:br>
            <a:r>
              <a:rPr lang="ru-RU" sz="2400" i="1" dirty="0"/>
              <a:t>И таинственный песенный дар —</a:t>
            </a:r>
            <a:br>
              <a:rPr lang="ru-RU" sz="2400" i="1" dirty="0"/>
            </a:br>
            <a:r>
              <a:rPr lang="ru-RU" sz="2400" i="1" dirty="0"/>
              <a:t>Так молюсь за Твоей литургией</a:t>
            </a:r>
            <a:br>
              <a:rPr lang="ru-RU" sz="2400" i="1" dirty="0"/>
            </a:br>
            <a:r>
              <a:rPr lang="ru-RU" sz="2400" i="1" dirty="0"/>
              <a:t>После стольких томительных дней,</a:t>
            </a:r>
            <a:br>
              <a:rPr lang="ru-RU" sz="2400" i="1" dirty="0"/>
            </a:br>
            <a:r>
              <a:rPr lang="ru-RU" sz="2400" i="1" dirty="0"/>
              <a:t>Чтобы туча над темной Россией</a:t>
            </a:r>
            <a:br>
              <a:rPr lang="ru-RU" sz="2400" i="1" dirty="0"/>
            </a:br>
            <a:r>
              <a:rPr lang="ru-RU" sz="2400" i="1" dirty="0"/>
              <a:t>Стала облаком в славе лучей.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41" y="1184144"/>
            <a:ext cx="3509568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8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214" y="188686"/>
            <a:ext cx="8915399" cy="11974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«Сказал, что у меня соперниц нет…» (1921)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20230" y="1796143"/>
            <a:ext cx="6137954" cy="4800600"/>
          </a:xfrm>
        </p:spPr>
        <p:txBody>
          <a:bodyPr>
            <a:noAutofit/>
          </a:bodyPr>
          <a:lstStyle/>
          <a:p>
            <a:r>
              <a:rPr lang="ru-RU" sz="2400" dirty="0"/>
              <a:t>Сказал, что у меня соперниц нет.</a:t>
            </a:r>
            <a:br>
              <a:rPr lang="ru-RU" sz="2400" dirty="0"/>
            </a:br>
            <a:r>
              <a:rPr lang="ru-RU" sz="2400" dirty="0"/>
              <a:t>Я для него не женщина земная,</a:t>
            </a:r>
            <a:br>
              <a:rPr lang="ru-RU" sz="2400" dirty="0"/>
            </a:br>
            <a:r>
              <a:rPr lang="ru-RU" sz="2400" dirty="0"/>
              <a:t>А солнца зимнего утешный свет</a:t>
            </a:r>
            <a:br>
              <a:rPr lang="ru-RU" sz="2400" dirty="0"/>
            </a:br>
            <a:r>
              <a:rPr lang="ru-RU" sz="2400" dirty="0"/>
              <a:t>И песня дикая родного края.</a:t>
            </a:r>
            <a:br>
              <a:rPr lang="ru-RU" sz="2400" dirty="0"/>
            </a:br>
            <a:r>
              <a:rPr lang="ru-RU" sz="2400" dirty="0"/>
              <a:t>Когда умру, не станет он грустить,</a:t>
            </a:r>
            <a:br>
              <a:rPr lang="ru-RU" sz="2400" dirty="0"/>
            </a:br>
            <a:r>
              <a:rPr lang="ru-RU" sz="2400" dirty="0"/>
              <a:t>Не крикнет, обезумевши: «Воскресни!»</a:t>
            </a:r>
            <a:br>
              <a:rPr lang="ru-RU" sz="2400" dirty="0"/>
            </a:br>
            <a:r>
              <a:rPr lang="ru-RU" sz="2400" dirty="0"/>
              <a:t>Но вдруг поймет, что невозможно жить</a:t>
            </a:r>
            <a:br>
              <a:rPr lang="ru-RU" sz="2400" dirty="0"/>
            </a:br>
            <a:r>
              <a:rPr lang="ru-RU" sz="2400" dirty="0"/>
              <a:t>Без солнца телу и душе без песни.</a:t>
            </a:r>
            <a:br>
              <a:rPr lang="ru-RU" sz="2400" dirty="0"/>
            </a:br>
            <a:r>
              <a:rPr lang="ru-RU" sz="2400" dirty="0"/>
              <a:t>…А что теперь?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29" y="1643257"/>
            <a:ext cx="3365597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601" y="190035"/>
            <a:ext cx="8915399" cy="11307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«Не с теми я, кто бросил землю…» (1922)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6567" y="1320801"/>
            <a:ext cx="4628469" cy="537028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endParaRPr lang="ru-RU" sz="2900" dirty="0"/>
          </a:p>
          <a:p>
            <a:r>
              <a:rPr lang="ru-RU" sz="2900" dirty="0"/>
              <a:t>Не с теми я, кто бросил землю</a:t>
            </a:r>
            <a:br>
              <a:rPr lang="ru-RU" sz="2900" dirty="0"/>
            </a:br>
            <a:r>
              <a:rPr lang="ru-RU" sz="2900" dirty="0"/>
              <a:t>На растерзание врагам.</a:t>
            </a:r>
            <a:br>
              <a:rPr lang="ru-RU" sz="2900" dirty="0"/>
            </a:br>
            <a:r>
              <a:rPr lang="ru-RU" sz="2900" dirty="0"/>
              <a:t>Их грубой лести я не внемлю,</a:t>
            </a:r>
            <a:br>
              <a:rPr lang="ru-RU" sz="2900" dirty="0"/>
            </a:br>
            <a:r>
              <a:rPr lang="ru-RU" sz="2900" dirty="0"/>
              <a:t>Им песен я своих не дам.</a:t>
            </a:r>
          </a:p>
          <a:p>
            <a:r>
              <a:rPr lang="ru-RU" sz="2900" dirty="0"/>
              <a:t>Но вечно жалок мне изгнанник,</a:t>
            </a:r>
            <a:br>
              <a:rPr lang="ru-RU" sz="2900" dirty="0"/>
            </a:br>
            <a:r>
              <a:rPr lang="ru-RU" sz="2900" dirty="0"/>
              <a:t>Как заключенный, как больной.</a:t>
            </a:r>
            <a:br>
              <a:rPr lang="ru-RU" sz="2900" dirty="0"/>
            </a:br>
            <a:r>
              <a:rPr lang="ru-RU" sz="2900" dirty="0"/>
              <a:t>Темна твоя дорога, странник,</a:t>
            </a:r>
            <a:br>
              <a:rPr lang="ru-RU" sz="2900" dirty="0"/>
            </a:br>
            <a:r>
              <a:rPr lang="ru-RU" sz="2900" dirty="0"/>
              <a:t>Полынью пахнет хлеб чужой.</a:t>
            </a:r>
          </a:p>
          <a:p>
            <a:r>
              <a:rPr lang="ru-RU" sz="2900" dirty="0"/>
              <a:t>А здесь, в глухом чаду пожара</a:t>
            </a:r>
            <a:br>
              <a:rPr lang="ru-RU" sz="2900" dirty="0"/>
            </a:br>
            <a:r>
              <a:rPr lang="ru-RU" sz="2900" dirty="0"/>
              <a:t>Остаток юности губя,</a:t>
            </a:r>
            <a:br>
              <a:rPr lang="ru-RU" sz="2900" dirty="0"/>
            </a:br>
            <a:r>
              <a:rPr lang="ru-RU" sz="2900" dirty="0"/>
              <a:t>Мы ни единого удара</a:t>
            </a:r>
            <a:br>
              <a:rPr lang="ru-RU" sz="2900" dirty="0"/>
            </a:br>
            <a:r>
              <a:rPr lang="ru-RU" sz="2900" dirty="0"/>
              <a:t>Не отклонили от себя.</a:t>
            </a:r>
          </a:p>
          <a:p>
            <a:r>
              <a:rPr lang="ru-RU" sz="2900" dirty="0"/>
              <a:t>И знаем, что в оценке поздней</a:t>
            </a:r>
            <a:br>
              <a:rPr lang="ru-RU" sz="2900" dirty="0"/>
            </a:br>
            <a:r>
              <a:rPr lang="ru-RU" sz="2900" dirty="0"/>
              <a:t>Оправдан будет каждый час.. .</a:t>
            </a:r>
            <a:br>
              <a:rPr lang="ru-RU" sz="2900" dirty="0"/>
            </a:br>
            <a:r>
              <a:rPr lang="ru-RU" sz="2900" dirty="0"/>
              <a:t>Но в мире нет людей </a:t>
            </a:r>
            <a:r>
              <a:rPr lang="ru-RU" sz="2900" dirty="0" err="1"/>
              <a:t>бесслезней</a:t>
            </a:r>
            <a:r>
              <a:rPr lang="ru-RU" sz="2900" dirty="0"/>
              <a:t>,</a:t>
            </a:r>
            <a:br>
              <a:rPr lang="ru-RU" sz="2900" dirty="0"/>
            </a:br>
            <a:r>
              <a:rPr lang="ru-RU" sz="2900" dirty="0"/>
              <a:t>Надменнее и проще нас.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15" y="1485943"/>
            <a:ext cx="39653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843" y="161005"/>
            <a:ext cx="8915399" cy="80419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«Муза» (1924)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8880" y="1589314"/>
            <a:ext cx="5702526" cy="4942115"/>
          </a:xfrm>
        </p:spPr>
        <p:txBody>
          <a:bodyPr>
            <a:normAutofit/>
          </a:bodyPr>
          <a:lstStyle/>
          <a:p>
            <a:r>
              <a:rPr lang="ru-RU" sz="2400" dirty="0"/>
              <a:t>Когда я ночью жду ее прихода,</a:t>
            </a:r>
            <a:br>
              <a:rPr lang="ru-RU" sz="2400" dirty="0"/>
            </a:br>
            <a:r>
              <a:rPr lang="ru-RU" sz="2400" dirty="0"/>
              <a:t>Жизнь, кажется, висит на волоске.</a:t>
            </a:r>
            <a:br>
              <a:rPr lang="ru-RU" sz="2400" dirty="0"/>
            </a:br>
            <a:r>
              <a:rPr lang="ru-RU" sz="2400" dirty="0"/>
              <a:t>Что почести, что юность, что свобода</a:t>
            </a:r>
            <a:br>
              <a:rPr lang="ru-RU" sz="2400" dirty="0"/>
            </a:br>
            <a:r>
              <a:rPr lang="ru-RU" sz="2400" dirty="0"/>
              <a:t>Пред милой гостьей с дудочкой в руке.</a:t>
            </a:r>
            <a:br>
              <a:rPr lang="ru-RU" sz="2400" dirty="0"/>
            </a:br>
            <a:r>
              <a:rPr lang="ru-RU" sz="2400" dirty="0"/>
              <a:t>И вот вошла. Откинув покрывало,</a:t>
            </a:r>
            <a:br>
              <a:rPr lang="ru-RU" sz="2400" dirty="0"/>
            </a:br>
            <a:r>
              <a:rPr lang="ru-RU" sz="2400" dirty="0"/>
              <a:t>Внимательно взглянула на меня.</a:t>
            </a:r>
            <a:br>
              <a:rPr lang="ru-RU" sz="2400" dirty="0"/>
            </a:br>
            <a:r>
              <a:rPr lang="ru-RU" sz="2400" dirty="0"/>
              <a:t>Ей говорю: «Ты ль </a:t>
            </a:r>
            <a:r>
              <a:rPr lang="ru-RU" sz="2400" dirty="0" err="1"/>
              <a:t>Данту</a:t>
            </a:r>
            <a:r>
              <a:rPr lang="ru-RU" sz="2400" dirty="0"/>
              <a:t> диктовала</a:t>
            </a:r>
            <a:br>
              <a:rPr lang="ru-RU" sz="2400" dirty="0"/>
            </a:br>
            <a:r>
              <a:rPr lang="ru-RU" sz="2400" dirty="0"/>
              <a:t>Страницы Ада?» Отвечает</a:t>
            </a:r>
            <a:r>
              <a:rPr lang="ru-RU" sz="2400" dirty="0" smtClean="0"/>
              <a:t>: «Я!»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95" y="1231029"/>
            <a:ext cx="4026125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3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547" y="1595803"/>
            <a:ext cx="8911687" cy="29532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Работу выполнила </a:t>
            </a:r>
            <a:br>
              <a:rPr lang="ru-RU" dirty="0" smtClean="0"/>
            </a:br>
            <a:r>
              <a:rPr lang="ru-RU" dirty="0" smtClean="0"/>
              <a:t>учитель литературы</a:t>
            </a:r>
            <a:br>
              <a:rPr lang="ru-RU" dirty="0" smtClean="0"/>
            </a:br>
            <a:r>
              <a:rPr lang="ru-RU" dirty="0" smtClean="0"/>
              <a:t> ГБПОУ «1-й МОК» </a:t>
            </a:r>
            <a:br>
              <a:rPr lang="ru-RU" dirty="0" smtClean="0"/>
            </a:br>
            <a:r>
              <a:rPr lang="ru-RU" dirty="0" smtClean="0"/>
              <a:t>г. Москвы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Немцева</a:t>
            </a:r>
            <a:r>
              <a:rPr lang="ru-RU" dirty="0" smtClean="0"/>
              <a:t>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85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558" y="-106934"/>
            <a:ext cx="8915399" cy="1029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Мать – источник творческой мысли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60095" y="1807877"/>
            <a:ext cx="4090020" cy="347859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 smtClean="0"/>
              <a:t>Источником </a:t>
            </a:r>
            <a:r>
              <a:rPr lang="ru-RU" sz="1800" dirty="0"/>
              <a:t>творческой мысли в семье была мама. Она знала наизусть множество стихов разных </a:t>
            </a:r>
            <a:r>
              <a:rPr lang="ru-RU" sz="1800" dirty="0" smtClean="0"/>
              <a:t>поэтов.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 smtClean="0"/>
              <a:t>Инна</a:t>
            </a:r>
            <a:r>
              <a:rPr lang="ru-RU" sz="1800" dirty="0"/>
              <a:t> </a:t>
            </a:r>
            <a:r>
              <a:rPr lang="ru-RU" sz="1800" dirty="0" err="1"/>
              <a:t>Эразмовна</a:t>
            </a:r>
            <a:r>
              <a:rPr lang="ru-RU" sz="1800" dirty="0"/>
              <a:t> первая решила, что дочь станет поэтом. Она напророчила Анне такую судьбу еще до того, как девочка написала свои первые строчки.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96" y="1485290"/>
            <a:ext cx="5808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525" y="137905"/>
            <a:ext cx="8915399" cy="1029355"/>
          </a:xfrm>
        </p:spPr>
        <p:txBody>
          <a:bodyPr/>
          <a:lstStyle/>
          <a:p>
            <a:pPr algn="ctr"/>
            <a:r>
              <a:rPr lang="ru-RU" dirty="0" smtClean="0"/>
              <a:t>Переезд в Царское Село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3130" y="2260004"/>
            <a:ext cx="4146735" cy="305519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Едва малышке исполнился год, родители переехали в Санкт-Петербург, где глава семьи получил чин коллежского </a:t>
            </a:r>
            <a:r>
              <a:rPr lang="ru-RU" dirty="0" smtClean="0"/>
              <a:t>асессора. </a:t>
            </a:r>
            <a:r>
              <a:rPr lang="ru-RU" dirty="0"/>
              <a:t>Семья поселилась в Царском Селе, с которым и связаны все детские воспоминания </a:t>
            </a:r>
            <a:r>
              <a:rPr lang="ru-RU" dirty="0" smtClean="0"/>
              <a:t>Ахматовой.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12" y="1969604"/>
            <a:ext cx="5454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067" y="229604"/>
            <a:ext cx="8915399" cy="732576"/>
          </a:xfrm>
        </p:spPr>
        <p:txBody>
          <a:bodyPr/>
          <a:lstStyle/>
          <a:p>
            <a:r>
              <a:rPr lang="ru-RU" dirty="0" smtClean="0"/>
              <a:t>Первые поэтические опыты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1691" y="1941475"/>
            <a:ext cx="3882908" cy="337075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Анна Ахматова стихи начала писать, по её утверждению, в 11 лет. П</a:t>
            </a:r>
            <a:r>
              <a:rPr lang="ru-RU" dirty="0" smtClean="0"/>
              <a:t>оэзия </a:t>
            </a:r>
            <a:r>
              <a:rPr lang="ru-RU" dirty="0"/>
              <a:t>для неё открылась </a:t>
            </a:r>
            <a:r>
              <a:rPr lang="ru-RU" dirty="0" smtClean="0"/>
              <a:t>величественными </a:t>
            </a:r>
            <a:r>
              <a:rPr lang="ru-RU" dirty="0"/>
              <a:t>одами Гавриила Державина и стихотворением Николая Некрасова «Мороз, Красный нос», которые декламировала мама. </a:t>
            </a:r>
            <a:r>
              <a:rPr lang="ru-RU" sz="18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29" y="1244778"/>
            <a:ext cx="3735516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5399" cy="1029355"/>
          </a:xfrm>
        </p:spPr>
        <p:txBody>
          <a:bodyPr/>
          <a:lstStyle/>
          <a:p>
            <a:pPr algn="ctr"/>
            <a:r>
              <a:rPr lang="ru-RU" dirty="0" smtClean="0"/>
              <a:t>Семейная легенда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0116" y="1937558"/>
            <a:ext cx="3860800" cy="38681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sz="1800" dirty="0"/>
              <a:t>В семье </a:t>
            </a:r>
            <a:r>
              <a:rPr lang="ru-RU" sz="1800" dirty="0" smtClean="0"/>
              <a:t>будущей поэтессы</a:t>
            </a:r>
            <a:r>
              <a:rPr lang="ru-RU" sz="1800" dirty="0"/>
              <a:t> существовала легенда, что по материнской линии ее предком был Хан Большой Орды Ахмат. Это был последний правитель Орды, под политической властью которого находились все московские князья.  Ахматова искренне верила в легенду.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16" y="1455688"/>
            <a:ext cx="5885058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197867"/>
            <a:ext cx="8915399" cy="82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История псевдонима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3711" y="1700987"/>
            <a:ext cx="4526664" cy="48286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/>
              <a:t>Отец боялся, что поэтические увлечения дочери опозорят его фамилию, поэтому еще в юном возрасте будущая поэтесса взяла себе творческий псевдоним — Ахматова</a:t>
            </a:r>
            <a:r>
              <a:rPr lang="ru-RU" sz="1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i="1" dirty="0" smtClean="0"/>
              <a:t>«</a:t>
            </a:r>
            <a:r>
              <a:rPr lang="ru-RU" sz="1800" i="1" dirty="0"/>
              <a:t>Назвали меня Анной в честь </a:t>
            </a:r>
            <a:r>
              <a:rPr lang="ru-RU" sz="1800" i="1" dirty="0" smtClean="0"/>
              <a:t>бабушки, </a:t>
            </a:r>
            <a:r>
              <a:rPr lang="ru-RU" sz="1800" i="1" dirty="0"/>
              <a:t>Анны Егоровны Мотовиловой. Ее мать была </a:t>
            </a:r>
            <a:r>
              <a:rPr lang="ru-RU" sz="1800" i="1" dirty="0" err="1"/>
              <a:t>чингизидкой</a:t>
            </a:r>
            <a:r>
              <a:rPr lang="ru-RU" sz="1800" i="1" dirty="0"/>
              <a:t>, татарской княжной Ахматовой, чью фамилию, не сообразив, что собираюсь быть русским поэтом, я сделала своим литературным именем».</a:t>
            </a:r>
            <a:endParaRPr lang="ru-RU" sz="1800" dirty="0"/>
          </a:p>
          <a:p>
            <a:r>
              <a:rPr lang="ru-RU" sz="1800" dirty="0" smtClean="0"/>
              <a:t>                                  Анна </a:t>
            </a:r>
            <a:r>
              <a:rPr lang="ru-RU" sz="1800" dirty="0"/>
              <a:t>Ахматова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12" y="1309661"/>
            <a:ext cx="3547958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99" y="0"/>
            <a:ext cx="8915399" cy="1029355"/>
          </a:xfrm>
        </p:spPr>
        <p:txBody>
          <a:bodyPr/>
          <a:lstStyle/>
          <a:p>
            <a:pPr algn="ctr"/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7923" y="1601595"/>
            <a:ext cx="4774478" cy="48286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Как вспоминала поэтесса, читать она научилась по «Азбуке» Льва Толстого, по-французски заговорила, слушая, как учитель занимался со старшими </a:t>
            </a:r>
            <a:r>
              <a:rPr lang="ru-RU" dirty="0" smtClean="0"/>
              <a:t>сестрами.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Ахматова </a:t>
            </a:r>
            <a:r>
              <a:rPr lang="ru-RU" dirty="0"/>
              <a:t>училась в </a:t>
            </a:r>
            <a:r>
              <a:rPr lang="ru-RU" dirty="0" err="1"/>
              <a:t>Царскосельской</a:t>
            </a:r>
            <a:r>
              <a:rPr lang="ru-RU" dirty="0"/>
              <a:t> женской </a:t>
            </a:r>
            <a:r>
              <a:rPr lang="ru-RU" dirty="0" smtClean="0"/>
              <a:t>гимназии (1900 – 1905) </a:t>
            </a:r>
            <a:r>
              <a:rPr lang="ru-RU" i="1" dirty="0"/>
              <a:t>«сначала плохо, потом гораздо лучше, но всегда неохотно»</a:t>
            </a:r>
            <a:r>
              <a:rPr lang="ru-RU" dirty="0"/>
              <a:t>. В 1905 году она была на домашнем </a:t>
            </a:r>
            <a:r>
              <a:rPr lang="ru-RU" dirty="0" smtClean="0"/>
              <a:t>обучении (в Евпатории). Позже девочка </a:t>
            </a:r>
            <a:r>
              <a:rPr lang="ru-RU" dirty="0"/>
              <a:t>переехала к родственникам в </a:t>
            </a:r>
            <a:r>
              <a:rPr lang="ru-RU" dirty="0" smtClean="0"/>
              <a:t>Киев </a:t>
            </a:r>
            <a:r>
              <a:rPr lang="ru-RU" dirty="0"/>
              <a:t>— там она окончила </a:t>
            </a:r>
            <a:r>
              <a:rPr lang="ru-RU" dirty="0" err="1"/>
              <a:t>Фундуклеевскую</a:t>
            </a:r>
            <a:r>
              <a:rPr lang="ru-RU" dirty="0"/>
              <a:t> </a:t>
            </a:r>
            <a:r>
              <a:rPr lang="ru-RU" dirty="0" smtClean="0"/>
              <a:t>гимназию (1907).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45" y="1246269"/>
            <a:ext cx="3444531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748" y="192506"/>
            <a:ext cx="8915399" cy="828829"/>
          </a:xfrm>
        </p:spPr>
        <p:txBody>
          <a:bodyPr/>
          <a:lstStyle/>
          <a:p>
            <a:pPr algn="ctr"/>
            <a:r>
              <a:rPr lang="ru-RU" dirty="0" smtClean="0"/>
              <a:t>Студенческие годы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1632" y="1554485"/>
            <a:ext cx="4198826" cy="482867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После </a:t>
            </a:r>
            <a:r>
              <a:rPr lang="ru-RU" dirty="0"/>
              <a:t>завершения учёбы Горенко становится студенткой Высших женских курсов, выбрав для себя юридический факультет. Но </a:t>
            </a:r>
            <a:r>
              <a:rPr lang="ru-RU" dirty="0" smtClean="0"/>
              <a:t>вскоре юриспруденция </a:t>
            </a:r>
            <a:r>
              <a:rPr lang="ru-RU" dirty="0"/>
              <a:t>показалась </a:t>
            </a:r>
            <a:r>
              <a:rPr lang="ru-RU" dirty="0" smtClean="0"/>
              <a:t>скучной, </a:t>
            </a:r>
            <a:r>
              <a:rPr lang="ru-RU" dirty="0"/>
              <a:t>поэтому девушка продолжила образование в любимом Санкт-Петербурге, на историко-литературных женских курсах Н. П. </a:t>
            </a:r>
            <a:r>
              <a:rPr lang="ru-RU" dirty="0" err="1"/>
              <a:t>Раева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92" y="1204988"/>
            <a:ext cx="3787548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466</TotalTime>
  <Words>1253</Words>
  <Application>Microsoft Office PowerPoint</Application>
  <PresentationFormat>Широкоэкранный</PresentationFormat>
  <Paragraphs>72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Wingdings</vt:lpstr>
      <vt:lpstr>Wingdings 3</vt:lpstr>
      <vt:lpstr>Легкий дым</vt:lpstr>
      <vt:lpstr>Анна Андреевна Ахматова.  Слово о поэте. </vt:lpstr>
      <vt:lpstr>Рождение</vt:lpstr>
      <vt:lpstr>Мать – источник творческой мысли</vt:lpstr>
      <vt:lpstr>Переезд в Царское Село</vt:lpstr>
      <vt:lpstr>Первые поэтические опыты</vt:lpstr>
      <vt:lpstr>Семейная легенда</vt:lpstr>
      <vt:lpstr>История псевдонима </vt:lpstr>
      <vt:lpstr>Обучение</vt:lpstr>
      <vt:lpstr>Студенческие годы</vt:lpstr>
      <vt:lpstr> Анна Ахматова и Николай Гумилёв</vt:lpstr>
      <vt:lpstr>В начале творчества…</vt:lpstr>
      <vt:lpstr>Первый сборник «Вечер» (1912)</vt:lpstr>
      <vt:lpstr>Сборник «Чётки» (1914)</vt:lpstr>
      <vt:lpstr>Сборник «Белая стая» (1917)</vt:lpstr>
      <vt:lpstr>Трагическая судьба  Николая Гумилёва</vt:lpstr>
      <vt:lpstr>Увлечение творчеством Пушкина</vt:lpstr>
      <vt:lpstr>Трагические 30-е годы</vt:lpstr>
      <vt:lpstr> Великая Отечественная война</vt:lpstr>
      <vt:lpstr>Исключение из Союза писателей</vt:lpstr>
      <vt:lpstr>«Я не переставала писать стихи…»</vt:lpstr>
      <vt:lpstr>«Поэма без героя» (1962)</vt:lpstr>
      <vt:lpstr>Широкое признание (1960-е)</vt:lpstr>
      <vt:lpstr>«Умолк неповторимый голос…»</vt:lpstr>
      <vt:lpstr>«Молитва» (1915)</vt:lpstr>
      <vt:lpstr>«Сказал, что у меня соперниц нет…» (1921)</vt:lpstr>
      <vt:lpstr>«Не с теми я, кто бросил землю…» (1922)</vt:lpstr>
      <vt:lpstr>«Муза» (1924)</vt:lpstr>
      <vt:lpstr>Работу выполнила  учитель литературы  ГБПОУ «1-й МОК»  г. Москвы  Немцева Л.В.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Ахматова.  Слово о поэте.</dc:title>
  <dc:creator>Admin</dc:creator>
  <cp:lastModifiedBy>Admin</cp:lastModifiedBy>
  <cp:revision>96</cp:revision>
  <dcterms:created xsi:type="dcterms:W3CDTF">2019-03-19T20:56:16Z</dcterms:created>
  <dcterms:modified xsi:type="dcterms:W3CDTF">2019-03-24T15:42:06Z</dcterms:modified>
</cp:coreProperties>
</file>