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95" r:id="rId3"/>
    <p:sldId id="296" r:id="rId4"/>
    <p:sldId id="257" r:id="rId5"/>
    <p:sldId id="258" r:id="rId6"/>
    <p:sldId id="259" r:id="rId7"/>
    <p:sldId id="260" r:id="rId8"/>
    <p:sldId id="300" r:id="rId9"/>
    <p:sldId id="261" r:id="rId10"/>
    <p:sldId id="262" r:id="rId11"/>
    <p:sldId id="263" r:id="rId12"/>
    <p:sldId id="264" r:id="rId13"/>
    <p:sldId id="265" r:id="rId14"/>
    <p:sldId id="266" r:id="rId15"/>
    <p:sldId id="301" r:id="rId16"/>
    <p:sldId id="267" r:id="rId17"/>
    <p:sldId id="268" r:id="rId18"/>
    <p:sldId id="286" r:id="rId19"/>
    <p:sldId id="269" r:id="rId20"/>
    <p:sldId id="270" r:id="rId21"/>
    <p:sldId id="271" r:id="rId22"/>
    <p:sldId id="272" r:id="rId23"/>
    <p:sldId id="287" r:id="rId24"/>
    <p:sldId id="273" r:id="rId25"/>
    <p:sldId id="288" r:id="rId26"/>
    <p:sldId id="289" r:id="rId27"/>
    <p:sldId id="274" r:id="rId28"/>
    <p:sldId id="275" r:id="rId29"/>
    <p:sldId id="290" r:id="rId30"/>
    <p:sldId id="291" r:id="rId31"/>
    <p:sldId id="292" r:id="rId32"/>
    <p:sldId id="276" r:id="rId33"/>
    <p:sldId id="277" r:id="rId34"/>
    <p:sldId id="278" r:id="rId35"/>
    <p:sldId id="279" r:id="rId36"/>
    <p:sldId id="280" r:id="rId37"/>
    <p:sldId id="281" r:id="rId38"/>
    <p:sldId id="283" r:id="rId39"/>
    <p:sldId id="282" r:id="rId40"/>
    <p:sldId id="284" r:id="rId41"/>
    <p:sldId id="285" r:id="rId42"/>
    <p:sldId id="302" r:id="rId43"/>
    <p:sldId id="298" r:id="rId44"/>
    <p:sldId id="297" r:id="rId45"/>
    <p:sldId id="299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14" y="-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96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72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35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9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7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10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0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82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6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95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54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806C2C6-5424-4A03-9399-8C289BFB9E28}" type="datetimeFigureOut">
              <a:rPr lang="ru-RU" smtClean="0"/>
              <a:t>30.08.2018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D24D301-B121-4CEF-938F-2200BC488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9600" b="1" dirty="0" smtClean="0"/>
              <a:t>«В ШКОЛУ»</a:t>
            </a:r>
            <a:br>
              <a:rPr lang="ru-RU" sz="9600" b="1" dirty="0" smtClean="0"/>
            </a:br>
            <a:r>
              <a:rPr lang="ru-RU" sz="9600" b="1" dirty="0" smtClean="0"/>
              <a:t>Юрий </a:t>
            </a:r>
            <a:r>
              <a:rPr lang="ru-RU" sz="9600" b="1" dirty="0" err="1" smtClean="0"/>
              <a:t>нагибин</a:t>
            </a:r>
            <a:endParaRPr lang="ru-RU" sz="9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Макарова Татьяна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6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2682" y="609598"/>
            <a:ext cx="6365838" cy="584498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Дом Гагариных находился далеко от школы, в другом конце длиннющей, с заворотом, деревенской улицы, и Юре даже на большой перемене не поспеть к домашнему обеду.</a:t>
            </a:r>
          </a:p>
        </p:txBody>
      </p:sp>
      <p:pic>
        <p:nvPicPr>
          <p:cNvPr id="6146" name="Picture 2" descr="http://dic.academic.ru/pictures/wiki/files/71/Gagarin_town_-_Gagarin_Memorial_Museum_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568" y="3540510"/>
            <a:ext cx="4371114" cy="301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nform72-enb.narod.ru/dostij_u/polin/detst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168" y="393357"/>
            <a:ext cx="2234335" cy="30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36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650182" cy="5770418"/>
          </a:xfrm>
        </p:spPr>
        <p:txBody>
          <a:bodyPr>
            <a:normAutofit/>
          </a:bodyPr>
          <a:lstStyle/>
          <a:p>
            <a:r>
              <a:rPr lang="ru-RU" dirty="0"/>
              <a:t>Намытый, наутюженный, с расчёсанной волосок к волоску головой, он то и дело спрашивал мать:</a:t>
            </a:r>
            <a:br>
              <a:rPr lang="ru-RU" dirty="0"/>
            </a:br>
            <a:r>
              <a:rPr lang="ru-RU" dirty="0"/>
              <a:t>— Ты всё положила?</a:t>
            </a:r>
            <a:br>
              <a:rPr lang="ru-RU" dirty="0"/>
            </a:br>
            <a:r>
              <a:rPr lang="ru-RU" dirty="0"/>
              <a:t>— Всё, всё, сынок. Надевай-ка свою амуницию.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http://epizodsspace.no-ip.org/bibl/gagarin/doroga/d-v-k-61pr/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1982" y="751609"/>
            <a:ext cx="341947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3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img.libmir.net/authors/30/30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247" y="294058"/>
            <a:ext cx="23526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6872591" cy="5771746"/>
          </a:xfrm>
        </p:spPr>
        <p:txBody>
          <a:bodyPr>
            <a:normAutofit/>
          </a:bodyPr>
          <a:lstStyle/>
          <a:p>
            <a:r>
              <a:rPr lang="ru-RU" dirty="0"/>
              <a:t>От волнения он никак не мог попасть в лямки ранца. Анна Тимофеевна взяла сыновью руку, такую тоненькую, хрупкую, что у неё сердце испуганно захолонуло от любви и жалости, и просунула в ременную петлю.</a:t>
            </a:r>
          </a:p>
        </p:txBody>
      </p:sp>
      <p:pic>
        <p:nvPicPr>
          <p:cNvPr id="8194" name="Picture 2" descr="http://22-91.ru/upload/images/market/cc/6f/1bef23b78cc677cf0bb00f73847f14186336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1243" y="3323819"/>
            <a:ext cx="38862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019.radikal.ru/i644/1403/b0/c3a82cb4f3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1222" y="294058"/>
            <a:ext cx="1881423" cy="291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gagarincity.ru/images/schit_rossii_0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864" y="361544"/>
            <a:ext cx="3875798" cy="61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999051" cy="5606374"/>
          </a:xfrm>
        </p:spPr>
        <p:txBody>
          <a:bodyPr>
            <a:normAutofit fontScale="90000"/>
          </a:bodyPr>
          <a:lstStyle/>
          <a:p>
            <a:r>
              <a:rPr lang="ru-RU" dirty="0"/>
              <a:t>Юра нахлобучил фуражку и решительно шагнул за дверь.</a:t>
            </a:r>
            <a:br>
              <a:rPr lang="ru-RU" dirty="0"/>
            </a:br>
            <a:r>
              <a:rPr lang="ru-RU" dirty="0"/>
              <a:t>— Не балуйся, сынок, слушайся учителей, — сказала она вдогонку.</a:t>
            </a:r>
            <a:br>
              <a:rPr lang="ru-RU" dirty="0"/>
            </a:br>
            <a:r>
              <a:rPr lang="ru-RU" dirty="0"/>
              <a:t>Анна Тимофеевна вышла на улицу. Школу отсюда не видать, скрыта за церковью и погостом. </a:t>
            </a:r>
          </a:p>
        </p:txBody>
      </p:sp>
    </p:spTree>
    <p:extLst>
      <p:ext uri="{BB962C8B-B14F-4D97-AF65-F5344CB8AC3E}">
        <p14:creationId xmlns:p14="http://schemas.microsoft.com/office/powerpoint/2010/main" val="22815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18125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На стенах церкви, кладбищенской ограде и крыльце соседствующего с храмом сельсовета наклеены плакаты войны.</a:t>
            </a:r>
          </a:p>
        </p:txBody>
      </p:sp>
      <p:pic>
        <p:nvPicPr>
          <p:cNvPr id="10242" name="Picture 2" descr="http://mtdata.ru/u26/photoEE0E/20356462876-0/origina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17" y="2422185"/>
            <a:ext cx="2867620" cy="40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lifeglobe.net/x/entry/1270/106890222_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564" y="2519463"/>
            <a:ext cx="2818196" cy="40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nbdrx.ru/Exhibition/027ExhibitionPlakatVOV/1941/02_1941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487" y="2422185"/>
            <a:ext cx="2650717" cy="40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ic.pics.livejournal.com/tipolog/9755416/759472/759472_origina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8932" y="2519462"/>
            <a:ext cx="2877724" cy="40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1147483"/>
          </a:xfrm>
        </p:spPr>
        <p:txBody>
          <a:bodyPr>
            <a:normAutofit fontScale="90000"/>
          </a:bodyPr>
          <a:lstStyle/>
          <a:p>
            <a:r>
              <a:rPr lang="ru-RU" dirty="0"/>
              <a:t>Анна </a:t>
            </a:r>
            <a:r>
              <a:rPr lang="ru-RU" dirty="0" smtClean="0"/>
              <a:t>Тимофеевна</a:t>
            </a:r>
            <a:br>
              <a:rPr lang="ru-RU" dirty="0" smtClean="0"/>
            </a:br>
            <a:r>
              <a:rPr lang="ru-RU" dirty="0" smtClean="0"/>
              <a:t>помнила </a:t>
            </a:r>
            <a:r>
              <a:rPr lang="ru-RU" dirty="0"/>
              <a:t>их наизусть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11266" name="Picture 2" descr="http://www.kino-ussr.ru/uploads/posts/2012-02/1329460210_kino-ussr.ru-war0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741" y="252674"/>
            <a:ext cx="4575736" cy="63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nbdrx.ru/Exhibition/027ExhibitionPlakatVOV/1941/02_1941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5365" y="1810743"/>
            <a:ext cx="3505693" cy="473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66" y="1810743"/>
            <a:ext cx="3463775" cy="480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8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armedman.ru/wp-content/uploads/2015/02/Bud-geroe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895" y="309026"/>
            <a:ext cx="4234584" cy="623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mtdata.ru/u26/photoEE0E/20356462876-0/origina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43" y="309026"/>
            <a:ext cx="3857325" cy="624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Картинки по запросу плакат ни шагу наз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647" y="309026"/>
            <a:ext cx="3332269" cy="62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8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99" y="502023"/>
            <a:ext cx="5423647" cy="5969000"/>
          </a:xfrm>
        </p:spPr>
        <p:txBody>
          <a:bodyPr>
            <a:normAutofit fontScale="90000"/>
          </a:bodyPr>
          <a:lstStyle/>
          <a:p>
            <a:r>
              <a:rPr lang="ru-RU" dirty="0"/>
              <a:t>По другую руку, за околицей, с десяток деревенских жителей призывного возраста под командой ветерана-инвалида занимались шагистикой и разучиванием ружейных приёмов. </a:t>
            </a:r>
          </a:p>
        </p:txBody>
      </p:sp>
      <p:pic>
        <p:nvPicPr>
          <p:cNvPr id="5" name="Picture 2" descr="http://rosto-nl.3dn.ru/_si/0/647618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347" y="1453995"/>
            <a:ext cx="6025695" cy="448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8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3146612"/>
          </a:xfrm>
        </p:spPr>
        <p:txBody>
          <a:bodyPr>
            <a:normAutofit/>
          </a:bodyPr>
          <a:lstStyle/>
          <a:p>
            <a:r>
              <a:rPr lang="ru-RU" dirty="0" smtClean="0"/>
              <a:t>Боевого </a:t>
            </a:r>
            <a:r>
              <a:rPr lang="ru-RU" dirty="0"/>
              <a:t>оружия в наличии не имелось, кроме учебной винтовки с просверлённым во избежание выстрела патронником, и ратники обходились гладко обструганными палками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 descr="http://i2.guns.ru/forums/icons/forum_pictures/008071/80713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67" y="3756211"/>
            <a:ext cx="3766334" cy="279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xn--80aae1dvd.xn--p1ai/upload/iblock/ad1/ad1a928b7ca7c1c72e0012618dae05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571426" y="3455115"/>
            <a:ext cx="2807119" cy="337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ikisurv.ru/wp-content/uploads/2015/4/kak-sdelat-oruzhie-iz-palki_6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785" y="3740354"/>
            <a:ext cx="4207540" cy="280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1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18125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Трудно верилось, что это </a:t>
            </a:r>
            <a:r>
              <a:rPr lang="ru-RU" dirty="0" err="1"/>
              <a:t>клушинское</a:t>
            </a:r>
            <a:r>
              <a:rPr lang="ru-RU" dirty="0"/>
              <a:t> воинство сумеет остановить вооружённого до зубов неприятеля.</a:t>
            </a:r>
          </a:p>
        </p:txBody>
      </p:sp>
      <p:pic>
        <p:nvPicPr>
          <p:cNvPr id="13314" name="Picture 2" descr="http://rosto-nl.3dn.ru/_si/0/647618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18" y="2422186"/>
            <a:ext cx="5578506" cy="415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kalitva.ru/uploads/posts/war41/2009-09/1252650076_0082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286" y="2422186"/>
            <a:ext cx="5700434" cy="415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5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Организационный</a:t>
            </a:r>
            <a:br>
              <a:rPr lang="ru-RU" dirty="0" smtClean="0"/>
            </a:br>
            <a:r>
              <a:rPr lang="ru-RU" dirty="0" smtClean="0"/>
              <a:t>момент</a:t>
            </a:r>
            <a:endParaRPr lang="ru-RU" dirty="0"/>
          </a:p>
        </p:txBody>
      </p:sp>
      <p:pic>
        <p:nvPicPr>
          <p:cNvPr id="3" name="Picture 2" descr="http://patriot-blogpost.ru/wp-content/uploads/2013/04/%D0%94%D0%B5%D0%BD%D1%8C-%D0%BA%D0%BE%D1%81%D0%BC%D0%BE%D0%BD%D0%B0%D0%B2%D1%82%D0%B8%D0%BA%D0%B8-%D0%9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575" y="0"/>
            <a:ext cx="5988425" cy="68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img-fotki.yandex.ru/get/9796/16969765.1fc/0_8c9b2_afb2c2f8_ori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187" y="3572349"/>
            <a:ext cx="3268494" cy="327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-fotki.yandex.ru/get/9796/16969765.1fc/0_8c9b2_afb2c2f8_ori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9479" y="1965960"/>
            <a:ext cx="3416901" cy="342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g-fotki.yandex.ru/get/9796/16969765.1fc/0_8c9b2_afb2c2f8_ori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8554" y="3017983"/>
            <a:ext cx="3416901" cy="342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-fotki.yandex.ru/get/9796/16969765.1fc/0_8c9b2_afb2c2f8_ori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434" y="1965960"/>
            <a:ext cx="3416901" cy="342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1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7261698" cy="5586919"/>
          </a:xfrm>
        </p:spPr>
        <p:txBody>
          <a:bodyPr>
            <a:normAutofit/>
          </a:bodyPr>
          <a:lstStyle/>
          <a:p>
            <a:r>
              <a:rPr lang="ru-RU" dirty="0"/>
              <a:t>Прихрамывая, подошёл Алексей </a:t>
            </a:r>
            <a:r>
              <a:rPr lang="ru-RU" dirty="0" smtClean="0"/>
              <a:t>Иванович.</a:t>
            </a:r>
            <a:br>
              <a:rPr lang="ru-RU" dirty="0" smtClean="0"/>
            </a:br>
            <a:r>
              <a:rPr lang="ru-RU" dirty="0" smtClean="0"/>
              <a:t>Его </a:t>
            </a:r>
            <a:r>
              <a:rPr lang="ru-RU" dirty="0"/>
              <a:t>костистое лицо </a:t>
            </a:r>
            <a:r>
              <a:rPr lang="ru-RU" dirty="0" err="1"/>
              <a:t>притемнилось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— Не берут, чтоб им повылазило! — проговорил в сердцах. — Как сруб сгонять, так Гагарин, а как Отечество защищать — пошёл вон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14338" name="Picture 2" descr="http://www.semkin.ru/lj/2008/06/03_papa_gagar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0273" y="380662"/>
            <a:ext cx="32289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masterbani.ru/d/42513/d/ban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6010" y="4155736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727" y="726330"/>
            <a:ext cx="9875520" cy="5645285"/>
          </a:xfrm>
        </p:spPr>
        <p:txBody>
          <a:bodyPr>
            <a:normAutofit fontScale="90000"/>
          </a:bodyPr>
          <a:lstStyle/>
          <a:p>
            <a:r>
              <a:rPr lang="ru-RU" dirty="0"/>
              <a:t>— Будет тебе, Алёша, — </a:t>
            </a:r>
            <a:r>
              <a:rPr lang="ru-RU" dirty="0" smtClean="0"/>
              <a:t>печально</a:t>
            </a:r>
            <a:br>
              <a:rPr lang="ru-RU" dirty="0" smtClean="0"/>
            </a:br>
            <a:r>
              <a:rPr lang="ru-RU" dirty="0" smtClean="0"/>
              <a:t>сказала </a:t>
            </a:r>
            <a:r>
              <a:rPr lang="ru-RU" dirty="0"/>
              <a:t>Анна Тимофеевна, </a:t>
            </a:r>
            <a:r>
              <a:rPr lang="ru-RU" dirty="0" smtClean="0"/>
              <a:t>—</a:t>
            </a:r>
            <a:br>
              <a:rPr lang="ru-RU" dirty="0" smtClean="0"/>
            </a:br>
            <a:r>
              <a:rPr lang="ru-RU" dirty="0" smtClean="0"/>
              <a:t>не </a:t>
            </a:r>
            <a:r>
              <a:rPr lang="ru-RU" dirty="0"/>
              <a:t>минует тебя эта война.</a:t>
            </a:r>
            <a:br>
              <a:rPr lang="ru-RU" dirty="0"/>
            </a:br>
            <a:r>
              <a:rPr lang="ru-RU" dirty="0"/>
              <a:t>— И то правда! — вздохнул Гагарин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/>
              <a:t>Люди сказывают, он к самой Вязьме вышел.</a:t>
            </a:r>
            <a:br>
              <a:rPr lang="ru-RU" dirty="0"/>
            </a:br>
            <a:r>
              <a:rPr lang="ru-RU" dirty="0"/>
              <a:t>— Неужто на него управы нету?</a:t>
            </a:r>
            <a:br>
              <a:rPr lang="ru-RU" dirty="0"/>
            </a:br>
            <a:r>
              <a:rPr lang="ru-RU" dirty="0"/>
              <a:t>— Будет управа в свой час.</a:t>
            </a:r>
            <a:br>
              <a:rPr lang="ru-RU" dirty="0"/>
            </a:br>
            <a:r>
              <a:rPr lang="ru-RU" dirty="0"/>
              <a:t>— Когда ж он настанет, этот час?</a:t>
            </a:r>
            <a:br>
              <a:rPr lang="ru-RU" dirty="0"/>
            </a:br>
            <a:r>
              <a:rPr lang="ru-RU" dirty="0"/>
              <a:t>— Когда народ терпеть утомится</a:t>
            </a:r>
            <a:r>
              <a:rPr lang="ru-RU" dirty="0" smtClean="0"/>
              <a:t>...</a:t>
            </a:r>
            <a:endParaRPr lang="ru-RU" dirty="0"/>
          </a:p>
        </p:txBody>
      </p:sp>
      <p:pic>
        <p:nvPicPr>
          <p:cNvPr id="3" name="Picture 2" descr="http://www.semkin.ru/lj/2008/06/03_papa_gagarin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1745" y="3548972"/>
            <a:ext cx="2197776" cy="29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.libmir.net/authors/30/301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1745" y="389107"/>
            <a:ext cx="2215462" cy="26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2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728" y="439269"/>
            <a:ext cx="11093825" cy="387275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Незадолго перед окончанием занятий Анна Тимофеевна, гонимая тем же чувством тревоги и печали, пошла к школе. Думала встретить сына по пути, но первый учебный день что-то затянулся. Она оказалась у широких, низких школьных окон</a:t>
            </a: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3" name="AutoShape 2" descr="https://encrypted-tbn2.gstatic.com/images?q=tbn:ANd9GcR4VQjcjPeAYWmaL_NmICU5f2LP3zp-qJ3znWX9ljQylVgon2Jw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6" descr="http://img.libmir.net/authors/30/301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233" y="4151871"/>
            <a:ext cx="1962333" cy="23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veneva.ru/foto/1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071" y="4151871"/>
            <a:ext cx="4141695" cy="23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10546976" cy="26625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когда </a:t>
            </a:r>
            <a:r>
              <a:rPr lang="ru-RU" dirty="0"/>
              <a:t>конопатая девочка из соседней деревни, заикаясь и проглатывая слова, читала стихотворение про </a:t>
            </a:r>
            <a:r>
              <a:rPr lang="ru-RU" dirty="0" err="1"/>
              <a:t>Бармалея</a:t>
            </a:r>
            <a:r>
              <a:rPr lang="ru-RU" dirty="0"/>
              <a:t>.</a:t>
            </a:r>
          </a:p>
        </p:txBody>
      </p:sp>
      <p:sp>
        <p:nvSpPr>
          <p:cNvPr id="3" name="AutoShape 2" descr="https://encrypted-tbn2.gstatic.com/images?q=tbn:ANd9GcR4VQjcjPeAYWmaL_NmICU5f2LP3zp-qJ3znWX9ljQylVgon2Jw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898" y="3185453"/>
            <a:ext cx="2509331" cy="335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://www.mosinzhproekt.ru/img/storage/images/news/_01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9554" y="336175"/>
            <a:ext cx="3110375" cy="37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1" y="609599"/>
            <a:ext cx="7705164" cy="5936326"/>
          </a:xfrm>
        </p:spPr>
        <p:txBody>
          <a:bodyPr>
            <a:normAutofit/>
          </a:bodyPr>
          <a:lstStyle/>
          <a:p>
            <a:r>
              <a:rPr lang="ru-RU" dirty="0"/>
              <a:t>Потом настал черёд толстого, молочного мальчика, похожего на мужичка с ноготок. Он вышел к столу учительницы, аккуратно одёрнул свой серый пиджачок, откашлялся и сказал, что любимого стихотворения у него нету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5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10656651" cy="220531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— </a:t>
            </a:r>
            <a:r>
              <a:rPr lang="ru-RU" dirty="0"/>
              <a:t>Ну так прочти какое хочешь, — улыбнулась учительница Ксения Герасимовна, — пусть и нелюбимое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4" descr="http://2.bp.blogspot.com/_rF6cCVDR5XQ/S6u_WFBggII/AAAAAAAAALo/OSlV7Bxu5BE/s1600/%D1%88%D0%BA%D0%BE%D0%BB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813" y="2814918"/>
            <a:ext cx="5472709" cy="371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mosinzhproekt.ru/img/storage/images/news/_01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8966" y="2750475"/>
            <a:ext cx="3110375" cy="37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07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6181165" cy="5974885"/>
          </a:xfrm>
        </p:spPr>
        <p:txBody>
          <a:bodyPr>
            <a:normAutofit/>
          </a:bodyPr>
          <a:lstStyle/>
          <a:p>
            <a:r>
              <a:rPr lang="ru-RU" dirty="0"/>
              <a:t>Толстый мальчик снова одёрнул пиджачок, прочистил горло и сказал, что нелюбимого стихотворения тоже прочесть не может: на кой ему было запоминать нелюбимые стихи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18434" name="Picture 2" descr="http://www.mosinzhproekt.ru/img/storage/images/news/_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013" y="295835"/>
            <a:ext cx="4782950" cy="628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0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2.bp.blogspot.com/_rF6cCVDR5XQ/S6u_WFBggII/AAAAAAAAALo/OSlV7Bxu5BE/s1600/%D1%88%D0%BA%D0%BE%D0%BB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1938" y="3184216"/>
            <a:ext cx="4974402" cy="336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8978153" cy="269380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Он </a:t>
            </a:r>
            <a:r>
              <a:rPr lang="ru-RU" dirty="0"/>
              <a:t>вернулся на своё место, ничуть не смущённый хихиканьем класса, и тут же принялся что-то жевать, осторожно добывая пищу из парты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8434" name="Picture 2" descr="http://www.mosinzhproekt.ru/img/storage/images/news/_01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6260" y="3184216"/>
            <a:ext cx="2770092" cy="336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270734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Ксения Герасимовна вызвала Гагарина. Она ещё не договорила фамилии, а Юра выметнулся из-за парты и стремглав — к учительскому столу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41" y="3316942"/>
            <a:ext cx="1996701" cy="3105258"/>
          </a:xfrm>
          <a:prstGeom prst="rect">
            <a:avLst/>
          </a:prstGeom>
        </p:spPr>
      </p:pic>
      <p:pic>
        <p:nvPicPr>
          <p:cNvPr id="5" name="Picture 4" descr="http://2.bp.blogspot.com/_rF6cCVDR5XQ/S6u_WFBggII/AAAAAAAAALo/OSlV7Bxu5BE/s1600/%D1%88%D0%BA%D0%BE%D0%BB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094" y="3170342"/>
            <a:ext cx="5011271" cy="339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5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2052919"/>
          </a:xfrm>
        </p:spPr>
        <p:txBody>
          <a:bodyPr>
            <a:normAutofit/>
          </a:bodyPr>
          <a:lstStyle/>
          <a:p>
            <a:r>
              <a:rPr lang="ru-RU" dirty="0" smtClean="0"/>
              <a:t>— </a:t>
            </a:r>
            <a:r>
              <a:rPr lang="ru-RU" dirty="0"/>
              <a:t>Моё любимое стихотворение! — объявил он звонко. Анна Тимофеевна понимала радость и нетерпение сына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6" descr="http://img.libmir.net/authors/30/30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0000" y="2662518"/>
            <a:ext cx="2982241" cy="39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193" y="2542077"/>
            <a:ext cx="2552513" cy="3969654"/>
          </a:xfrm>
          <a:prstGeom prst="rect">
            <a:avLst/>
          </a:prstGeom>
        </p:spPr>
      </p:pic>
      <p:pic>
        <p:nvPicPr>
          <p:cNvPr id="5" name="Picture 4" descr="http://2.bp.blogspot.com/_rF6cCVDR5XQ/S6u_WFBggII/AAAAAAAAALo/OSlV7Bxu5BE/s1600/%D1%88%D0%BA%D0%BE%D0%BB%D0%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38" y="2662517"/>
            <a:ext cx="5962422" cy="39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84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33976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Введение </a:t>
            </a:r>
            <a:r>
              <a:rPr lang="ru-RU" dirty="0"/>
              <a:t>в тему: чтение рассказа </a:t>
            </a:r>
            <a:r>
              <a:rPr lang="ru-RU" dirty="0" smtClean="0"/>
              <a:t>(</a:t>
            </a:r>
            <a:r>
              <a:rPr lang="ru-RU" dirty="0"/>
              <a:t>с опорой на </a:t>
            </a:r>
            <a:r>
              <a:rPr lang="ru-RU" dirty="0" smtClean="0"/>
              <a:t>картинки)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Словарная </a:t>
            </a:r>
            <a:r>
              <a:rPr lang="ru-RU" dirty="0"/>
              <a:t>работа (уточнение ключевых слов, объяснение новых или малознакомых слов)</a:t>
            </a:r>
          </a:p>
        </p:txBody>
      </p:sp>
    </p:spTree>
    <p:extLst>
      <p:ext uri="{BB962C8B-B14F-4D97-AF65-F5344CB8AC3E}">
        <p14:creationId xmlns:p14="http://schemas.microsoft.com/office/powerpoint/2010/main" val="41253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8171329" cy="285077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Юра любил стихи про лётчиков, самолёты, небо и раз даже выступал в </a:t>
            </a:r>
            <a:r>
              <a:rPr lang="ru-RU" dirty="0" err="1"/>
              <a:t>Гжатске</a:t>
            </a:r>
            <a:r>
              <a:rPr lang="ru-RU" dirty="0"/>
              <a:t> на районном смотре </a:t>
            </a:r>
            <a:r>
              <a:rPr lang="ru-RU" dirty="0" smtClean="0"/>
              <a:t>самодеятельности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591" y="2863590"/>
            <a:ext cx="2310465" cy="3593223"/>
          </a:xfrm>
          <a:prstGeom prst="rect">
            <a:avLst/>
          </a:prstGeom>
        </p:spPr>
      </p:pic>
      <p:pic>
        <p:nvPicPr>
          <p:cNvPr id="3074" name="Picture 2" descr="http://1812.nsad.ru/pic/Gzatks_most_otkrytka_o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4273" y="3286603"/>
            <a:ext cx="5058336" cy="32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effects1.ru/png/kartinka/tekhnika/voen_samoljoty/1/istrebitel-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4365" y="609600"/>
            <a:ext cx="3528919" cy="16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effects1.ru/png/kartinka/tekhnika/voen_samoljoty/1/istrebitel-1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15934">
            <a:off x="27463" y="3650127"/>
            <a:ext cx="3349625" cy="188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8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686365" cy="151503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 </a:t>
            </a:r>
            <a:r>
              <a:rPr lang="ru-RU" dirty="0"/>
              <a:t>заслужил там книжку Маршака и Почётную грамоту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949" y="2359089"/>
            <a:ext cx="2310465" cy="3593223"/>
          </a:xfrm>
          <a:prstGeom prst="rect">
            <a:avLst/>
          </a:prstGeom>
        </p:spPr>
      </p:pic>
      <p:pic>
        <p:nvPicPr>
          <p:cNvPr id="4098" name="Picture 2" descr="http://s-marshak.ru/books/k/k19/k19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15639">
            <a:off x="890044" y="1842247"/>
            <a:ext cx="31623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novate.ru/files/u2/gramota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64647">
            <a:off x="8163840" y="1828722"/>
            <a:ext cx="2988610" cy="421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5033682" cy="5746376"/>
          </a:xfrm>
        </p:spPr>
        <p:txBody>
          <a:bodyPr>
            <a:normAutofit/>
          </a:bodyPr>
          <a:lstStyle/>
          <a:p>
            <a:r>
              <a:rPr lang="ru-RU" dirty="0" smtClean="0"/>
              <a:t>Но </a:t>
            </a:r>
            <a:r>
              <a:rPr lang="ru-RU" dirty="0"/>
              <a:t>он не стал читать стихотворение, принёсшее ему </a:t>
            </a:r>
            <a:r>
              <a:rPr lang="ru-RU" dirty="0" err="1"/>
              <a:t>гжатский</a:t>
            </a:r>
            <a:r>
              <a:rPr lang="ru-RU" dirty="0"/>
              <a:t> триумф, и Анне Тимофеевне понравилось, что он не прельстился готовым успехом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672" y="2002194"/>
            <a:ext cx="2893170" cy="4499443"/>
          </a:xfrm>
          <a:prstGeom prst="rect">
            <a:avLst/>
          </a:prstGeom>
        </p:spPr>
      </p:pic>
      <p:pic>
        <p:nvPicPr>
          <p:cNvPr id="4" name="Picture 6" descr="http://img.libmir.net/authors/30/30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270" y="404928"/>
            <a:ext cx="2969872" cy="360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40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5369859"/>
          </a:xfrm>
        </p:spPr>
        <p:txBody>
          <a:bodyPr>
            <a:normAutofit/>
          </a:bodyPr>
          <a:lstStyle/>
          <a:p>
            <a:r>
              <a:rPr lang="ru-RU" dirty="0"/>
              <a:t>Мой милый товарищ, мой лётчик,</a:t>
            </a:r>
            <a:br>
              <a:rPr lang="ru-RU" dirty="0"/>
            </a:br>
            <a:r>
              <a:rPr lang="ru-RU" dirty="0"/>
              <a:t>Хочу я с тобой поглядеть,</a:t>
            </a:r>
            <a:br>
              <a:rPr lang="ru-RU" dirty="0"/>
            </a:br>
            <a:r>
              <a:rPr lang="ru-RU" dirty="0"/>
              <a:t>Как месяц по небу кочует,</a:t>
            </a:r>
            <a:br>
              <a:rPr lang="ru-RU" dirty="0"/>
            </a:br>
            <a:r>
              <a:rPr lang="ru-RU" dirty="0"/>
              <a:t>Как по лесу бродит медведь.</a:t>
            </a:r>
            <a:br>
              <a:rPr lang="ru-RU" dirty="0"/>
            </a:br>
            <a:r>
              <a:rPr lang="ru-RU" dirty="0"/>
              <a:t>Давно мне наскучило дома...</a:t>
            </a:r>
            <a:br>
              <a:rPr lang="ru-RU" dirty="0"/>
            </a:br>
            <a:r>
              <a:rPr lang="ru-RU" dirty="0"/>
              <a:t>Давно мне наскучило дома...</a:t>
            </a:r>
            <a:br>
              <a:rPr lang="ru-RU" dirty="0"/>
            </a:br>
            <a:r>
              <a:rPr lang="ru-RU" dirty="0"/>
              <a:t>Давно мне наскучило дома...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026" y="2772090"/>
            <a:ext cx="2310584" cy="3590855"/>
          </a:xfrm>
          <a:prstGeom prst="rect">
            <a:avLst/>
          </a:prstGeom>
        </p:spPr>
      </p:pic>
      <p:sp>
        <p:nvSpPr>
          <p:cNvPr id="4" name="AutoShape 2" descr="https://img-fotki.yandex.ru/get/15589/200418627.56/0_117598_80a79306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0" name="Picture 4" descr="http://effects1.ru/png/kartinka/tekhnika/voen_samoljoty/1/istrebitel-1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6868" y="966327"/>
            <a:ext cx="3349625" cy="188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effects1.ru/png/kartinka/tekhnika/voen_samoljoty/1/istrebitel-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9988" y="1752337"/>
            <a:ext cx="3528919" cy="16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effects1.ru/png/kartinka/tekhnika/voen_samoljoty/1/istrebitel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6868" y="23421"/>
            <a:ext cx="3385484" cy="155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0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850" y="403961"/>
            <a:ext cx="2086346" cy="32446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1" y="609599"/>
            <a:ext cx="7642412" cy="5773271"/>
          </a:xfrm>
        </p:spPr>
        <p:txBody>
          <a:bodyPr>
            <a:normAutofit fontScale="90000"/>
          </a:bodyPr>
          <a:lstStyle/>
          <a:p>
            <a:r>
              <a:rPr lang="ru-RU" dirty="0"/>
              <a:t>— Что ты как испорченная пластинка? — прервала учительница. — Давай дальше.</a:t>
            </a:r>
            <a:br>
              <a:rPr lang="ru-RU" dirty="0"/>
            </a:br>
            <a:r>
              <a:rPr lang="ru-RU" dirty="0"/>
              <a:t>— «Давно мне наскучило дома...» — сказал Юра каким-то затухающим голосом.</a:t>
            </a:r>
            <a:br>
              <a:rPr lang="ru-RU" dirty="0"/>
            </a:br>
            <a:r>
              <a:rPr lang="ru-RU" dirty="0"/>
              <a:t>Класс громко </a:t>
            </a:r>
            <a:r>
              <a:rPr lang="ru-RU" dirty="0" smtClean="0"/>
              <a:t>рассмеялся.</a:t>
            </a:r>
            <a:br>
              <a:rPr lang="ru-RU" dirty="0" smtClean="0"/>
            </a:br>
            <a:r>
              <a:rPr lang="ru-RU" dirty="0" smtClean="0"/>
              <a:t>Юра </a:t>
            </a:r>
            <a:r>
              <a:rPr lang="ru-RU" dirty="0"/>
              <a:t>поглядел возмущённо на товарищей, сердито — на учительницу, </a:t>
            </a:r>
          </a:p>
        </p:txBody>
      </p:sp>
      <p:pic>
        <p:nvPicPr>
          <p:cNvPr id="3" name="Picture 4" descr="http://2.bp.blogspot.com/_rF6cCVDR5XQ/S6u_WFBggII/AAAAAAAAALo/OSlV7Bxu5BE/s1600/%D1%88%D0%BA%D0%BE%D0%BB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190" y="3827930"/>
            <a:ext cx="3947695" cy="267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91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A6B727"/>
                </a:solidFill>
              </a:rPr>
              <a:t>и тут пронзительно прозвенел звонок — вестник освобождения.</a:t>
            </a:r>
            <a:endParaRPr lang="ru-RU" dirty="0"/>
          </a:p>
        </p:txBody>
      </p:sp>
      <p:pic>
        <p:nvPicPr>
          <p:cNvPr id="22530" name="Picture 2" descr="http://nachalo4ka.ru/wp-content/uploads/2014/08/shkolnyiy-kolokolchik-s-krasnyim-banto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770" y="1713647"/>
            <a:ext cx="4182241" cy="482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81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259976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— Ну, хоть тебе и наскучило дома, а придётся идти домой, — улыбнулась Ксения Герасимовна. — Наш первый школьный день окончен.</a:t>
            </a:r>
          </a:p>
        </p:txBody>
      </p:sp>
      <p:pic>
        <p:nvPicPr>
          <p:cNvPr id="3" name="Picture 4" descr="http://2.bp.blogspot.com/_rF6cCVDR5XQ/S6u_WFBggII/AAAAAAAAALo/OSlV7Bxu5BE/s1600/%D1%88%D0%BA%D0%BE%D0%BB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101514"/>
            <a:ext cx="5137109" cy="348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956" y="3119718"/>
            <a:ext cx="2086346" cy="32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history-ryazan.ru/gallery2/d/17684-3/poslevoennoe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9282" y="331694"/>
            <a:ext cx="6545234" cy="623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5239871" cy="5952566"/>
          </a:xfrm>
        </p:spPr>
        <p:txBody>
          <a:bodyPr>
            <a:normAutofit fontScale="90000"/>
          </a:bodyPr>
          <a:lstStyle/>
          <a:p>
            <a:r>
              <a:rPr lang="ru-RU" dirty="0"/>
              <a:t>Ребята захлопали крышками парт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— </a:t>
            </a:r>
            <a:r>
              <a:rPr lang="ru-RU" dirty="0"/>
              <a:t>Не разбегаться! — остановила их учительница. — Постройтесь в линейку!</a:t>
            </a:r>
            <a:br>
              <a:rPr lang="ru-RU" dirty="0"/>
            </a:br>
            <a:r>
              <a:rPr lang="ru-RU" dirty="0"/>
              <a:t>— Как это — в линейку, Ксения Герасимовна?</a:t>
            </a:r>
            <a:br>
              <a:rPr lang="ru-RU" dirty="0"/>
            </a:br>
            <a:r>
              <a:rPr lang="ru-RU" dirty="0"/>
              <a:t>— По росту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AutoShape 6" descr="https://www.proza.ru/pics/2013/09/12/17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0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988" y="364091"/>
            <a:ext cx="4419600" cy="61204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6225988" cy="5884283"/>
          </a:xfrm>
        </p:spPr>
        <p:txBody>
          <a:bodyPr>
            <a:normAutofit/>
          </a:bodyPr>
          <a:lstStyle/>
          <a:p>
            <a:r>
              <a:rPr lang="ru-RU" dirty="0"/>
              <a:t>Начинается катавасия. Особенно взволнован Юра. Он </a:t>
            </a:r>
            <a:r>
              <a:rPr lang="ru-RU" dirty="0" err="1"/>
              <a:t>мерится</a:t>
            </a:r>
            <a:r>
              <a:rPr lang="ru-RU" dirty="0"/>
              <a:t> с товарищами, проводя ребром ладони от чужого темени к своему виску, лбу, уху и неизменно оказывается </a:t>
            </a:r>
            <a:r>
              <a:rPr lang="ru-RU" dirty="0" smtClean="0"/>
              <a:t>ниже ростом.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0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407" y="288124"/>
            <a:ext cx="2803263" cy="43596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5777753" cy="5853954"/>
          </a:xfrm>
        </p:spPr>
        <p:txBody>
          <a:bodyPr>
            <a:normAutofit/>
          </a:bodyPr>
          <a:lstStyle/>
          <a:p>
            <a:r>
              <a:rPr lang="ru-RU" dirty="0" smtClean="0"/>
              <a:t>Лишь </a:t>
            </a:r>
            <a:r>
              <a:rPr lang="ru-RU" dirty="0"/>
              <a:t>две девочки добродушно согласились считать себя ниже Юры, но, оглянув замыкающих линейку, учительница решительно переставила Юру в самый хвост.</a:t>
            </a:r>
          </a:p>
        </p:txBody>
      </p:sp>
      <p:pic>
        <p:nvPicPr>
          <p:cNvPr id="5122" name="Picture 2" descr="http://iskra-kungur.ru/files/images/2015/KONKURSY2015/yarkie_mi/grib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0836" y="2338203"/>
            <a:ext cx="3152775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02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22232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Война пришла на Смоленщину. В большом селе </a:t>
            </a:r>
            <a:r>
              <a:rPr lang="ru-RU" dirty="0" err="1"/>
              <a:t>Клушино</a:t>
            </a:r>
            <a:r>
              <a:rPr lang="ru-RU" dirty="0"/>
              <a:t>, что под городом </a:t>
            </a:r>
            <a:r>
              <a:rPr lang="ru-RU" dirty="0" err="1"/>
              <a:t>Гжатском</a:t>
            </a:r>
            <a:r>
              <a:rPr lang="ru-RU" dirty="0"/>
              <a:t>, решили эвакуировать колхозное стадо. </a:t>
            </a:r>
          </a:p>
        </p:txBody>
      </p:sp>
      <p:pic>
        <p:nvPicPr>
          <p:cNvPr id="1026" name="Picture 2" descr="http://visit-smolensk.ru/sites/default/files/styles/photo_object_650x400/public/landmark/img/90c22dee-c783-4e48-b1d0-5a79c7ec66d7.jpg?itok=UOK7xoK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22" y="2599765"/>
            <a:ext cx="6438898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visit-smolensk.ru/sites/default/files/styles/photo_object_650x400/public/landmark/img/90c22dee-c783-4e48-b1d0-5a79c7ec66d7.jpg?itok=UOK7xoK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400" y="2599765"/>
            <a:ext cx="6438898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18" y="3344043"/>
            <a:ext cx="2088776" cy="32484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8682318" cy="5602941"/>
          </a:xfrm>
        </p:spPr>
        <p:txBody>
          <a:bodyPr>
            <a:normAutofit fontScale="90000"/>
          </a:bodyPr>
          <a:lstStyle/>
          <a:p>
            <a:r>
              <a:rPr lang="ru-RU" dirty="0"/>
              <a:t>Он стоял, закусив губы, весь напрягшись, чтоб не разрыдаться. А во главе линейки невозмутимо высился толстяк, не знавший ни одного стихотворения. Едва учительница произнесла: «По домам!», как Юра опрометью кинулся из класса и угодил в добрые руки матери. Она всё видела, всё поняла.</a:t>
            </a:r>
            <a:br>
              <a:rPr lang="ru-RU" dirty="0"/>
            </a:br>
            <a:r>
              <a:rPr lang="ru-RU" dirty="0"/>
              <a:t>— Не горюй, сыночек, ты ещё выше всех вымахаешь</a:t>
            </a:r>
            <a:r>
              <a:rPr lang="ru-RU" dirty="0" smtClean="0"/>
              <a:t>!..</a:t>
            </a:r>
            <a:endParaRPr lang="ru-RU" dirty="0"/>
          </a:p>
        </p:txBody>
      </p:sp>
      <p:pic>
        <p:nvPicPr>
          <p:cNvPr id="4" name="Picture 6" descr="http://img.libmir.net/authors/30/301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1672" y="549227"/>
            <a:ext cx="1988235" cy="24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24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598" y="466164"/>
            <a:ext cx="7395883" cy="3720354"/>
          </a:xfrm>
        </p:spPr>
        <p:txBody>
          <a:bodyPr>
            <a:normAutofit/>
          </a:bodyPr>
          <a:lstStyle/>
          <a:p>
            <a:r>
              <a:rPr lang="ru-RU" dirty="0"/>
              <a:t>И как в воду глядела Анна Тимофеевна: выше всех современников вымахал её сын незабываемым апрельским днём 1961 года.</a:t>
            </a:r>
          </a:p>
        </p:txBody>
      </p:sp>
      <p:pic>
        <p:nvPicPr>
          <p:cNvPr id="26626" name="Picture 2" descr="http://static.ukrinform.com/photos/2014_03/1394200800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85" y="259977"/>
            <a:ext cx="3869579" cy="63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vragi-naroda.net/wp-content/uploads/2011/04/%D0%AE%D1%80%D0%B8%D0%B9-%D0%93%D0%B0%D0%B3%D0%B0%D1%80%D0%B8%D0%BD-%D1%81-%D1%80%D0%BE%D0%B4%D0%B8%D1%82%D0%B5%D0%BB%D1%8F%D0%BC%D0%B8-%E2%80%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4020" y="3918258"/>
            <a:ext cx="4021979" cy="26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6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2564" y="609599"/>
            <a:ext cx="5638801" cy="243840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Что значит:</a:t>
            </a:r>
            <a:br>
              <a:rPr lang="ru-RU" dirty="0" smtClean="0"/>
            </a:br>
            <a:r>
              <a:rPr lang="ru-RU" dirty="0" smtClean="0"/>
              <a:t>«Как в воду глядела»?</a:t>
            </a:r>
            <a:endParaRPr lang="ru-RU" dirty="0"/>
          </a:p>
        </p:txBody>
      </p:sp>
      <p:pic>
        <p:nvPicPr>
          <p:cNvPr id="4" name="Picture 6" descr="http://img.libmir.net/authors/30/30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600" y="325108"/>
            <a:ext cx="5112187" cy="620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vragi-naroda.net/wp-content/uploads/2011/04/%D0%AE%D1%80%D0%B8%D0%B9-%D0%93%D0%B0%D0%B3%D0%B0%D1%80%D0%B8%D0%BD-%D1%81-%D1%80%D0%BE%D0%B4%D0%B8%D1%82%D0%B5%D0%BB%D1%8F%D0%BC%D0%B8-%E2%80%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564" y="2757376"/>
            <a:ext cx="5700930" cy="377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26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usvesna.su/sites/default/files/styles/orign_wm/public/den_kosmonavtiki.jpg?itok=xqUuRR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Юрий Гагарин - Поехали! (от СовИнфБюро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6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юрий гагарин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Динамическая пауза</a:t>
            </a:r>
            <a:endParaRPr lang="ru-RU" dirty="0"/>
          </a:p>
        </p:txBody>
      </p:sp>
      <p:pic>
        <p:nvPicPr>
          <p:cNvPr id="4" name="Детский хор - Он сказал- -Поехали!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8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Пересказ </a:t>
            </a:r>
            <a:r>
              <a:rPr lang="ru-RU" dirty="0"/>
              <a:t>сюжета по наводящим вопросам (без зрительной опоры)</a:t>
            </a:r>
          </a:p>
        </p:txBody>
      </p:sp>
      <p:pic>
        <p:nvPicPr>
          <p:cNvPr id="1026" name="Picture 2" descr="Картинки по запросу картинка на прозрачном фоне колокольчи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776" y="1965960"/>
            <a:ext cx="4227587" cy="457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032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267148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«Эвакуировать» — было новое и трудное слово, которое никому не удавалось произнести, «</a:t>
            </a:r>
            <a:r>
              <a:rPr lang="ru-RU" dirty="0" err="1"/>
              <a:t>вкуировать</a:t>
            </a:r>
            <a:r>
              <a:rPr lang="ru-RU" dirty="0"/>
              <a:t>» — говорили со вздохом.</a:t>
            </a:r>
          </a:p>
        </p:txBody>
      </p:sp>
      <p:pic>
        <p:nvPicPr>
          <p:cNvPr id="2050" name="Picture 2" descr="http://izhevsk.meatinfo.ru/data/news/319556/1016238_tcm9-156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046" y="3110753"/>
            <a:ext cx="5994214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zhevsk.meatinfo.ru/data/news/319556/1016238_tcm9-156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1529" y="3110752"/>
            <a:ext cx="5909945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76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312868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 всё-таки первый школьный день </a:t>
            </a:r>
            <a:r>
              <a:rPr lang="ru-RU" dirty="0" err="1"/>
              <a:t>клушинцы</a:t>
            </a:r>
            <a:r>
              <a:rPr lang="ru-RU" dirty="0"/>
              <a:t> обставляли торжественно. Какое бы ни свирепствовало лихо, этот день должен был остаться в памяти новобранцев учёбы добром и светом.</a:t>
            </a:r>
          </a:p>
        </p:txBody>
      </p:sp>
      <p:pic>
        <p:nvPicPr>
          <p:cNvPr id="3074" name="Picture 2" descr="http://www.russianlife.com/default/assets/File/first_lesso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6940" y="3738282"/>
            <a:ext cx="4219201" cy="284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davno.ru/assets/images/cards/big/1-sentyabrya-4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738282"/>
            <a:ext cx="2290483" cy="284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0.liveinternet.ru/images/attach/c/3/77/706/77706012_i308bh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5480" y="3738282"/>
            <a:ext cx="1969061" cy="284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24204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Школу украсили зелёными ветками и написанными мелом лозунгами, ребят докрасна намыли в баньках, одели во всё новое.</a:t>
            </a:r>
          </a:p>
        </p:txBody>
      </p:sp>
      <p:pic>
        <p:nvPicPr>
          <p:cNvPr id="4098" name="Picture 2" descr="http://retropost.ru/i/1september/i327vf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280" y="2456418"/>
            <a:ext cx="2838638" cy="40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retropost.ru/i/1september/i303muz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929" y="2456418"/>
            <a:ext cx="2869602" cy="40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loudstatic.eva.ru/eva/70000-80000/72816/channel/91142087121891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5845" y="3012058"/>
            <a:ext cx="2430742" cy="349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2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davno.ru/assets/images/cards/big/1-sentyabrya-4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070" y="275754"/>
            <a:ext cx="4935071" cy="613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img0.liveinternet.ru/images/attach/c/3/77/706/77706012_i308bh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319" y="285814"/>
            <a:ext cx="4374776" cy="63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Луиза. - Первый раз в первый класс провожают мамы нас!Что же катится слезинка из её красивых глаз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1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4729" y="609599"/>
            <a:ext cx="6123790" cy="59525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Анна Тимофеевна с особой теплотой вспоминает, как снаряжала сына в школу. Она напекла ему толстых ржаных блинов и, завернув в газету, уложила вместе с тетрадками и учебниками в самодельный, обтянутый </a:t>
            </a:r>
            <a:r>
              <a:rPr lang="ru-RU" dirty="0" err="1"/>
              <a:t>козелком</a:t>
            </a:r>
            <a:r>
              <a:rPr lang="ru-RU" dirty="0"/>
              <a:t> ранец. </a:t>
            </a:r>
          </a:p>
        </p:txBody>
      </p:sp>
      <p:pic>
        <p:nvPicPr>
          <p:cNvPr id="5122" name="Picture 2" descr="http://41.media.tumblr.com/4f975ec5967b96637fafb090cd620c34/tumblr_nb7k90EqCK1qlhg9vo1_128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670" y="878539"/>
            <a:ext cx="394757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55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166</TotalTime>
  <Words>804</Words>
  <Application>Microsoft Office PowerPoint</Application>
  <PresentationFormat>Произвольный</PresentationFormat>
  <Paragraphs>43</Paragraphs>
  <Slides>45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Базис</vt:lpstr>
      <vt:lpstr>«В ШКОЛУ» Юрий нагибин</vt:lpstr>
      <vt:lpstr>Организационный момент</vt:lpstr>
      <vt:lpstr>Введение в тему: чтение рассказа (с опорой на картинки)  Словарная работа (уточнение ключевых слов, объяснение новых или малознакомых слов)</vt:lpstr>
      <vt:lpstr>Война пришла на Смоленщину. В большом селе Клушино, что под городом Гжатском, решили эвакуировать колхозное стадо. </vt:lpstr>
      <vt:lpstr>«Эвакуировать» — было новое и трудное слово, которое никому не удавалось произнести, «вкуировать» — говорили со вздохом.</vt:lpstr>
      <vt:lpstr>И всё-таки первый школьный день клушинцы обставляли торжественно. Какое бы ни свирепствовало лихо, этот день должен был остаться в памяти новобранцев учёбы добром и светом.</vt:lpstr>
      <vt:lpstr>Школу украсили зелёными ветками и написанными мелом лозунгами, ребят докрасна намыли в баньках, одели во всё новое.</vt:lpstr>
      <vt:lpstr>Презентация PowerPoint</vt:lpstr>
      <vt:lpstr>Анна Тимофеевна с особой теплотой вспоминает, как снаряжала сына в школу. Она напекла ему толстых ржаных блинов и, завернув в газету, уложила вместе с тетрадками и учебниками в самодельный, обтянутый козелком ранец. </vt:lpstr>
      <vt:lpstr>Дом Гагариных находился далеко от школы, в другом конце длиннющей, с заворотом, деревенской улицы, и Юре даже на большой перемене не поспеть к домашнему обеду.</vt:lpstr>
      <vt:lpstr>Намытый, наутюженный, с расчёсанной волосок к волоску головой, он то и дело спрашивал мать: — Ты всё положила? — Всё, всё, сынок. Надевай-ка свою амуницию. </vt:lpstr>
      <vt:lpstr>От волнения он никак не мог попасть в лямки ранца. Анна Тимофеевна взяла сыновью руку, такую тоненькую, хрупкую, что у неё сердце испуганно захолонуло от любви и жалости, и просунула в ременную петлю.</vt:lpstr>
      <vt:lpstr>Юра нахлобучил фуражку и решительно шагнул за дверь. — Не балуйся, сынок, слушайся учителей, — сказала она вдогонку. Анна Тимофеевна вышла на улицу. Школу отсюда не видать, скрыта за церковью и погостом. </vt:lpstr>
      <vt:lpstr>На стенах церкви, кладбищенской ограде и крыльце соседствующего с храмом сельсовета наклеены плакаты войны.</vt:lpstr>
      <vt:lpstr>Анна Тимофеевна помнила их наизусть:</vt:lpstr>
      <vt:lpstr>Презентация PowerPoint</vt:lpstr>
      <vt:lpstr>По другую руку, за околицей, с десяток деревенских жителей призывного возраста под командой ветерана-инвалида занимались шагистикой и разучиванием ружейных приёмов. </vt:lpstr>
      <vt:lpstr>Боевого оружия в наличии не имелось, кроме учебной винтовки с просверлённым во избежание выстрела патронником, и ратники обходились гладко обструганными палками.</vt:lpstr>
      <vt:lpstr>Трудно верилось, что это клушинское воинство сумеет остановить вооружённого до зубов неприятеля.</vt:lpstr>
      <vt:lpstr>Прихрамывая, подошёл Алексей Иванович. Его костистое лицо притемнилось. — Не берут, чтоб им повылазило! — проговорил в сердцах. — Как сруб сгонять, так Гагарин, а как Отечество защищать — пошёл вон!</vt:lpstr>
      <vt:lpstr>— Будет тебе, Алёша, — печально сказала Анна Тимофеевна, — не минует тебя эта война. — И то правда! — вздохнул Гагарин. — Люди сказывают, он к самой Вязьме вышел. — Неужто на него управы нету? — Будет управа в свой час. — Когда ж он настанет, этот час? — Когда народ терпеть утомится...</vt:lpstr>
      <vt:lpstr>Незадолго перед окончанием занятий Анна Тимофеевна, гонимая тем же чувством тревоги и печали, пошла к школе. Думала встретить сына по пути, но первый учебный день что-то затянулся. Она оказалась у широких, низких школьных окон,</vt:lpstr>
      <vt:lpstr>когда конопатая девочка из соседней деревни, заикаясь и проглатывая слова, читала стихотворение про Бармалея.</vt:lpstr>
      <vt:lpstr>Потом настал черёд толстого, молочного мальчика, похожего на мужичка с ноготок. Он вышел к столу учительницы, аккуратно одёрнул свой серый пиджачок, откашлялся и сказал, что любимого стихотворения у него нету.</vt:lpstr>
      <vt:lpstr>— Ну так прочти какое хочешь, — улыбнулась учительница Ксения Герасимовна, — пусть и нелюбимое.</vt:lpstr>
      <vt:lpstr>Толстый мальчик снова одёрнул пиджачок, прочистил горло и сказал, что нелюбимого стихотворения тоже прочесть не может: на кой ему было запоминать нелюбимые стихи?</vt:lpstr>
      <vt:lpstr>Он вернулся на своё место, ничуть не смущённый хихиканьем класса, и тут же принялся что-то жевать, осторожно добывая пищу из парты.</vt:lpstr>
      <vt:lpstr>Ксения Герасимовна вызвала Гагарина. Она ещё не договорила фамилии, а Юра выметнулся из-за парты и стремглав — к учительскому столу.</vt:lpstr>
      <vt:lpstr>— Моё любимое стихотворение! — объявил он звонко. Анна Тимофеевна понимала радость и нетерпение сына.</vt:lpstr>
      <vt:lpstr>Юра любил стихи про лётчиков, самолёты, небо и раз даже выступал в Гжатске на районном смотре самодеятельности</vt:lpstr>
      <vt:lpstr>и заслужил там книжку Маршака и Почётную грамоту.</vt:lpstr>
      <vt:lpstr>Но он не стал читать стихотворение, принёсшее ему гжатский триумф, и Анне Тимофеевне понравилось, что он не прельстился готовым успехом.</vt:lpstr>
      <vt:lpstr>Мой милый товарищ, мой лётчик, Хочу я с тобой поглядеть, Как месяц по небу кочует, Как по лесу бродит медведь. Давно мне наскучило дома... Давно мне наскучило дома... Давно мне наскучило дома...</vt:lpstr>
      <vt:lpstr>— Что ты как испорченная пластинка? — прервала учительница. — Давай дальше. — «Давно мне наскучило дома...» — сказал Юра каким-то затухающим голосом. Класс громко рассмеялся. Юра поглядел возмущённо на товарищей, сердито — на учительницу, </vt:lpstr>
      <vt:lpstr>и тут пронзительно прозвенел звонок — вестник освобождения.</vt:lpstr>
      <vt:lpstr>— Ну, хоть тебе и наскучило дома, а придётся идти домой, — улыбнулась Ксения Герасимовна. — Наш первый школьный день окончен.</vt:lpstr>
      <vt:lpstr>Ребята захлопали крышками парт. — Не разбегаться! — остановила их учительница. — Постройтесь в линейку! — Как это — в линейку, Ксения Герасимовна? — По росту.</vt:lpstr>
      <vt:lpstr>Начинается катавасия. Особенно взволнован Юра. Он мерится с товарищами, проводя ребром ладони от чужого темени к своему виску, лбу, уху и неизменно оказывается ниже ростом.</vt:lpstr>
      <vt:lpstr>Лишь две девочки добродушно согласились считать себя ниже Юры, но, оглянув замыкающих линейку, учительница решительно переставила Юру в самый хвост.</vt:lpstr>
      <vt:lpstr>Он стоял, закусив губы, весь напрягшись, чтоб не разрыдаться. А во главе линейки невозмутимо высился толстяк, не знавший ни одного стихотворения. Едва учительница произнесла: «По домам!», как Юра опрометью кинулся из класса и угодил в добрые руки матери. Она всё видела, всё поняла. — Не горюй, сыночек, ты ещё выше всех вымахаешь!..</vt:lpstr>
      <vt:lpstr>И как в воду глядела Анна Тимофеевна: выше всех современников вымахал её сын незабываемым апрельским днём 1961 года.</vt:lpstr>
      <vt:lpstr>Что значит: «Как в воду глядела»?</vt:lpstr>
      <vt:lpstr>Презентация PowerPoint</vt:lpstr>
      <vt:lpstr>Динамическая пауза</vt:lpstr>
      <vt:lpstr>Пересказ сюжета по наводящим вопросам (без зрительной опоры)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 ШКОЛУ» Юрий нагибин</dc:title>
  <dc:creator>Алекс</dc:creator>
  <cp:lastModifiedBy>Надежда Пронская</cp:lastModifiedBy>
  <cp:revision>30</cp:revision>
  <dcterms:created xsi:type="dcterms:W3CDTF">2016-04-03T17:57:08Z</dcterms:created>
  <dcterms:modified xsi:type="dcterms:W3CDTF">2018-08-30T07:45:30Z</dcterms:modified>
</cp:coreProperties>
</file>