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13"/>
  </p:notesMasterIdLst>
  <p:sldIdLst>
    <p:sldId id="267" r:id="rId3"/>
    <p:sldId id="256" r:id="rId4"/>
    <p:sldId id="263" r:id="rId5"/>
    <p:sldId id="262" r:id="rId6"/>
    <p:sldId id="257" r:id="rId7"/>
    <p:sldId id="258" r:id="rId8"/>
    <p:sldId id="272" r:id="rId9"/>
    <p:sldId id="259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0CC99"/>
    <a:srgbClr val="B0A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137" autoAdjust="0"/>
  </p:normalViewPr>
  <p:slideViewPr>
    <p:cSldViewPr>
      <p:cViewPr>
        <p:scale>
          <a:sx n="98" d="100"/>
          <a:sy n="98" d="100"/>
        </p:scale>
        <p:origin x="-114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../slides/slide6.xml"/><Relationship Id="rId7" Type="http://schemas.openxmlformats.org/officeDocument/2006/relationships/image" Target="../media/image4.jpeg"/><Relationship Id="rId2" Type="http://schemas.openxmlformats.org/officeDocument/2006/relationships/slide" Target="../slides/slide8.xml"/><Relationship Id="rId1" Type="http://schemas.openxmlformats.org/officeDocument/2006/relationships/slide" Target="../slides/slide5.xml"/><Relationship Id="rId6" Type="http://schemas.openxmlformats.org/officeDocument/2006/relationships/image" Target="../media/image3.jpeg"/><Relationship Id="rId5" Type="http://schemas.openxmlformats.org/officeDocument/2006/relationships/slide" Target="../slides/slide10.xml"/><Relationship Id="rId10" Type="http://schemas.openxmlformats.org/officeDocument/2006/relationships/image" Target="../media/image7.jpeg"/><Relationship Id="rId4" Type="http://schemas.openxmlformats.org/officeDocument/2006/relationships/slide" Target="../slides/slide9.xml"/><Relationship Id="rId9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b="0" i="0" dirty="0" smtClean="0">
              <a:latin typeface="Corbel"/>
              <a:ea typeface="+mn-ea"/>
              <a:cs typeface="+mn-cs"/>
            </a:rPr>
            <a:t>Усадьба Воронцово</a:t>
          </a:r>
          <a:endParaRPr lang="ru-RU" sz="2000" b="0" i="0" dirty="0">
            <a:latin typeface="Corbe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 sz="160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 sz="160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b="0" i="0" dirty="0" smtClean="0">
              <a:latin typeface="Corbel"/>
              <a:ea typeface="+mn-ea"/>
              <a:cs typeface="+mn-cs"/>
            </a:rPr>
            <a:t>Парадный въезд</a:t>
          </a:r>
          <a:endParaRPr lang="ru-RU" sz="2000" b="0" i="0" dirty="0">
            <a:latin typeface="Corbe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 sz="160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 sz="160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b="0" i="0" dirty="0" smtClean="0">
              <a:latin typeface="Corbel"/>
              <a:ea typeface="+mn-ea"/>
              <a:cs typeface="+mn-cs"/>
            </a:rPr>
            <a:t>Могучие дубы</a:t>
          </a:r>
          <a:endParaRPr lang="ru-RU" sz="2000" b="0" i="0" dirty="0">
            <a:latin typeface="Corbe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n-US" sz="160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n-US" sz="160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b="0" i="0" dirty="0" smtClean="0">
              <a:latin typeface="Corbel"/>
              <a:ea typeface="+mn-ea"/>
              <a:cs typeface="+mn-cs"/>
            </a:rPr>
            <a:t>Храм святой Троицы</a:t>
          </a:r>
          <a:endParaRPr lang="ru-RU" sz="2000" b="0" i="0" dirty="0">
            <a:latin typeface="Corbe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 sz="160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 sz="160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ru-RU" sz="2000" b="0" i="0" dirty="0" smtClean="0">
              <a:latin typeface="Corbel"/>
              <a:ea typeface="+mn-ea"/>
              <a:cs typeface="+mn-cs"/>
            </a:rPr>
            <a:t>Воронцовские пруды</a:t>
          </a:r>
          <a:endParaRPr lang="ru-RU" sz="2000" b="0" i="0" dirty="0">
            <a:latin typeface="Corbe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CFE97E8-F389-4CB9-AF67-54F99688D24C}" type="parTrans" cxnId="{4C839C11-576D-4F8B-A506-F28B1DFFF881}">
      <dgm:prSet/>
      <dgm:spPr/>
      <dgm:t>
        <a:bodyPr/>
        <a:lstStyle/>
        <a:p>
          <a:endParaRPr lang="en-US" sz="160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en-US" sz="160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72" custLinFactNeighborY="-70011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 custScaleX="157639" custScaleY="48191" custLinFactNeighborX="-15838" custLinFactNeighborY="-233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LinFactNeighborX="-20966" custLinFactNeighborY="-1582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 custScaleX="168067" custScaleY="40601" custLinFactX="34665" custLinFactNeighborX="100000" custLinFactNeighborY="-28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250028" custLinFactX="32344" custLinFactNeighborX="100000" custLinFactNeighborY="-1899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 custScaleX="124803" custScaleY="48455" custLinFactX="-100000" custLinFactNeighborX="-165974" custLinFactNeighborY="-2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Ang="5400000" custScaleX="140859" custScaleY="67096" custLinFactX="-100000" custLinFactNeighborX="-186993" custLinFactNeighborY="-1571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 custScaleX="116171" custScaleY="49602" custLinFactNeighborX="-9176" custLinFactNeighborY="-24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LinFactNeighborX="767" custLinFactNeighborY="-1524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30163" custScaleY="54634" custLinFactNeighborX="8014" custLinFactNeighborY="-209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LinFactNeighborX="11297" custLinFactNeighborY="-13144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D82F44E0-3E3D-4945-B44D-E0989771C1DC}" type="presOf" srcId="{5DF8D196-4D3D-4940-9F32-682169997D7A}" destId="{87B5BDBA-3C7A-41F1-8C33-F13937A84B36}" srcOrd="0" destOrd="0" presId="urn:microsoft.com/office/officeart/2005/8/layout/pList2#1"/>
    <dgm:cxn modelId="{D6C2B20E-D8EE-4EC0-8F0F-74659E9D7331}" type="presOf" srcId="{5DD0A7D4-5781-4819-AF33-C5CE25A2D297}" destId="{E4B0666F-2CF1-4C21-A251-46E6EBFF7C1D}" srcOrd="0" destOrd="0" presId="urn:microsoft.com/office/officeart/2005/8/layout/pList2#1"/>
    <dgm:cxn modelId="{7646E28E-46FE-4619-A40D-8223AB09BDDF}" type="presOf" srcId="{E3B236AA-E864-46E4-BC91-F2D73633FEA4}" destId="{A9D6457D-CBBF-4A28-8C38-C3F75EA43CF1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2E4EDC28-B07B-4C37-B240-91344E6AC168}" type="presOf" srcId="{90C1E242-23BD-452C-B222-DCFA2D4DAE3B}" destId="{CA6E58D0-F06D-4082-9183-0F2955E6C631}" srcOrd="0" destOrd="0" presId="urn:microsoft.com/office/officeart/2005/8/layout/pList2#1"/>
    <dgm:cxn modelId="{6A4F3537-CF94-47D1-ABA7-58AF37683953}" type="presOf" srcId="{77AF15ED-F058-4A0B-B979-9880C6062DF0}" destId="{5284ED54-4761-44DA-8086-D5FD397A1C95}" srcOrd="0" destOrd="0" presId="urn:microsoft.com/office/officeart/2005/8/layout/pList2#1"/>
    <dgm:cxn modelId="{6CF0D760-DBF8-468A-A195-C86CFD4C4AF6}" type="presOf" srcId="{C20F2834-7A4B-463C-ABDE-12FFE93933A3}" destId="{9B706799-997B-4F74-B652-58B58A51EA58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114D0FE8-F9D9-4BD0-9EBB-6F3E7E326AA9}" type="presOf" srcId="{A91F7A1B-DD1E-4B26-839C-2A5EF0A403AD}" destId="{3DB5F289-A8C3-40D5-8393-8636D9BFFD29}" srcOrd="0" destOrd="0" presId="urn:microsoft.com/office/officeart/2005/8/layout/pList2#1"/>
    <dgm:cxn modelId="{A22C2BFB-4080-48EB-A16D-3776A5A58E4A}" type="presOf" srcId="{FD53903F-8A86-4D24-917A-36748269F973}" destId="{CAAEED2F-AC44-4514-84C2-160FDC42F579}" srcOrd="0" destOrd="0" presId="urn:microsoft.com/office/officeart/2005/8/layout/pList2#1"/>
    <dgm:cxn modelId="{9D2D6E57-4563-4E9D-B64C-4CC5CA52CD21}" type="presOf" srcId="{AA690160-D328-4B69-A035-90D3C82FA0A6}" destId="{9E4DC8AD-1AC7-4E53-B32C-25202AFDB195}" srcOrd="0" destOrd="0" presId="urn:microsoft.com/office/officeart/2005/8/layout/pList2#1"/>
    <dgm:cxn modelId="{F4BF0727-3CCF-4669-A4BD-891E0BFB8EE4}" type="presOf" srcId="{476E4177-EF8D-419E-AB8A-93E66CC82482}" destId="{2572025E-E8B8-4F94-94D0-DC22D7F762FB}" srcOrd="0" destOrd="0" presId="urn:microsoft.com/office/officeart/2005/8/layout/pList2#1"/>
    <dgm:cxn modelId="{9BF6F6B0-BEB4-49F1-924E-275E9EBD4217}" type="presParOf" srcId="{9E4DC8AD-1AC7-4E53-B32C-25202AFDB195}" destId="{ACBF4AF3-FAB8-444C-81AB-52C89640E279}" srcOrd="0" destOrd="0" presId="urn:microsoft.com/office/officeart/2005/8/layout/pList2#1"/>
    <dgm:cxn modelId="{84171304-7FF2-4994-9F0C-39B3B49D5C7D}" type="presParOf" srcId="{9E4DC8AD-1AC7-4E53-B32C-25202AFDB195}" destId="{78248EF9-FFBB-4EB0-94C4-16A1D0A1A170}" srcOrd="1" destOrd="0" presId="urn:microsoft.com/office/officeart/2005/8/layout/pList2#1"/>
    <dgm:cxn modelId="{2EAAFD75-AF37-4B50-A287-9EF102E9E495}" type="presParOf" srcId="{78248EF9-FFBB-4EB0-94C4-16A1D0A1A170}" destId="{CC8831C0-DF59-484B-83B2-A708366B3EB6}" srcOrd="0" destOrd="0" presId="urn:microsoft.com/office/officeart/2005/8/layout/pList2#1"/>
    <dgm:cxn modelId="{0CE73E52-A51A-4C10-8992-7996BA1807E0}" type="presParOf" srcId="{CC8831C0-DF59-484B-83B2-A708366B3EB6}" destId="{2572025E-E8B8-4F94-94D0-DC22D7F762FB}" srcOrd="0" destOrd="0" presId="urn:microsoft.com/office/officeart/2005/8/layout/pList2#1"/>
    <dgm:cxn modelId="{8ECB9AD0-C7CF-4C1E-85A6-5A75A2C93A65}" type="presParOf" srcId="{CC8831C0-DF59-484B-83B2-A708366B3EB6}" destId="{2E2B4276-DB06-4C66-80FF-919CDE10A5FE}" srcOrd="1" destOrd="0" presId="urn:microsoft.com/office/officeart/2005/8/layout/pList2#1"/>
    <dgm:cxn modelId="{DD2108F8-5767-4374-AEC6-71123F2150BC}" type="presParOf" srcId="{CC8831C0-DF59-484B-83B2-A708366B3EB6}" destId="{C43EB61A-2E04-409F-8F87-79F190ED3CE0}" srcOrd="2" destOrd="0" presId="urn:microsoft.com/office/officeart/2005/8/layout/pList2#1"/>
    <dgm:cxn modelId="{28E950C9-757B-4363-9952-94547141B46C}" type="presParOf" srcId="{78248EF9-FFBB-4EB0-94C4-16A1D0A1A170}" destId="{3DB5F289-A8C3-40D5-8393-8636D9BFFD29}" srcOrd="1" destOrd="0" presId="urn:microsoft.com/office/officeart/2005/8/layout/pList2#1"/>
    <dgm:cxn modelId="{EA568BDF-2F77-4A97-B7B3-64BAC2B1A245}" type="presParOf" srcId="{78248EF9-FFBB-4EB0-94C4-16A1D0A1A170}" destId="{0C509E44-86D3-42D8-94FF-9B9788BAB857}" srcOrd="2" destOrd="0" presId="urn:microsoft.com/office/officeart/2005/8/layout/pList2#1"/>
    <dgm:cxn modelId="{1995A220-FDCC-49B1-AA51-3AABC75D0F44}" type="presParOf" srcId="{0C509E44-86D3-42D8-94FF-9B9788BAB857}" destId="{E4B0666F-2CF1-4C21-A251-46E6EBFF7C1D}" srcOrd="0" destOrd="0" presId="urn:microsoft.com/office/officeart/2005/8/layout/pList2#1"/>
    <dgm:cxn modelId="{F45B8C2F-85ED-4548-BB51-BD0B12D4AAD4}" type="presParOf" srcId="{0C509E44-86D3-42D8-94FF-9B9788BAB857}" destId="{BBFA0B92-8C45-4EAA-A200-A78384D846A7}" srcOrd="1" destOrd="0" presId="urn:microsoft.com/office/officeart/2005/8/layout/pList2#1"/>
    <dgm:cxn modelId="{2326CB72-CA4C-4D8D-92D7-C22178014557}" type="presParOf" srcId="{0C509E44-86D3-42D8-94FF-9B9788BAB857}" destId="{BF646D7A-C7D0-4489-A68F-61F32B7DB0C6}" srcOrd="2" destOrd="0" presId="urn:microsoft.com/office/officeart/2005/8/layout/pList2#1"/>
    <dgm:cxn modelId="{F78741FD-E94F-4C03-B4D6-84E5777A94D5}" type="presParOf" srcId="{78248EF9-FFBB-4EB0-94C4-16A1D0A1A170}" destId="{CAAEED2F-AC44-4514-84C2-160FDC42F579}" srcOrd="3" destOrd="0" presId="urn:microsoft.com/office/officeart/2005/8/layout/pList2#1"/>
    <dgm:cxn modelId="{4135BFAA-D0BA-447A-B014-C8AF0B493813}" type="presParOf" srcId="{78248EF9-FFBB-4EB0-94C4-16A1D0A1A170}" destId="{3617A269-0CD9-4948-9932-FA1AD12DE27E}" srcOrd="4" destOrd="0" presId="urn:microsoft.com/office/officeart/2005/8/layout/pList2#1"/>
    <dgm:cxn modelId="{35644B62-CEB3-4E1C-8E54-06F6FFF4CDF4}" type="presParOf" srcId="{3617A269-0CD9-4948-9932-FA1AD12DE27E}" destId="{5284ED54-4761-44DA-8086-D5FD397A1C95}" srcOrd="0" destOrd="0" presId="urn:microsoft.com/office/officeart/2005/8/layout/pList2#1"/>
    <dgm:cxn modelId="{E6014D90-8E5C-4F62-A1B2-E7BC9921C5AE}" type="presParOf" srcId="{3617A269-0CD9-4948-9932-FA1AD12DE27E}" destId="{9666B65F-B8AB-44AD-8F33-AF566667E781}" srcOrd="1" destOrd="0" presId="urn:microsoft.com/office/officeart/2005/8/layout/pList2#1"/>
    <dgm:cxn modelId="{E3F64436-9A93-445E-9422-B118E769FDCB}" type="presParOf" srcId="{3617A269-0CD9-4948-9932-FA1AD12DE27E}" destId="{41BC1ABA-1F87-4B1E-94EC-41724CD12655}" srcOrd="2" destOrd="0" presId="urn:microsoft.com/office/officeart/2005/8/layout/pList2#1"/>
    <dgm:cxn modelId="{3F41925C-F284-4B48-AB06-93C11AD20C1D}" type="presParOf" srcId="{78248EF9-FFBB-4EB0-94C4-16A1D0A1A170}" destId="{A9D6457D-CBBF-4A28-8C38-C3F75EA43CF1}" srcOrd="5" destOrd="0" presId="urn:microsoft.com/office/officeart/2005/8/layout/pList2#1"/>
    <dgm:cxn modelId="{CE48AF1F-081C-48D9-BCC5-24881243CD1D}" type="presParOf" srcId="{78248EF9-FFBB-4EB0-94C4-16A1D0A1A170}" destId="{CDFA4098-C274-4C84-9513-F0698696D98A}" srcOrd="6" destOrd="0" presId="urn:microsoft.com/office/officeart/2005/8/layout/pList2#1"/>
    <dgm:cxn modelId="{F16D78A1-2D52-4CA6-8799-14964B5E1E1D}" type="presParOf" srcId="{CDFA4098-C274-4C84-9513-F0698696D98A}" destId="{87B5BDBA-3C7A-41F1-8C33-F13937A84B36}" srcOrd="0" destOrd="0" presId="urn:microsoft.com/office/officeart/2005/8/layout/pList2#1"/>
    <dgm:cxn modelId="{4AD916A2-F505-4061-AA3F-CCE585FD5819}" type="presParOf" srcId="{CDFA4098-C274-4C84-9513-F0698696D98A}" destId="{928528D1-DD5F-4687-9BFE-878C43D23D5D}" srcOrd="1" destOrd="0" presId="urn:microsoft.com/office/officeart/2005/8/layout/pList2#1"/>
    <dgm:cxn modelId="{9E24D239-5AFC-4068-88EE-3B66C7B774AE}" type="presParOf" srcId="{CDFA4098-C274-4C84-9513-F0698696D98A}" destId="{D88C7409-AB93-4FE3-A61D-F51EE8A4B008}" srcOrd="2" destOrd="0" presId="urn:microsoft.com/office/officeart/2005/8/layout/pList2#1"/>
    <dgm:cxn modelId="{D16396F8-6D43-42C7-8837-D36E8CD94412}" type="presParOf" srcId="{78248EF9-FFBB-4EB0-94C4-16A1D0A1A170}" destId="{CA6E58D0-F06D-4082-9183-0F2955E6C631}" srcOrd="7" destOrd="0" presId="urn:microsoft.com/office/officeart/2005/8/layout/pList2#1"/>
    <dgm:cxn modelId="{43C31E3B-4290-41C3-8AE9-F98891C8D5D9}" type="presParOf" srcId="{78248EF9-FFBB-4EB0-94C4-16A1D0A1A170}" destId="{8AC8F713-1879-4B70-BB31-C5C195E24471}" srcOrd="8" destOrd="0" presId="urn:microsoft.com/office/officeart/2005/8/layout/pList2#1"/>
    <dgm:cxn modelId="{0CD61CF8-F0B5-4BAF-A625-C7DA6315C09F}" type="presParOf" srcId="{8AC8F713-1879-4B70-BB31-C5C195E24471}" destId="{9B706799-997B-4F74-B652-58B58A51EA58}" srcOrd="0" destOrd="0" presId="urn:microsoft.com/office/officeart/2005/8/layout/pList2#1"/>
    <dgm:cxn modelId="{5AC6560F-68C4-46FE-A491-3CFF3B045368}" type="presParOf" srcId="{8AC8F713-1879-4B70-BB31-C5C195E24471}" destId="{AF8C36F4-A127-4733-8CAC-70994BB842F2}" srcOrd="1" destOrd="0" presId="urn:microsoft.com/office/officeart/2005/8/layout/pList2#1"/>
    <dgm:cxn modelId="{177AF293-275E-4907-B258-2281FD4CCD6D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58200" cy="1828800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29501" y="447828"/>
          <a:ext cx="952105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103933" y="2302762"/>
          <a:ext cx="1500888" cy="107716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 smtClean="0">
              <a:latin typeface="Corbel"/>
              <a:ea typeface="+mn-ea"/>
              <a:cs typeface="+mn-cs"/>
            </a:rPr>
            <a:t>Усадьба Воронцово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137060" y="2302762"/>
        <a:ext cx="1434634" cy="1044038"/>
      </dsp:txXfrm>
    </dsp:sp>
    <dsp:sp modelId="{BF646D7A-C7D0-4489-A68F-61F32B7DB0C6}">
      <dsp:nvSpPr>
        <dsp:cNvPr id="0" name=""/>
        <dsp:cNvSpPr/>
      </dsp:nvSpPr>
      <dsp:spPr>
        <a:xfrm>
          <a:off x="3110881" y="447822"/>
          <a:ext cx="2380529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3523156" y="2320029"/>
          <a:ext cx="1600174" cy="9075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 smtClean="0">
              <a:latin typeface="Corbel"/>
              <a:ea typeface="+mn-ea"/>
              <a:cs typeface="+mn-cs"/>
            </a:rPr>
            <a:t>Парадный въезд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3551065" y="2320029"/>
        <a:ext cx="1544356" cy="879604"/>
      </dsp:txXfrm>
    </dsp:sp>
    <dsp:sp modelId="{41BC1ABA-1F87-4B1E-94EC-41724CD12655}">
      <dsp:nvSpPr>
        <dsp:cNvPr id="0" name=""/>
        <dsp:cNvSpPr/>
      </dsp:nvSpPr>
      <dsp:spPr>
        <a:xfrm rot="5400000">
          <a:off x="1594092" y="668469"/>
          <a:ext cx="1341125" cy="8998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1870650" y="2284769"/>
          <a:ext cx="1188255" cy="108306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 smtClean="0">
              <a:latin typeface="Corbel"/>
              <a:ea typeface="+mn-ea"/>
              <a:cs typeface="+mn-cs"/>
            </a:rPr>
            <a:t>Могучие дубы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1903958" y="2284769"/>
        <a:ext cx="1121639" cy="1049758"/>
      </dsp:txXfrm>
    </dsp:sp>
    <dsp:sp modelId="{D88C7409-AB93-4FE3-A61D-F51EE8A4B008}">
      <dsp:nvSpPr>
        <dsp:cNvPr id="0" name=""/>
        <dsp:cNvSpPr/>
      </dsp:nvSpPr>
      <dsp:spPr>
        <a:xfrm>
          <a:off x="5847188" y="447829"/>
          <a:ext cx="952105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5537" y="2259886"/>
          <a:ext cx="1106069" cy="11087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 smtClean="0">
              <a:latin typeface="Corbel"/>
              <a:ea typeface="+mn-ea"/>
              <a:cs typeface="+mn-cs"/>
            </a:rPr>
            <a:t>Храм святой Троицы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5709552" y="2259886"/>
        <a:ext cx="1038039" cy="1074688"/>
      </dsp:txXfrm>
    </dsp:sp>
    <dsp:sp modelId="{B68F94D2-D73D-420A-802B-DFDC9BE4ED4C}">
      <dsp:nvSpPr>
        <dsp:cNvPr id="0" name=""/>
        <dsp:cNvSpPr/>
      </dsp:nvSpPr>
      <dsp:spPr>
        <a:xfrm>
          <a:off x="7215334" y="447820"/>
          <a:ext cx="952105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040485" y="2248017"/>
          <a:ext cx="1239288" cy="12211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422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 smtClean="0">
              <a:latin typeface="Corbel"/>
              <a:ea typeface="+mn-ea"/>
              <a:cs typeface="+mn-cs"/>
            </a:rPr>
            <a:t>Воронцовские пруды</a:t>
          </a:r>
          <a:endParaRPr lang="ru-RU" sz="2000" b="0" i="0" kern="1200" dirty="0">
            <a:latin typeface="Corbel"/>
            <a:ea typeface="+mn-ea"/>
            <a:cs typeface="+mn-cs"/>
          </a:endParaRPr>
        </a:p>
      </dsp:txBody>
      <dsp:txXfrm rot="10800000">
        <a:off x="7078040" y="2248017"/>
        <a:ext cx="1164178" cy="1183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C4AB8-25BE-445F-8073-7AAC05BD37FF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66074-CEC2-4EBF-B1F3-E97A96BE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0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14769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0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6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9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7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8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5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1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6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07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5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7012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16632"/>
            <a:ext cx="820891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ДЕПАРТАМЕНТ ОБРАЗОВАНИЯ ГОРОДА МОСКВЫ</a:t>
            </a:r>
          </a:p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ГОСУДАРСТВЕННОЕ  БЮДЖЕТНОЕ ОБЩЕОБРАЗОВАТЕЛЬНОЕ УЧРЕЖДЕНИЕ «ШКОЛА 1741»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2503" y="5190236"/>
            <a:ext cx="57961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Над проектом работали : ученики  </a:t>
            </a:r>
            <a:r>
              <a:rPr lang="ru-RU" dirty="0" smtClean="0"/>
              <a:t>4, 8, 11 </a:t>
            </a:r>
            <a:r>
              <a:rPr lang="ru-RU" dirty="0"/>
              <a:t>классов </a:t>
            </a:r>
          </a:p>
          <a:p>
            <a:r>
              <a:rPr lang="ru-RU" dirty="0"/>
              <a:t>Руководители:         </a:t>
            </a:r>
          </a:p>
          <a:p>
            <a:r>
              <a:rPr lang="ru-RU" dirty="0"/>
              <a:t>учитель  информатики Данилова Людмила </a:t>
            </a:r>
            <a:r>
              <a:rPr lang="ru-RU" dirty="0" smtClean="0"/>
              <a:t>Сергеевна</a:t>
            </a:r>
          </a:p>
          <a:p>
            <a:r>
              <a:rPr lang="ru-RU" dirty="0" smtClean="0"/>
              <a:t>учитель  </a:t>
            </a:r>
            <a:r>
              <a:rPr lang="ru-RU" dirty="0"/>
              <a:t>ИЗО </a:t>
            </a:r>
            <a:r>
              <a:rPr lang="ru-RU" dirty="0" err="1"/>
              <a:t>Плыгунова</a:t>
            </a:r>
            <a:r>
              <a:rPr lang="ru-RU" dirty="0"/>
              <a:t> Галина Константиновна</a:t>
            </a:r>
          </a:p>
          <a:p>
            <a:r>
              <a:rPr lang="ru-RU" dirty="0"/>
              <a:t>учитель географии  Черепанова Наталья Петровна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700808"/>
            <a:ext cx="788703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dirty="0">
                <a:ln/>
                <a:solidFill>
                  <a:srgbClr val="CCCC00"/>
                </a:solidFill>
              </a:rPr>
              <a:t>«Экскурсия по </a:t>
            </a:r>
            <a:r>
              <a:rPr lang="ru-RU" sz="3600" b="1" dirty="0" err="1">
                <a:ln/>
                <a:solidFill>
                  <a:srgbClr val="CCCC00"/>
                </a:solidFill>
              </a:rPr>
              <a:t>Воронцовскому</a:t>
            </a:r>
            <a:r>
              <a:rPr lang="ru-RU" sz="3600" b="1" dirty="0">
                <a:ln/>
                <a:solidFill>
                  <a:srgbClr val="CCCC00"/>
                </a:solidFill>
              </a:rPr>
              <a:t> парку»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1"/>
          <a:stretch/>
        </p:blipFill>
        <p:spPr>
          <a:xfrm>
            <a:off x="1475656" y="2492896"/>
            <a:ext cx="6163400" cy="25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68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0" y="-68215"/>
            <a:ext cx="9144000" cy="692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00721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CC99"/>
                </a:solidFill>
                <a:latin typeface="Comic Sans MS" panose="030F0702030302020204" pitchFamily="66" charset="0"/>
              </a:rPr>
              <a:t>Воронцовские пруды</a:t>
            </a:r>
            <a:endParaRPr lang="ru-RU" sz="4800" dirty="0">
              <a:solidFill>
                <a:srgbClr val="00CC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0" descr="ar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38293" y="6021288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5405" y="5559623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Созданию каскада прудов способствовала сама местность: эта часть усадьбы имела наклонное положение, а в некоторых местах на поверхность выходили грунтовые воды.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120">
            <a:off x="229179" y="1095733"/>
            <a:ext cx="3779361" cy="212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17">
            <a:off x="4849588" y="1097368"/>
            <a:ext cx="3996444" cy="224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7" y="2791927"/>
            <a:ext cx="5004048" cy="281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011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7E66"/>
            </a:gs>
            <a:gs pos="71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2629146"/>
              </p:ext>
            </p:extLst>
          </p:nvPr>
        </p:nvGraphicFramePr>
        <p:xfrm>
          <a:off x="381000" y="1397000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5656" y="47667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Воронцовский парк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4" y="5949280"/>
            <a:ext cx="1815420" cy="5543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913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10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0" y="-37456"/>
            <a:ext cx="9144000" cy="6969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476672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Цели проекта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04183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Разработать собственный </a:t>
            </a:r>
            <a:r>
              <a:rPr lang="ru-RU" dirty="0" smtClean="0"/>
              <a:t>экскурсионный маршрут по усадьбе Воронцово;</a:t>
            </a:r>
          </a:p>
          <a:p>
            <a:r>
              <a:rPr lang="ru-RU" dirty="0"/>
              <a:t>с</a:t>
            </a:r>
            <a:r>
              <a:rPr lang="ru-RU" dirty="0" smtClean="0"/>
              <a:t>оздать свой сайт.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1" y="1688167"/>
            <a:ext cx="7898018" cy="512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4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13174" y="-83216"/>
            <a:ext cx="9144000" cy="69262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6" y="4928972"/>
            <a:ext cx="7296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Выбрать место экскурсии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Отобрать объекты для экскурсии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Пройти по маршруту экскурсии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Найти информацию об объектах экскурсии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/>
              <a:t>Подумать </a:t>
            </a:r>
            <a:r>
              <a:rPr lang="ru-RU" sz="1600" dirty="0"/>
              <a:t>над мелочами, которые будут полезны нашим туристам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Систематизировать материал, создать сайт, написать отчет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418143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ru-RU" b="1" dirty="0" smtClean="0"/>
              <a:t>Задачи</a:t>
            </a:r>
            <a:endParaRPr lang="ru-RU" b="1" dirty="0"/>
          </a:p>
        </p:txBody>
      </p:sp>
      <p:pic>
        <p:nvPicPr>
          <p:cNvPr id="5" name="Picture 30" descr="ar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72400" y="594928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90" y="395671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Актуальность</a:t>
            </a:r>
            <a:r>
              <a:rPr lang="ru-RU" dirty="0"/>
              <a:t> темы в том, чтобы привлечь внимание учащихся к истории родного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130" y="1624255"/>
            <a:ext cx="7974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Наблюдение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Теоретический </a:t>
            </a:r>
            <a:r>
              <a:rPr lang="ru-RU" dirty="0"/>
              <a:t>анализ и обобщение научной литературы, материалов сети </a:t>
            </a:r>
            <a:r>
              <a:rPr lang="en-US" dirty="0"/>
              <a:t>Internet</a:t>
            </a:r>
            <a:r>
              <a:rPr lang="ru-RU" dirty="0" smtClean="0"/>
              <a:t> об </a:t>
            </a:r>
            <a:r>
              <a:rPr lang="ru-RU" dirty="0"/>
              <a:t>истории </a:t>
            </a:r>
            <a:r>
              <a:rPr lang="ru-RU" dirty="0" smtClean="0"/>
              <a:t>города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Фотографирование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Анализ литературных </a:t>
            </a:r>
            <a:r>
              <a:rPr lang="ru-RU" dirty="0" smtClean="0"/>
              <a:t>источников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Экскурсии </a:t>
            </a:r>
            <a:r>
              <a:rPr lang="ru-RU" dirty="0"/>
              <a:t>в окрестностях, где происходили исторические события.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38604" y="1158496"/>
            <a:ext cx="246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Методы исследования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74800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Туристический маршрут повысит образовательный уровень учащихся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239298"/>
            <a:ext cx="106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Гипотеза</a:t>
            </a:r>
          </a:p>
        </p:txBody>
      </p:sp>
    </p:spTree>
    <p:extLst>
      <p:ext uri="{BB962C8B-B14F-4D97-AF65-F5344CB8AC3E}">
        <p14:creationId xmlns:p14="http://schemas.microsoft.com/office/powerpoint/2010/main" val="1759501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0" y="-6178"/>
            <a:ext cx="9144000" cy="692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5110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Усадьба Воронцово</a:t>
            </a:r>
            <a:endParaRPr lang="ru-RU" sz="4800" b="1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0" descr="ar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72400" y="6050648"/>
            <a:ext cx="619357" cy="6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7768" y="4921588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 время Отечественной войны 1812 г. в Воронцове, тогда принадлежавшем княгине Александре Николаевне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Волконской,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действительно сооружался большой воздушный шар, который должен был нанести существенный урон французской армии. С него предполагалось бомбардировать вражеские позиции взрывчатыми снарядами. Работами руководил механик Франц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Леппих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носивший псевдоним доктор Шмидт (или Смит).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86556"/>
            <a:ext cx="8496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Это огромный и старый парк, окружающий бывшую усадьбу Воронцовых, которая в 15-17 веках стала царской вотчиной, затем переходила во владение к Репниным, </a:t>
            </a:r>
            <a:r>
              <a:rPr lang="ru-RU" dirty="0" smtClean="0">
                <a:ea typeface="Calibri" panose="020F0502020204030204" pitchFamily="34" charset="0"/>
              </a:rPr>
              <a:t>Волконским.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1"/>
          <a:stretch/>
        </p:blipFill>
        <p:spPr>
          <a:xfrm>
            <a:off x="467544" y="2564694"/>
            <a:ext cx="3163005" cy="23020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541472"/>
            <a:ext cx="3445925" cy="23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99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0" y="-99392"/>
            <a:ext cx="9144000" cy="692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975" y="33528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B0AC00"/>
                </a:solidFill>
                <a:latin typeface="Comic Sans MS" panose="030F0702030302020204" pitchFamily="66" charset="0"/>
              </a:rPr>
              <a:t>Могучие дубы</a:t>
            </a:r>
            <a:endParaRPr lang="ru-RU" sz="4800" b="1" dirty="0">
              <a:solidFill>
                <a:srgbClr val="B0AC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91683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Частично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сохранилась планировка усадебного парка, впервые отмеченная еще на плане генерального межевания 1770 г. От главных усадебных построек расходились три аллеи (сохранились две, одна из них ведет к парадному въезду). Такая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трехлучевая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система планировки в свое время была распространена, но почти нигде не уцелела. И хотя новые асфальтированные дорожки нарушают очарование парка, старые деревья в нем до сих пор не редкость.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7" y="2425502"/>
            <a:ext cx="2514600" cy="1876425"/>
          </a:xfrm>
          <a:prstGeom prst="rect">
            <a:avLst/>
          </a:prstGeom>
        </p:spPr>
      </p:pic>
      <p:sp>
        <p:nvSpPr>
          <p:cNvPr id="8" name="Управляющая кнопка: сведения 7">
            <a:hlinkClick r:id="" action="ppaction://noaction" highlightClick="1"/>
          </p:cNvPr>
          <p:cNvSpPr/>
          <p:nvPr/>
        </p:nvSpPr>
        <p:spPr>
          <a:xfrm>
            <a:off x="539552" y="6283222"/>
            <a:ext cx="432048" cy="386783"/>
          </a:xfrm>
          <a:prstGeom prst="actionButtonInform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855" y="2357165"/>
            <a:ext cx="4596545" cy="25876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42" y="2005658"/>
            <a:ext cx="5497075" cy="32386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5475270"/>
            <a:ext cx="530398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5880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0912" y="538341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Усадьба — место произрастания редких экземпляров дуба, на её территории существует вязовая аллея, являющаяся объектом охраны как памятник природы</a:t>
            </a:r>
            <a:r>
              <a:rPr lang="ru-RU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25453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настоящее время "ядро" парка составляет почти чистая по составу дубрава, возраст которой около ста лет.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12776"/>
            <a:ext cx="6624736" cy="3729645"/>
          </a:xfrm>
          <a:prstGeom prst="rect">
            <a:avLst/>
          </a:prstGeom>
        </p:spPr>
      </p:pic>
      <p:pic>
        <p:nvPicPr>
          <p:cNvPr id="8" name="Picture 30" descr="ar2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53177" y="6029744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352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0" y="-99392"/>
            <a:ext cx="9144000" cy="692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33791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Парадный въезд</a:t>
            </a:r>
            <a:endParaRPr lang="ru-RU" sz="4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0" descr="ar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72400" y="594928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5796136" cy="32630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635011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нтересен </a:t>
            </a:r>
            <a:r>
              <a:rPr lang="ru-RU" dirty="0"/>
              <a:t>оригинальный парадный въезд в усадьбу в виде псевдоготических замковых башен</a:t>
            </a:r>
            <a:r>
              <a:rPr lang="ru-RU" dirty="0" smtClean="0"/>
              <a:t>, завершенных </a:t>
            </a:r>
            <a:r>
              <a:rPr lang="ru-RU" dirty="0"/>
              <a:t>эффектными ажурными белокаменными коронами. </a:t>
            </a:r>
            <a:r>
              <a:rPr lang="ru-RU" dirty="0" smtClean="0"/>
              <a:t>Возможно</a:t>
            </a:r>
            <a:r>
              <a:rPr lang="ru-RU" dirty="0"/>
              <a:t>, строителем их был сам В.И. </a:t>
            </a:r>
            <a:r>
              <a:rPr lang="ru-RU" dirty="0" smtClean="0"/>
              <a:t>Баженов. К </a:t>
            </a:r>
            <a:r>
              <a:rPr lang="ru-RU" dirty="0"/>
              <a:t>ним примыкают кирпичные одноэтажные караульни, выполненные в том же стиле. </a:t>
            </a:r>
          </a:p>
        </p:txBody>
      </p:sp>
    </p:spTree>
    <p:extLst>
      <p:ext uri="{BB962C8B-B14F-4D97-AF65-F5344CB8AC3E}">
        <p14:creationId xmlns:p14="http://schemas.microsoft.com/office/powerpoint/2010/main" val="1114167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0" t="-427" r="12781" b="1"/>
          <a:stretch/>
        </p:blipFill>
        <p:spPr>
          <a:xfrm>
            <a:off x="-18522" y="-82047"/>
            <a:ext cx="9144000" cy="692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56877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Храм святой Троицы</a:t>
            </a:r>
            <a:endParaRPr lang="ru-RU" sz="4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0" descr="ar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72400" y="594928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Helvetica Neue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9138" y="1578858"/>
            <a:ext cx="7063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настоящее время богослужения проводятся ежедневно, при храме открыты воскресная, хоровая и иконописная школы, работает небольшая библиотека.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390852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Святыни: местночтимая</a:t>
            </a:r>
            <a:r>
              <a:rPr lang="ru-RU" dirty="0">
                <a:solidFill>
                  <a:srgbClr val="252525"/>
                </a:solidFill>
              </a:rPr>
              <a:t> </a:t>
            </a:r>
            <a:r>
              <a:rPr lang="ru-RU" dirty="0"/>
              <a:t>икона</a:t>
            </a:r>
            <a:r>
              <a:rPr lang="ru-RU" dirty="0">
                <a:solidFill>
                  <a:srgbClr val="252525"/>
                </a:solidFill>
              </a:rPr>
              <a:t> </a:t>
            </a:r>
            <a:r>
              <a:rPr lang="ru-RU" dirty="0"/>
              <a:t>Божией Матери </a:t>
            </a:r>
            <a:r>
              <a:rPr lang="ru-RU" dirty="0">
                <a:solidFill>
                  <a:srgbClr val="252525"/>
                </a:solidFill>
              </a:rPr>
              <a:t>«</a:t>
            </a:r>
            <a:r>
              <a:rPr lang="ru-RU" dirty="0"/>
              <a:t>Умиление</a:t>
            </a:r>
            <a:r>
              <a:rPr lang="ru-RU" dirty="0" smtClean="0">
                <a:solidFill>
                  <a:srgbClr val="252525"/>
                </a:solidFill>
              </a:rPr>
              <a:t>», </a:t>
            </a:r>
            <a:r>
              <a:rPr lang="ru-RU" dirty="0"/>
              <a:t>с</a:t>
            </a:r>
            <a:r>
              <a:rPr lang="ru-RU" dirty="0" smtClean="0"/>
              <a:t>писок </a:t>
            </a:r>
            <a:r>
              <a:rPr lang="ru-RU" dirty="0"/>
              <a:t>с Серафимо - </a:t>
            </a:r>
            <a:r>
              <a:rPr lang="ru-RU" dirty="0" err="1"/>
              <a:t>Дивеевской</a:t>
            </a:r>
            <a:r>
              <a:rPr lang="ru-RU" dirty="0"/>
              <a:t> </a:t>
            </a:r>
            <a:r>
              <a:rPr lang="ru-RU" dirty="0" smtClean="0"/>
              <a:t>иконы, </a:t>
            </a:r>
            <a:r>
              <a:rPr lang="ru-RU" dirty="0"/>
              <a:t>ч</a:t>
            </a:r>
            <a:r>
              <a:rPr lang="ru-RU" dirty="0" smtClean="0"/>
              <a:t>астица </a:t>
            </a:r>
            <a:r>
              <a:rPr lang="ru-RU" dirty="0"/>
              <a:t>мощей блаж. Матроны Московской.</a:t>
            </a:r>
            <a:endParaRPr lang="ru-RU" b="0" i="0" dirty="0">
              <a:effectLst/>
            </a:endParaRPr>
          </a:p>
        </p:txBody>
      </p:sp>
      <p:sp>
        <p:nvSpPr>
          <p:cNvPr id="10" name="Управляющая кнопка: сведения 9">
            <a:hlinkClick r:id="" action="ppaction://noaction" highlightClick="1"/>
          </p:cNvPr>
          <p:cNvSpPr/>
          <p:nvPr/>
        </p:nvSpPr>
        <p:spPr>
          <a:xfrm>
            <a:off x="8514185" y="4005064"/>
            <a:ext cx="432048" cy="504057"/>
          </a:xfrm>
          <a:prstGeom prst="actionButtonInform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705" y="2582418"/>
            <a:ext cx="4707247" cy="26530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8738" t="15700" r="13775" b="8000"/>
          <a:stretch/>
        </p:blipFill>
        <p:spPr>
          <a:xfrm>
            <a:off x="469982" y="1269947"/>
            <a:ext cx="7128792" cy="53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3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imated_picture_list_with_color_text_tabs_TP10201159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69BA382-DE24-4158-BBE4-785555219A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Анимированный список рисунков с цветными текстовыми вкладками</Template>
  <TotalTime>0</TotalTime>
  <Words>453</Words>
  <Application>Microsoft Office PowerPoint</Application>
  <PresentationFormat>Экран (4:3)</PresentationFormat>
  <Paragraphs>51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Animated_picture_list_with_color_text_tabs_TP102011595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2014-04-15T18:22:59Z</dcterms:created>
  <dcterms:modified xsi:type="dcterms:W3CDTF">2019-03-26T09:59:01Z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TC020116629991</vt:lpwstr>
  </property>
</Properties>
</file>