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1" r:id="rId5"/>
    <p:sldId id="260" r:id="rId6"/>
    <p:sldId id="265" r:id="rId7"/>
    <p:sldId id="264" r:id="rId8"/>
    <p:sldId id="266" r:id="rId9"/>
    <p:sldId id="267" r:id="rId10"/>
    <p:sldId id="268" r:id="rId11"/>
    <p:sldId id="269" r:id="rId12"/>
    <p:sldId id="263" r:id="rId13"/>
    <p:sldId id="272" r:id="rId14"/>
    <p:sldId id="273" r:id="rId15"/>
    <p:sldId id="270" r:id="rId16"/>
    <p:sldId id="271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A7A4-45A5-43FF-BFEE-C5EBC09846AB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C36-F6F1-447A-A426-E7DEA9A0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5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A7A4-45A5-43FF-BFEE-C5EBC09846AB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C36-F6F1-447A-A426-E7DEA9A0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9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A7A4-45A5-43FF-BFEE-C5EBC09846AB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C36-F6F1-447A-A426-E7DEA9A0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0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A7A4-45A5-43FF-BFEE-C5EBC09846AB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C36-F6F1-447A-A426-E7DEA9A0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A7A4-45A5-43FF-BFEE-C5EBC09846AB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C36-F6F1-447A-A426-E7DEA9A0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8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A7A4-45A5-43FF-BFEE-C5EBC09846AB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C36-F6F1-447A-A426-E7DEA9A0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9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A7A4-45A5-43FF-BFEE-C5EBC09846AB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C36-F6F1-447A-A426-E7DEA9A0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A7A4-45A5-43FF-BFEE-C5EBC09846AB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C36-F6F1-447A-A426-E7DEA9A0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3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A7A4-45A5-43FF-BFEE-C5EBC09846AB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C36-F6F1-447A-A426-E7DEA9A0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8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A7A4-45A5-43FF-BFEE-C5EBC09846AB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C36-F6F1-447A-A426-E7DEA9A0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5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A7A4-45A5-43FF-BFEE-C5EBC09846AB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C36-F6F1-447A-A426-E7DEA9A0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6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3A7A4-45A5-43FF-BFEE-C5EBC09846AB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6EC36-F6F1-447A-A426-E7DEA9A0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3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3992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C000"/>
                </a:solidFill>
              </a:rPr>
              <a:t>МИКОЛОГИЯ</a:t>
            </a:r>
            <a:endParaRPr lang="ru-RU" sz="8000" b="1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93" y="1825625"/>
            <a:ext cx="3547014" cy="4351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164">
            <a:off x="848149" y="1652430"/>
            <a:ext cx="1513315" cy="1305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761">
            <a:off x="2242628" y="2954957"/>
            <a:ext cx="1509347" cy="1384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936">
            <a:off x="349595" y="4283518"/>
            <a:ext cx="1826805" cy="1464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6106">
            <a:off x="10236949" y="1538101"/>
            <a:ext cx="1641784" cy="1135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536">
            <a:off x="8220532" y="1905269"/>
            <a:ext cx="1343399" cy="1273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34">
            <a:off x="10358142" y="3271007"/>
            <a:ext cx="1328706" cy="12164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137">
            <a:off x="2750579" y="5205418"/>
            <a:ext cx="1503326" cy="1360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7713">
            <a:off x="8696175" y="3760243"/>
            <a:ext cx="1406848" cy="10399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3644">
            <a:off x="8640231" y="5398447"/>
            <a:ext cx="1442621" cy="10683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27">
            <a:off x="10343047" y="5042711"/>
            <a:ext cx="1429590" cy="10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6"/>
    </mc:Choice>
    <mc:Fallback xmlns="">
      <p:transition spd="slow" advTm="55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СТРОЕНИЕ ВЫСШИХ </a:t>
            </a:r>
            <a:r>
              <a:rPr lang="ru-RU" b="1" dirty="0" smtClean="0">
                <a:solidFill>
                  <a:srgbClr val="002060"/>
                </a:solidFill>
              </a:rPr>
              <a:t>ШЛЯПОЧНЫХ ГРИБОВ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10" y="1356995"/>
            <a:ext cx="6341795" cy="5259782"/>
          </a:xfrm>
        </p:spPr>
      </p:pic>
    </p:spTree>
    <p:extLst>
      <p:ext uri="{BB962C8B-B14F-4D97-AF65-F5344CB8AC3E}">
        <p14:creationId xmlns:p14="http://schemas.microsoft.com/office/powerpoint/2010/main" val="23082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3"/>
    </mc:Choice>
    <mc:Fallback xmlns="">
      <p:transition spd="slow" advTm="717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1"/>
    </mc:Choice>
    <mc:Fallback xmlns="">
      <p:transition spd="slow" advTm="714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335771"/>
            <a:ext cx="8469630" cy="63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4"/>
    </mc:Choice>
    <mc:Fallback xmlns="">
      <p:transition spd="slow" advTm="726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7" y="0"/>
            <a:ext cx="9541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002060"/>
                </a:solidFill>
              </a:rPr>
              <a:t>МИКОРИЗА - СИМБИОЗ ГРИБА И ДЕРЕВА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Мицелий гриба проникает внутрь корня дерева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и выполняет роль корневых волосков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2" y="2178710"/>
            <a:ext cx="9049657" cy="4351338"/>
          </a:xfrm>
        </p:spPr>
      </p:pic>
    </p:spTree>
    <p:extLst>
      <p:ext uri="{BB962C8B-B14F-4D97-AF65-F5344CB8AC3E}">
        <p14:creationId xmlns:p14="http://schemas.microsoft.com/office/powerpoint/2010/main" val="123868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07" y="0"/>
            <a:ext cx="6266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3"/>
    </mc:Choice>
    <mc:Fallback xmlns="">
      <p:transition spd="slow" advTm="1049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8"/>
    </mc:Choice>
    <mc:Fallback xmlns="">
      <p:transition spd="slow" advTm="931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Положительная роль грибов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жизни человека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7" y="1799777"/>
            <a:ext cx="9424406" cy="4763986"/>
          </a:xfrm>
        </p:spPr>
      </p:pic>
    </p:spTree>
    <p:extLst>
      <p:ext uri="{BB962C8B-B14F-4D97-AF65-F5344CB8AC3E}">
        <p14:creationId xmlns:p14="http://schemas.microsoft.com/office/powerpoint/2010/main" val="331526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ОТРИЦАТЕЛЬНАЯ РОЛЬ ГРИБОВ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ЖИЗНИ ЧЕЛОВЕКА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57" y="1825624"/>
            <a:ext cx="8406306" cy="4696001"/>
          </a:xfrm>
        </p:spPr>
      </p:pic>
    </p:spTree>
    <p:extLst>
      <p:ext uri="{BB962C8B-B14F-4D97-AF65-F5344CB8AC3E}">
        <p14:creationId xmlns:p14="http://schemas.microsoft.com/office/powerpoint/2010/main" val="2311122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РОЛЬ ГРИБОВ В ПРИРОДЕ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89" y="1690688"/>
            <a:ext cx="8256222" cy="4827871"/>
          </a:xfrm>
        </p:spPr>
      </p:pic>
    </p:spTree>
    <p:extLst>
      <p:ext uri="{BB962C8B-B14F-4D97-AF65-F5344CB8AC3E}">
        <p14:creationId xmlns:p14="http://schemas.microsoft.com/office/powerpoint/2010/main" val="29248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7097" y="304799"/>
            <a:ext cx="10929717" cy="101369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МИКОЛОГИЯ – наука о грибах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55" y="1463225"/>
            <a:ext cx="3385155" cy="451354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551709"/>
            <a:ext cx="5542539" cy="4959927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 err="1"/>
              <a:t>Ге́нрих</a:t>
            </a:r>
            <a:r>
              <a:rPr lang="ru-RU" sz="2400" dirty="0"/>
              <a:t> </a:t>
            </a:r>
            <a:r>
              <a:rPr lang="ru-RU" sz="2400" dirty="0" err="1"/>
              <a:t>Анто́н</a:t>
            </a:r>
            <a:r>
              <a:rPr lang="ru-RU" sz="2400" dirty="0"/>
              <a:t> де Бари́ </a:t>
            </a:r>
            <a:r>
              <a:rPr lang="ru-RU" sz="2400" dirty="0" smtClean="0"/>
              <a:t>(1831-1888)</a:t>
            </a:r>
          </a:p>
          <a:p>
            <a:pPr algn="ctr"/>
            <a:r>
              <a:rPr lang="ru-RU" sz="2400" dirty="0"/>
              <a:t> немецкий ботаник и микробиолог, </a:t>
            </a:r>
            <a:r>
              <a:rPr lang="ru-RU" sz="3600" dirty="0"/>
              <a:t>считается основателем микологии и </a:t>
            </a:r>
            <a:r>
              <a:rPr lang="ru-RU" sz="3600" dirty="0" smtClean="0"/>
              <a:t>фитопатологии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▪ </a:t>
            </a:r>
            <a:r>
              <a:rPr lang="ru-RU" sz="2400" dirty="0"/>
              <a:t>Установил циклы развития и тип размножения многих видов </a:t>
            </a:r>
            <a:r>
              <a:rPr lang="ru-RU" sz="2400" dirty="0" smtClean="0"/>
              <a:t>грибов </a:t>
            </a:r>
          </a:p>
          <a:p>
            <a:pPr algn="ctr"/>
            <a:r>
              <a:rPr lang="ru-RU" sz="2400" dirty="0" smtClean="0"/>
              <a:t>▪ Создал </a:t>
            </a:r>
            <a:r>
              <a:rPr lang="ru-RU" sz="2400" dirty="0"/>
              <a:t>первую филогенетическую классификацию грибов</a:t>
            </a:r>
            <a:r>
              <a:rPr lang="ru-RU" sz="2400" dirty="0" smtClean="0"/>
              <a:t>,</a:t>
            </a:r>
          </a:p>
          <a:p>
            <a:pPr algn="ctr"/>
            <a:r>
              <a:rPr lang="ru-RU" sz="2400" dirty="0" smtClean="0"/>
              <a:t>▪ Показал</a:t>
            </a:r>
            <a:r>
              <a:rPr lang="ru-RU" sz="2400" dirty="0"/>
              <a:t>, что именно паразитические грибы являются возбудителями ряда болезней </a:t>
            </a:r>
            <a:r>
              <a:rPr lang="ru-RU" sz="2400" dirty="0" smtClean="0"/>
              <a:t>растений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77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8"/>
    </mc:Choice>
    <mc:Fallback xmlns="">
      <p:transition spd="slow" advTm="72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6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6"/>
    </mc:Choice>
    <mc:Fallback xmlns="">
      <p:transition spd="slow" advTm="752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0"/>
    </mc:Choice>
    <mc:Fallback xmlns="">
      <p:transition spd="slow" advTm="79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СТРОЕНИЕ </a:t>
            </a:r>
            <a:r>
              <a:rPr lang="ru-RU" b="1" dirty="0" smtClean="0">
                <a:solidFill>
                  <a:srgbClr val="002060"/>
                </a:solidFill>
              </a:rPr>
              <a:t>ГРИБНОЙ КЛЕТКИ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40" y="1405890"/>
            <a:ext cx="8252364" cy="5110644"/>
          </a:xfrm>
        </p:spPr>
      </p:pic>
    </p:spTree>
    <p:extLst>
      <p:ext uri="{BB962C8B-B14F-4D97-AF65-F5344CB8AC3E}">
        <p14:creationId xmlns:p14="http://schemas.microsoft.com/office/powerpoint/2010/main" val="7682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0"/>
    </mc:Choice>
    <mc:Fallback xmlns="">
      <p:transition spd="slow" advTm="793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СТРОЕНИЕ ГРИБОВ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276538"/>
            <a:ext cx="5157787" cy="259834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 </a:t>
            </a:r>
            <a:r>
              <a:rPr lang="ru-RU" sz="2100" dirty="0" smtClean="0">
                <a:solidFill>
                  <a:srgbClr val="002060"/>
                </a:solidFill>
              </a:rPr>
              <a:t>НИЗШИЕ: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- ОДНОКЛЕТОЧНЫЕ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- ТЕЛО ОБРАЗОВАНО ОДНИМ РАЗРОСШИМСЯ ГИФОМ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- РАЗМНОЖАЮТСЯ      ПОЧКОВАНИЕМ</a:t>
            </a:r>
          </a:p>
          <a:p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23" y="3225815"/>
            <a:ext cx="2495550" cy="28384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4819" y="796704"/>
            <a:ext cx="5183188" cy="242911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ВЫСШИЕ:</a:t>
            </a:r>
          </a:p>
          <a:p>
            <a:pPr marL="457200" indent="-457200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МНОГОКЛЕТОЧНЫЕ</a:t>
            </a:r>
          </a:p>
          <a:p>
            <a:pPr marL="457200" indent="-457200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ТЕЛО РАЗДЕЛЕНО ПЕРЕГОРОДКАМИ (СЕПТИЯМИ)</a:t>
            </a:r>
          </a:p>
          <a:p>
            <a:pPr marL="457200" indent="-457200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РАЗМНОЖАЮТСЯ И ПОЛОВЫМ И БЕСПОЛЫМ ПУТЕМ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06" y="2956719"/>
            <a:ext cx="2619375" cy="2781300"/>
          </a:xfrm>
        </p:spPr>
      </p:pic>
    </p:spTree>
    <p:extLst>
      <p:ext uri="{BB962C8B-B14F-4D97-AF65-F5344CB8AC3E}">
        <p14:creationId xmlns:p14="http://schemas.microsoft.com/office/powerpoint/2010/main" val="25167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2"/>
    </mc:Choice>
    <mc:Fallback xmlns="">
      <p:transition spd="slow" advTm="692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ДРОЖЖИ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(одноклеточные грибы)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1690688"/>
            <a:ext cx="9024440" cy="4825128"/>
          </a:xfrm>
        </p:spPr>
      </p:pic>
    </p:spTree>
    <p:extLst>
      <p:ext uri="{BB962C8B-B14F-4D97-AF65-F5344CB8AC3E}">
        <p14:creationId xmlns:p14="http://schemas.microsoft.com/office/powerpoint/2010/main" val="30111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2"/>
    </mc:Choice>
    <mc:Fallback xmlns="">
      <p:transition spd="slow" advTm="785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МУКОР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(белая плесень)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70" y="1690688"/>
            <a:ext cx="8465820" cy="4963294"/>
          </a:xfrm>
        </p:spPr>
      </p:pic>
    </p:spTree>
    <p:extLst>
      <p:ext uri="{BB962C8B-B14F-4D97-AF65-F5344CB8AC3E}">
        <p14:creationId xmlns:p14="http://schemas.microsoft.com/office/powerpoint/2010/main" val="18002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0"/>
    </mc:Choice>
    <mc:Fallback xmlns="">
      <p:transition spd="slow" advTm="69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ПЕНИЦИЛЛ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(зелёная плесень)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1524793"/>
            <a:ext cx="8690610" cy="5062056"/>
          </a:xfrm>
        </p:spPr>
      </p:pic>
    </p:spTree>
    <p:extLst>
      <p:ext uri="{BB962C8B-B14F-4D97-AF65-F5344CB8AC3E}">
        <p14:creationId xmlns:p14="http://schemas.microsoft.com/office/powerpoint/2010/main" val="30922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0"/>
    </mc:Choice>
    <mc:Fallback xmlns="">
      <p:transition spd="slow" advTm="75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110</Words>
  <Application>Microsoft Office PowerPoint</Application>
  <PresentationFormat>Широкоэкранный</PresentationFormat>
  <Paragraphs>26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МИКОЛОГИЯ</vt:lpstr>
      <vt:lpstr>МИКОЛОГИЯ – наука о грибах</vt:lpstr>
      <vt:lpstr>Презентация PowerPoint</vt:lpstr>
      <vt:lpstr>Презентация PowerPoint</vt:lpstr>
      <vt:lpstr>СТРОЕНИЕ ГРИБНОЙ КЛЕТКИ</vt:lpstr>
      <vt:lpstr>СТРОЕНИЕ ГРИБОВ</vt:lpstr>
      <vt:lpstr>ДРОЖЖИ  (одноклеточные грибы)</vt:lpstr>
      <vt:lpstr>МУКОР  (белая плесень)</vt:lpstr>
      <vt:lpstr>ПЕНИЦИЛЛ  (зелёная плесень)</vt:lpstr>
      <vt:lpstr>СТРОЕНИЕ ВЫСШИХ ШЛЯПОЧНЫХ ГРИБОВ</vt:lpstr>
      <vt:lpstr>Презентация PowerPoint</vt:lpstr>
      <vt:lpstr>Презентация PowerPoint</vt:lpstr>
      <vt:lpstr>Презентация PowerPoint</vt:lpstr>
      <vt:lpstr>МИКОРИЗА - СИМБИОЗ ГРИБА И ДЕРЕВА Мицелий гриба проникает внутрь корня дерева  и выполняет роль корневых волосков</vt:lpstr>
      <vt:lpstr>Презентация PowerPoint</vt:lpstr>
      <vt:lpstr>Презентация PowerPoint</vt:lpstr>
      <vt:lpstr>Положительная роль грибов  в жизни человека</vt:lpstr>
      <vt:lpstr>ОТРИЦАТЕЛЬНАЯ РОЛЬ ГРИБОВ В ЖИЗНИ ЧЕЛОВЕКА</vt:lpstr>
      <vt:lpstr>РОЛЬ ГРИБОВ В ПРИРОДЕ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МИКОЛОГИЯ</dc:title>
  <dc:creator>Вита</dc:creator>
  <cp:lastModifiedBy>Вита</cp:lastModifiedBy>
  <cp:revision>65</cp:revision>
  <dcterms:created xsi:type="dcterms:W3CDTF">2018-06-22T21:09:42Z</dcterms:created>
  <dcterms:modified xsi:type="dcterms:W3CDTF">2018-06-23T12:29:46Z</dcterms:modified>
</cp:coreProperties>
</file>