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8" r:id="rId3"/>
    <p:sldId id="259" r:id="rId4"/>
    <p:sldId id="294" r:id="rId5"/>
    <p:sldId id="271" r:id="rId6"/>
    <p:sldId id="260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82" r:id="rId16"/>
    <p:sldId id="283" r:id="rId17"/>
    <p:sldId id="284" r:id="rId18"/>
    <p:sldId id="272" r:id="rId19"/>
    <p:sldId id="257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25167B-7998-4ABD-AA75-2D3A594439E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F5BAEE4-EB49-41C9-99BC-E75C8A9A906F}">
      <dgm:prSet/>
      <dgm:spPr/>
      <dgm:t>
        <a:bodyPr/>
        <a:lstStyle/>
        <a:p>
          <a:r>
            <a:rPr lang="ru-RU" b="1" i="1" dirty="0"/>
            <a:t>Первый этап</a:t>
          </a:r>
          <a:r>
            <a:rPr lang="ru-RU" dirty="0"/>
            <a:t> – за каждый правильный ответ команды получают по 1 (одному) балу</a:t>
          </a:r>
          <a:endParaRPr lang="en-US" dirty="0"/>
        </a:p>
      </dgm:t>
    </dgm:pt>
    <dgm:pt modelId="{3A074C75-9EB2-4DC2-B795-A8848A5058A7}" type="parTrans" cxnId="{8F9F2E41-D3B8-48B4-B4A7-45477B9969E2}">
      <dgm:prSet/>
      <dgm:spPr/>
      <dgm:t>
        <a:bodyPr/>
        <a:lstStyle/>
        <a:p>
          <a:endParaRPr lang="en-US"/>
        </a:p>
      </dgm:t>
    </dgm:pt>
    <dgm:pt modelId="{7A85CCE6-5874-4546-90F0-69B5D2F74B92}" type="sibTrans" cxnId="{8F9F2E41-D3B8-48B4-B4A7-45477B9969E2}">
      <dgm:prSet/>
      <dgm:spPr/>
      <dgm:t>
        <a:bodyPr/>
        <a:lstStyle/>
        <a:p>
          <a:endParaRPr lang="en-US"/>
        </a:p>
      </dgm:t>
    </dgm:pt>
    <dgm:pt modelId="{9297EA85-BDDF-4A62-BF45-3E7205446454}">
      <dgm:prSet/>
      <dgm:spPr/>
      <dgm:t>
        <a:bodyPr/>
        <a:lstStyle/>
        <a:p>
          <a:r>
            <a:rPr lang="ru-RU" b="1" i="1" dirty="0"/>
            <a:t>Второй этап</a:t>
          </a:r>
          <a:r>
            <a:rPr lang="ru-RU" dirty="0"/>
            <a:t> - за верный и полный ответ на поставленный вопрос участнику начисляется 2 балла, не совсем точный ответ – 1 балл, неправильный ответ – 0 баллов</a:t>
          </a:r>
          <a:endParaRPr lang="en-US" dirty="0"/>
        </a:p>
      </dgm:t>
    </dgm:pt>
    <dgm:pt modelId="{CACFB693-4A27-43E6-8063-60BC54C488EB}" type="parTrans" cxnId="{FB27F669-619D-49FA-A1D1-3AB5461E8906}">
      <dgm:prSet/>
      <dgm:spPr/>
      <dgm:t>
        <a:bodyPr/>
        <a:lstStyle/>
        <a:p>
          <a:endParaRPr lang="en-US"/>
        </a:p>
      </dgm:t>
    </dgm:pt>
    <dgm:pt modelId="{4AC1308A-73BD-48B2-85C5-D2F85891AC4D}" type="sibTrans" cxnId="{FB27F669-619D-49FA-A1D1-3AB5461E8906}">
      <dgm:prSet/>
      <dgm:spPr/>
      <dgm:t>
        <a:bodyPr/>
        <a:lstStyle/>
        <a:p>
          <a:endParaRPr lang="en-US"/>
        </a:p>
      </dgm:t>
    </dgm:pt>
    <dgm:pt modelId="{84D58558-CF5C-4774-AE31-4740EC2F7EE4}" type="pres">
      <dgm:prSet presAssocID="{D925167B-7998-4ABD-AA75-2D3A594439E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64AADA1-E635-42D4-8D5E-B08339698F0E}" type="pres">
      <dgm:prSet presAssocID="{3F5BAEE4-EB49-41C9-99BC-E75C8A9A906F}" presName="hierRoot1" presStyleCnt="0"/>
      <dgm:spPr/>
    </dgm:pt>
    <dgm:pt modelId="{AEAF22E0-2E1C-4714-81B6-A33D11193D9F}" type="pres">
      <dgm:prSet presAssocID="{3F5BAEE4-EB49-41C9-99BC-E75C8A9A906F}" presName="composite" presStyleCnt="0"/>
      <dgm:spPr/>
    </dgm:pt>
    <dgm:pt modelId="{C8BDCDF5-A04F-46BD-AFB8-67EDAB94591D}" type="pres">
      <dgm:prSet presAssocID="{3F5BAEE4-EB49-41C9-99BC-E75C8A9A906F}" presName="background" presStyleLbl="node0" presStyleIdx="0" presStyleCnt="2"/>
      <dgm:spPr/>
    </dgm:pt>
    <dgm:pt modelId="{9A4A5C4F-DA9F-4371-A8E4-7601C5E49B34}" type="pres">
      <dgm:prSet presAssocID="{3F5BAEE4-EB49-41C9-99BC-E75C8A9A906F}" presName="text" presStyleLbl="fgAcc0" presStyleIdx="0" presStyleCnt="2">
        <dgm:presLayoutVars>
          <dgm:chPref val="3"/>
        </dgm:presLayoutVars>
      </dgm:prSet>
      <dgm:spPr/>
    </dgm:pt>
    <dgm:pt modelId="{DF709AA6-7447-48A4-B987-D108F7F6EDDF}" type="pres">
      <dgm:prSet presAssocID="{3F5BAEE4-EB49-41C9-99BC-E75C8A9A906F}" presName="hierChild2" presStyleCnt="0"/>
      <dgm:spPr/>
    </dgm:pt>
    <dgm:pt modelId="{2EB10AF9-5E3F-43E0-86BA-8E4D33ED59C7}" type="pres">
      <dgm:prSet presAssocID="{9297EA85-BDDF-4A62-BF45-3E7205446454}" presName="hierRoot1" presStyleCnt="0"/>
      <dgm:spPr/>
    </dgm:pt>
    <dgm:pt modelId="{69083526-25F6-4525-A397-8942D78C0E14}" type="pres">
      <dgm:prSet presAssocID="{9297EA85-BDDF-4A62-BF45-3E7205446454}" presName="composite" presStyleCnt="0"/>
      <dgm:spPr/>
    </dgm:pt>
    <dgm:pt modelId="{C0D85339-64E3-4B38-8FE4-6A8986E4673E}" type="pres">
      <dgm:prSet presAssocID="{9297EA85-BDDF-4A62-BF45-3E7205446454}" presName="background" presStyleLbl="node0" presStyleIdx="1" presStyleCnt="2"/>
      <dgm:spPr/>
    </dgm:pt>
    <dgm:pt modelId="{FBB1EC3F-FB82-4F1F-BE0B-8773E6119F8D}" type="pres">
      <dgm:prSet presAssocID="{9297EA85-BDDF-4A62-BF45-3E7205446454}" presName="text" presStyleLbl="fgAcc0" presStyleIdx="1" presStyleCnt="2">
        <dgm:presLayoutVars>
          <dgm:chPref val="3"/>
        </dgm:presLayoutVars>
      </dgm:prSet>
      <dgm:spPr/>
    </dgm:pt>
    <dgm:pt modelId="{9ADAA71A-A0C3-4B69-BF96-3AE95C19268F}" type="pres">
      <dgm:prSet presAssocID="{9297EA85-BDDF-4A62-BF45-3E7205446454}" presName="hierChild2" presStyleCnt="0"/>
      <dgm:spPr/>
    </dgm:pt>
  </dgm:ptLst>
  <dgm:cxnLst>
    <dgm:cxn modelId="{31EE862E-FD34-4684-B1B1-13C0516AB2E2}" type="presOf" srcId="{D925167B-7998-4ABD-AA75-2D3A594439E3}" destId="{84D58558-CF5C-4774-AE31-4740EC2F7EE4}" srcOrd="0" destOrd="0" presId="urn:microsoft.com/office/officeart/2005/8/layout/hierarchy1"/>
    <dgm:cxn modelId="{8F9F2E41-D3B8-48B4-B4A7-45477B9969E2}" srcId="{D925167B-7998-4ABD-AA75-2D3A594439E3}" destId="{3F5BAEE4-EB49-41C9-99BC-E75C8A9A906F}" srcOrd="0" destOrd="0" parTransId="{3A074C75-9EB2-4DC2-B795-A8848A5058A7}" sibTransId="{7A85CCE6-5874-4546-90F0-69B5D2F74B92}"/>
    <dgm:cxn modelId="{FB27F669-619D-49FA-A1D1-3AB5461E8906}" srcId="{D925167B-7998-4ABD-AA75-2D3A594439E3}" destId="{9297EA85-BDDF-4A62-BF45-3E7205446454}" srcOrd="1" destOrd="0" parTransId="{CACFB693-4A27-43E6-8063-60BC54C488EB}" sibTransId="{4AC1308A-73BD-48B2-85C5-D2F85891AC4D}"/>
    <dgm:cxn modelId="{65804AD7-0A69-446A-9F0D-69C1B9A0A8FE}" type="presOf" srcId="{3F5BAEE4-EB49-41C9-99BC-E75C8A9A906F}" destId="{9A4A5C4F-DA9F-4371-A8E4-7601C5E49B34}" srcOrd="0" destOrd="0" presId="urn:microsoft.com/office/officeart/2005/8/layout/hierarchy1"/>
    <dgm:cxn modelId="{C0CAE4DD-0260-4B45-95A2-DC50D45F13D3}" type="presOf" srcId="{9297EA85-BDDF-4A62-BF45-3E7205446454}" destId="{FBB1EC3F-FB82-4F1F-BE0B-8773E6119F8D}" srcOrd="0" destOrd="0" presId="urn:microsoft.com/office/officeart/2005/8/layout/hierarchy1"/>
    <dgm:cxn modelId="{9A6BD649-E792-4F92-8AA4-2C726CD24471}" type="presParOf" srcId="{84D58558-CF5C-4774-AE31-4740EC2F7EE4}" destId="{A64AADA1-E635-42D4-8D5E-B08339698F0E}" srcOrd="0" destOrd="0" presId="urn:microsoft.com/office/officeart/2005/8/layout/hierarchy1"/>
    <dgm:cxn modelId="{B1E81A6B-6CFC-4628-A041-1909FEEDFB1C}" type="presParOf" srcId="{A64AADA1-E635-42D4-8D5E-B08339698F0E}" destId="{AEAF22E0-2E1C-4714-81B6-A33D11193D9F}" srcOrd="0" destOrd="0" presId="urn:microsoft.com/office/officeart/2005/8/layout/hierarchy1"/>
    <dgm:cxn modelId="{F25C78FA-01E7-40D9-B273-ACF49DE561A6}" type="presParOf" srcId="{AEAF22E0-2E1C-4714-81B6-A33D11193D9F}" destId="{C8BDCDF5-A04F-46BD-AFB8-67EDAB94591D}" srcOrd="0" destOrd="0" presId="urn:microsoft.com/office/officeart/2005/8/layout/hierarchy1"/>
    <dgm:cxn modelId="{83CD3B29-9083-4979-A53A-3BE5E096DC24}" type="presParOf" srcId="{AEAF22E0-2E1C-4714-81B6-A33D11193D9F}" destId="{9A4A5C4F-DA9F-4371-A8E4-7601C5E49B34}" srcOrd="1" destOrd="0" presId="urn:microsoft.com/office/officeart/2005/8/layout/hierarchy1"/>
    <dgm:cxn modelId="{62833374-A2DE-4202-86A4-EA1317C31CB4}" type="presParOf" srcId="{A64AADA1-E635-42D4-8D5E-B08339698F0E}" destId="{DF709AA6-7447-48A4-B987-D108F7F6EDDF}" srcOrd="1" destOrd="0" presId="urn:microsoft.com/office/officeart/2005/8/layout/hierarchy1"/>
    <dgm:cxn modelId="{511E22F9-0C4B-487D-ABD2-FADEF7490948}" type="presParOf" srcId="{84D58558-CF5C-4774-AE31-4740EC2F7EE4}" destId="{2EB10AF9-5E3F-43E0-86BA-8E4D33ED59C7}" srcOrd="1" destOrd="0" presId="urn:microsoft.com/office/officeart/2005/8/layout/hierarchy1"/>
    <dgm:cxn modelId="{D3FBADC3-C881-42EC-B42E-070F89AF6ED5}" type="presParOf" srcId="{2EB10AF9-5E3F-43E0-86BA-8E4D33ED59C7}" destId="{69083526-25F6-4525-A397-8942D78C0E14}" srcOrd="0" destOrd="0" presId="urn:microsoft.com/office/officeart/2005/8/layout/hierarchy1"/>
    <dgm:cxn modelId="{E6166178-6FD7-4B70-88BA-6A9E42959D48}" type="presParOf" srcId="{69083526-25F6-4525-A397-8942D78C0E14}" destId="{C0D85339-64E3-4B38-8FE4-6A8986E4673E}" srcOrd="0" destOrd="0" presId="urn:microsoft.com/office/officeart/2005/8/layout/hierarchy1"/>
    <dgm:cxn modelId="{D22EC89D-32E5-4822-AB52-5718BDC18228}" type="presParOf" srcId="{69083526-25F6-4525-A397-8942D78C0E14}" destId="{FBB1EC3F-FB82-4F1F-BE0B-8773E6119F8D}" srcOrd="1" destOrd="0" presId="urn:microsoft.com/office/officeart/2005/8/layout/hierarchy1"/>
    <dgm:cxn modelId="{F41D4935-8994-47B6-B141-FAF8F67C0EDB}" type="presParOf" srcId="{2EB10AF9-5E3F-43E0-86BA-8E4D33ED59C7}" destId="{9ADAA71A-A0C3-4B69-BF96-3AE95C19268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DCDF5-A04F-46BD-AFB8-67EDAB94591D}">
      <dsp:nvSpPr>
        <dsp:cNvPr id="0" name=""/>
        <dsp:cNvSpPr/>
      </dsp:nvSpPr>
      <dsp:spPr>
        <a:xfrm>
          <a:off x="248523" y="1445"/>
          <a:ext cx="4184808" cy="26573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A5C4F-DA9F-4371-A8E4-7601C5E49B34}">
      <dsp:nvSpPr>
        <dsp:cNvPr id="0" name=""/>
        <dsp:cNvSpPr/>
      </dsp:nvSpPr>
      <dsp:spPr>
        <a:xfrm>
          <a:off x="713501" y="443175"/>
          <a:ext cx="4184808" cy="2657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i="1" kern="1200" dirty="0"/>
            <a:t>Первый этап</a:t>
          </a:r>
          <a:r>
            <a:rPr lang="ru-RU" sz="2300" kern="1200" dirty="0"/>
            <a:t> – за каждый правильный ответ команды получают по 1 (одному) балу</a:t>
          </a:r>
          <a:endParaRPr lang="en-US" sz="2300" kern="1200" dirty="0"/>
        </a:p>
      </dsp:txBody>
      <dsp:txXfrm>
        <a:off x="791332" y="521006"/>
        <a:ext cx="4029146" cy="2501691"/>
      </dsp:txXfrm>
    </dsp:sp>
    <dsp:sp modelId="{C0D85339-64E3-4B38-8FE4-6A8986E4673E}">
      <dsp:nvSpPr>
        <dsp:cNvPr id="0" name=""/>
        <dsp:cNvSpPr/>
      </dsp:nvSpPr>
      <dsp:spPr>
        <a:xfrm>
          <a:off x="5363289" y="1445"/>
          <a:ext cx="4184808" cy="26573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B1EC3F-FB82-4F1F-BE0B-8773E6119F8D}">
      <dsp:nvSpPr>
        <dsp:cNvPr id="0" name=""/>
        <dsp:cNvSpPr/>
      </dsp:nvSpPr>
      <dsp:spPr>
        <a:xfrm>
          <a:off x="5828268" y="443175"/>
          <a:ext cx="4184808" cy="2657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i="1" kern="1200" dirty="0"/>
            <a:t>Второй этап</a:t>
          </a:r>
          <a:r>
            <a:rPr lang="ru-RU" sz="2300" kern="1200" dirty="0"/>
            <a:t> - за верный и полный ответ на поставленный вопрос участнику начисляется 2 балла, не совсем точный ответ – 1 балл, неправильный ответ – 0 баллов</a:t>
          </a:r>
          <a:endParaRPr lang="en-US" sz="2300" kern="1200" dirty="0"/>
        </a:p>
      </dsp:txBody>
      <dsp:txXfrm>
        <a:off x="5906099" y="521006"/>
        <a:ext cx="4029146" cy="25016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5/3/2019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88A73-B92B-4ACC-9CBC-AAB861295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199" y="1119362"/>
            <a:ext cx="8991600" cy="1645920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Урок-Викторина</a:t>
            </a:r>
            <a:b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>
                <a:latin typeface="Arial" panose="020B0604020202020204" pitchFamily="34" charset="0"/>
                <a:cs typeface="Arial" panose="020B0604020202020204" pitchFamily="34" charset="0"/>
              </a:rPr>
              <a:t>в 10 классе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27F1D2-D299-46DA-9E6A-CAE1CCA49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3" y="3017848"/>
            <a:ext cx="6801612" cy="1239894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chemeClr val="bg1"/>
                </a:solidFill>
              </a:rPr>
              <a:t>«Памяти поколений – дни воинской славы»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018B71-7116-4551-BE5A-4D074D2C1710}"/>
              </a:ext>
            </a:extLst>
          </p:cNvPr>
          <p:cNvSpPr txBox="1"/>
          <p:nvPr/>
        </p:nvSpPr>
        <p:spPr>
          <a:xfrm>
            <a:off x="536222" y="246072"/>
            <a:ext cx="11119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общеобразовательное учреждение «Лицей №2»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CE68ACD-57FA-4004-9F78-C9700F674E6F}"/>
              </a:ext>
            </a:extLst>
          </p:cNvPr>
          <p:cNvSpPr/>
          <p:nvPr/>
        </p:nvSpPr>
        <p:spPr>
          <a:xfrm>
            <a:off x="7945377" y="4510308"/>
            <a:ext cx="42466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Новикова Светлана Александровна, </a:t>
            </a:r>
          </a:p>
          <a:p>
            <a:pPr lvl="0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основ безопасности жизнедеятельности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926653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1AB9E86-CB6D-4940-9B9D-A37B7A92291B}"/>
              </a:ext>
            </a:extLst>
          </p:cNvPr>
          <p:cNvSpPr/>
          <p:nvPr/>
        </p:nvSpPr>
        <p:spPr>
          <a:xfrm>
            <a:off x="970844" y="2508844"/>
            <a:ext cx="10250312" cy="1840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Назовите автора известного выражения: </a:t>
            </a:r>
          </a:p>
          <a:p>
            <a:pPr algn="ctr">
              <a:lnSpc>
                <a:spcPct val="150000"/>
              </a:lnSpc>
            </a:pPr>
            <a:r>
              <a:rPr lang="ru-RU" sz="4000" i="1" dirty="0">
                <a:latin typeface="Times New Roman" panose="02020603050405020304" pitchFamily="18" charset="0"/>
                <a:ea typeface="Calibri" panose="020F0502020204030204" pitchFamily="34" charset="0"/>
              </a:rPr>
              <a:t>«Сам погибай, а товарища выручай!» </a:t>
            </a:r>
            <a:endParaRPr lang="ru-RU" sz="4000" i="1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D6290DB-72D9-4FB4-9003-D82EA9CC3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11536"/>
            <a:ext cx="7729728" cy="1188720"/>
          </a:xfrm>
        </p:spPr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Вопрос 5</a:t>
            </a:r>
          </a:p>
        </p:txBody>
      </p:sp>
    </p:spTree>
    <p:extLst>
      <p:ext uri="{BB962C8B-B14F-4D97-AF65-F5344CB8AC3E}">
        <p14:creationId xmlns:p14="http://schemas.microsoft.com/office/powerpoint/2010/main" val="607687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1AB9E86-CB6D-4940-9B9D-A37B7A92291B}"/>
              </a:ext>
            </a:extLst>
          </p:cNvPr>
          <p:cNvSpPr/>
          <p:nvPr/>
        </p:nvSpPr>
        <p:spPr>
          <a:xfrm>
            <a:off x="970844" y="2508844"/>
            <a:ext cx="10250312" cy="275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Назовите великого флотоводца, автора строк: </a:t>
            </a:r>
          </a:p>
          <a:p>
            <a:pPr algn="ctr">
              <a:lnSpc>
                <a:spcPct val="150000"/>
              </a:lnSpc>
            </a:pPr>
            <a:r>
              <a:rPr lang="ru-RU" sz="4000" i="1" dirty="0">
                <a:latin typeface="Times New Roman" panose="02020603050405020304" pitchFamily="18" charset="0"/>
                <a:ea typeface="Calibri" panose="020F0502020204030204" pitchFamily="34" charset="0"/>
              </a:rPr>
              <a:t>«Смерть предпочитаю я бесчестному служению» 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D6290DB-72D9-4FB4-9003-D82EA9CC3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11536"/>
            <a:ext cx="7729728" cy="1188720"/>
          </a:xfrm>
        </p:spPr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Вопрос 6</a:t>
            </a:r>
          </a:p>
        </p:txBody>
      </p:sp>
    </p:spTree>
    <p:extLst>
      <p:ext uri="{BB962C8B-B14F-4D97-AF65-F5344CB8AC3E}">
        <p14:creationId xmlns:p14="http://schemas.microsoft.com/office/powerpoint/2010/main" val="1141094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1AB9E86-CB6D-4940-9B9D-A37B7A92291B}"/>
              </a:ext>
            </a:extLst>
          </p:cNvPr>
          <p:cNvSpPr/>
          <p:nvPr/>
        </p:nvSpPr>
        <p:spPr>
          <a:xfrm>
            <a:off x="970844" y="2508844"/>
            <a:ext cx="10250312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Кто автор афоризма? </a:t>
            </a:r>
          </a:p>
          <a:p>
            <a:pPr algn="ctr">
              <a:lnSpc>
                <a:spcPct val="150000"/>
              </a:lnSpc>
            </a:pPr>
            <a:r>
              <a:rPr lang="ru-RU" sz="4000" i="1" dirty="0">
                <a:latin typeface="Times New Roman" panose="02020603050405020304" pitchFamily="18" charset="0"/>
                <a:ea typeface="Calibri" panose="020F0502020204030204" pitchFamily="34" charset="0"/>
              </a:rPr>
              <a:t>«Чтобы спасти Россию, надо сжечь Москву» 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D6290DB-72D9-4FB4-9003-D82EA9CC3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11536"/>
            <a:ext cx="7729728" cy="1188720"/>
          </a:xfrm>
        </p:spPr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Вопрос 7</a:t>
            </a:r>
          </a:p>
        </p:txBody>
      </p:sp>
    </p:spTree>
    <p:extLst>
      <p:ext uri="{BB962C8B-B14F-4D97-AF65-F5344CB8AC3E}">
        <p14:creationId xmlns:p14="http://schemas.microsoft.com/office/powerpoint/2010/main" val="3985612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1AB9E86-CB6D-4940-9B9D-A37B7A92291B}"/>
              </a:ext>
            </a:extLst>
          </p:cNvPr>
          <p:cNvSpPr/>
          <p:nvPr/>
        </p:nvSpPr>
        <p:spPr>
          <a:xfrm>
            <a:off x="970844" y="2508844"/>
            <a:ext cx="10250312" cy="275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Назовите русского Адмирала, автора слов </a:t>
            </a:r>
          </a:p>
          <a:p>
            <a:pPr algn="ctr">
              <a:lnSpc>
                <a:spcPct val="150000"/>
              </a:lnSpc>
            </a:pPr>
            <a:r>
              <a:rPr lang="ru-RU" sz="4000" i="1" dirty="0">
                <a:latin typeface="Times New Roman" panose="02020603050405020304" pitchFamily="18" charset="0"/>
                <a:ea typeface="Calibri" panose="020F0502020204030204" pitchFamily="34" charset="0"/>
              </a:rPr>
              <a:t>«Береги язык, на котором говоришь, каюту, в которой живёшь и мундир, который носишь»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D6290DB-72D9-4FB4-9003-D82EA9CC3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11536"/>
            <a:ext cx="7729728" cy="1188720"/>
          </a:xfrm>
        </p:spPr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Вопрос 8</a:t>
            </a:r>
          </a:p>
        </p:txBody>
      </p:sp>
    </p:spTree>
    <p:extLst>
      <p:ext uri="{BB962C8B-B14F-4D97-AF65-F5344CB8AC3E}">
        <p14:creationId xmlns:p14="http://schemas.microsoft.com/office/powerpoint/2010/main" val="2760586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1AB9E86-CB6D-4940-9B9D-A37B7A92291B}"/>
              </a:ext>
            </a:extLst>
          </p:cNvPr>
          <p:cNvSpPr/>
          <p:nvPr/>
        </p:nvSpPr>
        <p:spPr>
          <a:xfrm>
            <a:off x="970844" y="1966978"/>
            <a:ext cx="10250312" cy="367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Назовите Маршала Советского Союза, который на обвинение его в бонапартизме</a:t>
            </a:r>
            <a:r>
              <a:rPr lang="ru-RU" sz="4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ответил:</a:t>
            </a:r>
            <a:r>
              <a:rPr lang="ru-RU" sz="4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000" i="1" dirty="0">
                <a:latin typeface="Times New Roman" panose="02020603050405020304" pitchFamily="18" charset="0"/>
                <a:ea typeface="Calibri" panose="020F0502020204030204" pitchFamily="34" charset="0"/>
              </a:rPr>
              <a:t>Сравнение неверное. Бонапарт войну проиграл, а я выиграл»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D6290DB-72D9-4FB4-9003-D82EA9CC3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11536"/>
            <a:ext cx="7729728" cy="1188720"/>
          </a:xfrm>
        </p:spPr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Вопрос 9</a:t>
            </a:r>
          </a:p>
        </p:txBody>
      </p:sp>
    </p:spTree>
    <p:extLst>
      <p:ext uri="{BB962C8B-B14F-4D97-AF65-F5344CB8AC3E}">
        <p14:creationId xmlns:p14="http://schemas.microsoft.com/office/powerpoint/2010/main" val="906583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081E7-4F95-47F2-AF1D-EC8CBA101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87358"/>
            <a:ext cx="7729728" cy="1188720"/>
          </a:xfrm>
        </p:spPr>
        <p:txBody>
          <a:bodyPr/>
          <a:lstStyle/>
          <a:p>
            <a:r>
              <a:rPr lang="ru-RU" b="1" dirty="0"/>
              <a:t>Правильные   ответы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EB44EF0-1910-49F3-A2B9-0BF1A5BF4661}"/>
              </a:ext>
            </a:extLst>
          </p:cNvPr>
          <p:cNvSpPr/>
          <p:nvPr/>
        </p:nvSpPr>
        <p:spPr>
          <a:xfrm>
            <a:off x="592666" y="1641070"/>
            <a:ext cx="11006667" cy="5019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 1.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Кому принадлежат слова?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«Кто к нам с мечом придёт, от меча и погибнет! На том стояла, стоит и будет стоять земля русская!» 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(Александр Невский)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 2.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из Московских князей, ранее отлучённый от церкви, за ратные подвиги в год тысячелетия Крещения Руси, был причислен к лику святых?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(Дмитрий Донской) 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 3.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Кому установлен памятник на Красной площади в Москве, уменьшенная копия которая находится в Нижнем Новгороде на площади Народного единства?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(Кузьме Минину и Дмитрию Пожарскому)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927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081E7-4F95-47F2-AF1D-EC8CBA101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87358"/>
            <a:ext cx="7729728" cy="1188720"/>
          </a:xfrm>
        </p:spPr>
        <p:txBody>
          <a:bodyPr/>
          <a:lstStyle/>
          <a:p>
            <a:r>
              <a:rPr lang="ru-RU" b="1" dirty="0"/>
              <a:t>Правильные   ответы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EB44EF0-1910-49F3-A2B9-0BF1A5BF4661}"/>
              </a:ext>
            </a:extLst>
          </p:cNvPr>
          <p:cNvSpPr/>
          <p:nvPr/>
        </p:nvSpPr>
        <p:spPr>
          <a:xfrm>
            <a:off x="592666" y="1810404"/>
            <a:ext cx="11006667" cy="4465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 4.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ком идёт речь в стихотворении А.С. Пушкина «Стансы»?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«Самодержавною рукой он смело сеял просвещенье, не призирал страны родной, он знал её предназначенье. То академик, то герой, то мореплаватель, то плотник, он всеобъемлющей душой на троне вечный был работник» 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 Петре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 5.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Назовите автора известного выражения: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«Сам погибай, а товарища выручай!» 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(Александр Васильевич Суворов)</a:t>
            </a:r>
            <a:endParaRPr lang="ru-RU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 6.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Великий флотоводец, автор строк: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«Смерть предпочитаю я бесчестному служению» 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(Фёдор Фёдорович Ушаков)</a:t>
            </a:r>
            <a:endParaRPr lang="ru-RU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18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081E7-4F95-47F2-AF1D-EC8CBA101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87358"/>
            <a:ext cx="7729728" cy="1188720"/>
          </a:xfrm>
        </p:spPr>
        <p:txBody>
          <a:bodyPr/>
          <a:lstStyle/>
          <a:p>
            <a:r>
              <a:rPr lang="ru-RU" b="1" dirty="0"/>
              <a:t>Правильные   ответы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EB44EF0-1910-49F3-A2B9-0BF1A5BF4661}"/>
              </a:ext>
            </a:extLst>
          </p:cNvPr>
          <p:cNvSpPr/>
          <p:nvPr/>
        </p:nvSpPr>
        <p:spPr>
          <a:xfrm>
            <a:off x="682977" y="1832982"/>
            <a:ext cx="11006667" cy="4465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 7.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Кто автор афоризма?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«Чтобы спасти Россию, надо сжечь Москву». 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(Михаил Илларионович Кутузов)</a:t>
            </a:r>
            <a:endParaRPr lang="ru-RU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 8.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Русский Адмирал, автор слов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«Береги язык, на котором говоришь, каюту, в которой живёшь и мундир, который носишь». 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(Павел Степанович Нахимов)</a:t>
            </a:r>
            <a:endParaRPr lang="ru-RU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 9.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Маршал Советского Союза, который на обвинение его в бонапартизме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ответил: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Сравнение неверное. Бонапарт войну проиграл, а я выиграл». 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(Георгий Константинович Жуков)</a:t>
            </a:r>
            <a:endParaRPr lang="ru-RU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89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F9B6F-2A1C-42A7-8AD1-83B880DB4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второй этап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161D65-5109-4231-BCAB-1E0D93A5B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 команд записывают в бланки ответов Дни воинской славы, соответствующие картинке и подсказкам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на каждый вопрос – 1 минута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142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432B695-2507-4BA7-AFEE-378D86F68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0" y="256287"/>
            <a:ext cx="3044953" cy="1174991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AD574980-6F81-44AD-9E05-C2A28A14B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0" y="1564307"/>
            <a:ext cx="3044952" cy="5037406"/>
          </a:xfr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96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Подсказки:</a:t>
            </a:r>
            <a:r>
              <a:rPr lang="ru-RU" sz="9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9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 апреля 1242 г., Александр Невский, «Ливонский орден был вынужден заключить мир, крестоносцы отказывались от притязаний на русские земли»</a:t>
            </a:r>
            <a:endParaRPr lang="ru-RU" sz="9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Рисунок 8" descr="http://www.aleksandrnovak.com/userfiles/top_orig2012_07_11_91065.jpg">
            <a:extLst>
              <a:ext uri="{FF2B5EF4-FFF2-40B4-BE49-F238E27FC236}">
                <a16:creationId xmlns:a16="http://schemas.microsoft.com/office/drawing/2014/main" id="{075D8B1D-D3C7-40BD-9A0E-91B0F27BC1F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5" r="21015" b="-1"/>
          <a:stretch/>
        </p:blipFill>
        <p:spPr bwMode="auto">
          <a:xfrm>
            <a:off x="4654296" y="10"/>
            <a:ext cx="7537704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1926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70877-A3E9-44CC-A516-3A06C9D32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Цели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3D17CB-558B-441F-A9EE-9F4C16C9C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Познакомить учащихся с днями воинской славы (победными днями) России;</a:t>
            </a:r>
          </a:p>
          <a:p>
            <a:r>
              <a:rPr lang="ru-RU" sz="2800" dirty="0"/>
              <a:t>Сформировать чувство гордости за свою Родину и уважение к подвигам наших воинов – защитников Отечества.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406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432B695-2507-4BA7-AFEE-378D86F68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952" y="344308"/>
            <a:ext cx="3044953" cy="1174991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5" name="Рисунок 4" descr="https://topwar.ru/uploads/posts/2013-05/1368069516_vov2-9.jpg">
            <a:extLst>
              <a:ext uri="{FF2B5EF4-FFF2-40B4-BE49-F238E27FC236}">
                <a16:creationId xmlns:a16="http://schemas.microsoft.com/office/drawing/2014/main" id="{59ABBF91-8190-478D-BC49-21D43A4E2AE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7" r="10656"/>
          <a:stretch/>
        </p:blipFill>
        <p:spPr bwMode="auto">
          <a:xfrm>
            <a:off x="4654296" y="10"/>
            <a:ext cx="7537704" cy="6857990"/>
          </a:xfrm>
          <a:prstGeom prst="rect">
            <a:avLst/>
          </a:pr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7ADC61-9B16-46EF-BC3F-2104C10A1F60}"/>
              </a:ext>
            </a:extLst>
          </p:cNvPr>
          <p:cNvSpPr/>
          <p:nvPr/>
        </p:nvSpPr>
        <p:spPr>
          <a:xfrm>
            <a:off x="304801" y="1628305"/>
            <a:ext cx="3996266" cy="4588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Подсказки: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ноября,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24-я годовщина Великой Октябрьской социалистической революции,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Гитлеровские войска рвались к Москве. Прямо с Красной площади советские солдаты шли в бой, чтобы защищать свою Родину»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715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432B695-2507-4BA7-AFEE-378D86F68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68" y="421564"/>
            <a:ext cx="3044953" cy="1174991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https://shkolazhizni.ru/img/content/i160/160975_or.jpg">
            <a:extLst>
              <a:ext uri="{FF2B5EF4-FFF2-40B4-BE49-F238E27FC236}">
                <a16:creationId xmlns:a16="http://schemas.microsoft.com/office/drawing/2014/main" id="{7893FFC3-C9FD-4205-99F0-3C14CB371DF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7" r="17467" b="1"/>
          <a:stretch/>
        </p:blipFill>
        <p:spPr bwMode="auto">
          <a:xfrm>
            <a:off x="4654296" y="0"/>
            <a:ext cx="7537704" cy="6857990"/>
          </a:xfrm>
          <a:prstGeom prst="rect">
            <a:avLst/>
          </a:pr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C3E4D9-ECFF-4003-A293-6C38252E99AC}"/>
              </a:ext>
            </a:extLst>
          </p:cNvPr>
          <p:cNvSpPr/>
          <p:nvPr/>
        </p:nvSpPr>
        <p:spPr>
          <a:xfrm>
            <a:off x="796667" y="1776827"/>
            <a:ext cx="3044953" cy="4762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Подсказки: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 декабря 1790г., Александр Васильевич Суворов, «Выдающаяся победа русско-турецкой войны 1787-1891 гг., в результате которой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Ясский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мир подтвердил присоединение к России   Крыма и Кубани»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39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432B695-2507-4BA7-AFEE-378D86F68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68" y="421564"/>
            <a:ext cx="3044953" cy="1174991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C3E4D9-ECFF-4003-A293-6C38252E99AC}"/>
              </a:ext>
            </a:extLst>
          </p:cNvPr>
          <p:cNvSpPr/>
          <p:nvPr/>
        </p:nvSpPr>
        <p:spPr>
          <a:xfrm>
            <a:off x="796667" y="1776827"/>
            <a:ext cx="3044953" cy="4762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Подсказки: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 августа 1943г., Константин Константинович Рокоссовский, «Разгром гитлеровских войск и выход советских войск к Днепру завершили коренной перелом в войне»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www.mccvu.ru/upload/medialibrary/b7c/b7cbc6d8824516217af945551aefc921.jpg">
            <a:extLst>
              <a:ext uri="{FF2B5EF4-FFF2-40B4-BE49-F238E27FC236}">
                <a16:creationId xmlns:a16="http://schemas.microsoft.com/office/drawing/2014/main" id="{E05F8879-B1C8-454C-BE64-A73455776C6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934" y="0"/>
            <a:ext cx="734906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4667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432B695-2507-4BA7-AFEE-378D86F68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68" y="421564"/>
            <a:ext cx="3044953" cy="1174991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C3E4D9-ECFF-4003-A293-6C38252E99AC}"/>
              </a:ext>
            </a:extLst>
          </p:cNvPr>
          <p:cNvSpPr/>
          <p:nvPr/>
        </p:nvSpPr>
        <p:spPr>
          <a:xfrm>
            <a:off x="796667" y="1776827"/>
            <a:ext cx="3044953" cy="3838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Подсказки: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8 сентября 1812г., Михаил Илларионович Кутузов, «Потери французов в сражении во многом предопределили поражение Наполеона в войне с Россией»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://antiquehistory.ru/attachments/Image/8256471e1x_1.jpg?template=generic">
            <a:extLst>
              <a:ext uri="{FF2B5EF4-FFF2-40B4-BE49-F238E27FC236}">
                <a16:creationId xmlns:a16="http://schemas.microsoft.com/office/drawing/2014/main" id="{3C5F3D33-4F7F-47CA-A240-8F5D673E67A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156" y="0"/>
            <a:ext cx="757484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0405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432B695-2507-4BA7-AFEE-378D86F68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67" y="116764"/>
            <a:ext cx="3044953" cy="1174991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C3E4D9-ECFF-4003-A293-6C38252E99AC}"/>
              </a:ext>
            </a:extLst>
          </p:cNvPr>
          <p:cNvSpPr/>
          <p:nvPr/>
        </p:nvSpPr>
        <p:spPr>
          <a:xfrm>
            <a:off x="796666" y="1381716"/>
            <a:ext cx="3044953" cy="522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Подсказки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 сентября 1380г., Дмитрий Донской,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Победа нанесла сильный удар по могуществу Золотой Орды, ускорив ее распад, способствовала усилению авторитета Москвы и ее роли в образовании единого Русского государства»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B6926B-7275-474E-971C-D7CDD81E39C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067" y="0"/>
            <a:ext cx="73829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36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432B695-2507-4BA7-AFEE-378D86F68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68" y="421564"/>
            <a:ext cx="3044953" cy="1174991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C3E4D9-ECFF-4003-A293-6C38252E99AC}"/>
              </a:ext>
            </a:extLst>
          </p:cNvPr>
          <p:cNvSpPr/>
          <p:nvPr/>
        </p:nvSpPr>
        <p:spPr>
          <a:xfrm>
            <a:off x="796667" y="1776827"/>
            <a:ext cx="3044953" cy="4762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Подсказки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 января 1944г., Ладожское озеро, Леонид Александрович Говоров, «Триумф беспримерной стойкости защитников Невской твердыни в самой продолжительной битве Второй мировой войны»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s://i0.wp.com/s.fishki.net/upload/post/201401/27/1240360/db54cc75f2b6cd7d30f7efd26642c52a.jpg">
            <a:extLst>
              <a:ext uri="{FF2B5EF4-FFF2-40B4-BE49-F238E27FC236}">
                <a16:creationId xmlns:a16="http://schemas.microsoft.com/office/drawing/2014/main" id="{C4B07E8A-D75E-498E-82E6-612916AE746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356" y="0"/>
            <a:ext cx="737164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177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432B695-2507-4BA7-AFEE-378D86F68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68" y="421564"/>
            <a:ext cx="3044953" cy="1174991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C3E4D9-ECFF-4003-A293-6C38252E99AC}"/>
              </a:ext>
            </a:extLst>
          </p:cNvPr>
          <p:cNvSpPr/>
          <p:nvPr/>
        </p:nvSpPr>
        <p:spPr>
          <a:xfrm>
            <a:off x="796667" y="1765538"/>
            <a:ext cx="3044953" cy="4300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Подсказка: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августа 1714, Пётр Алексеевич Романов, «Победа над сильнейшим в то время шведским флотом, которую Петр I назвал «второй Полтавой» усилила позиции России»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ocean-media.su/wp-content/uploads/2015/08/gangutsckoe-srajenie-1.jpg">
            <a:extLst>
              <a:ext uri="{FF2B5EF4-FFF2-40B4-BE49-F238E27FC236}">
                <a16:creationId xmlns:a16="http://schemas.microsoft.com/office/drawing/2014/main" id="{75182C5E-DB19-41B2-AE9C-84FE426B056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489" y="-79022"/>
            <a:ext cx="7405511" cy="6937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7755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432B695-2507-4BA7-AFEE-378D86F68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68" y="421564"/>
            <a:ext cx="3044953" cy="1174991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C3E4D9-ECFF-4003-A293-6C38252E99AC}"/>
              </a:ext>
            </a:extLst>
          </p:cNvPr>
          <p:cNvSpPr/>
          <p:nvPr/>
        </p:nvSpPr>
        <p:spPr>
          <a:xfrm>
            <a:off x="796667" y="1596555"/>
            <a:ext cx="3044953" cy="522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Подсказки: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1 декабря 1853г., Павел Степанович Нахимов, «Победа в последнем крупном сражении парусного флота обеспечила господство России на Черном море, сорвало планы высадки десанта турок на Кавказе»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://cpp.oficery.ru/sites/default/files/holiday/2011/09/30.11_pobeda_u_mysa_sinop.jpg">
            <a:extLst>
              <a:ext uri="{FF2B5EF4-FFF2-40B4-BE49-F238E27FC236}">
                <a16:creationId xmlns:a16="http://schemas.microsoft.com/office/drawing/2014/main" id="{E5000383-2FB8-4E3E-BB3C-AAA154962CB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357" y="0"/>
            <a:ext cx="737164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004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432B695-2507-4BA7-AFEE-378D86F68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68" y="421564"/>
            <a:ext cx="3044953" cy="1174991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C3E4D9-ECFF-4003-A293-6C38252E99AC}"/>
              </a:ext>
            </a:extLst>
          </p:cNvPr>
          <p:cNvSpPr/>
          <p:nvPr/>
        </p:nvSpPr>
        <p:spPr>
          <a:xfrm>
            <a:off x="796667" y="1776827"/>
            <a:ext cx="3044953" cy="4300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Подсказки: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декабря 1941г., Георгий Константинович Жуков, «Первая крупная победа в Великой Отечественной войне 1941-1945г. над фашистской Германией, которая развеяла миф о её непобедимости»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artpoisk.info/files/images/25592.jpg">
            <a:extLst>
              <a:ext uri="{FF2B5EF4-FFF2-40B4-BE49-F238E27FC236}">
                <a16:creationId xmlns:a16="http://schemas.microsoft.com/office/drawing/2014/main" id="{F4730CAD-61AB-4DAD-A8FA-6F517FDF79B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0"/>
            <a:ext cx="7416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8231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081E7-4F95-47F2-AF1D-EC8CBA101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15848"/>
            <a:ext cx="7729728" cy="1188720"/>
          </a:xfrm>
        </p:spPr>
        <p:txBody>
          <a:bodyPr/>
          <a:lstStyle/>
          <a:p>
            <a:r>
              <a:rPr lang="ru-RU" b="1" dirty="0"/>
              <a:t>Правильные   ответы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FA29C0A5-2716-4E22-95E6-F8EC691ED9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284" y="1676948"/>
            <a:ext cx="5228653" cy="4629872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 </a:t>
            </a:r>
            <a:r>
              <a:rPr lang="ru-RU" dirty="0"/>
              <a:t>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 победы русских воинов князя Александра Невского над немецкими рыцарями на Чудском озере (Ледовое побоище)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6E02B5-124F-44CA-9AFD-B9194923C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735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2" name="Рисунок 80" descr="http://www.aleksandrnovak.com/userfiles/top_orig2012_07_11_91065.jpg">
            <a:extLst>
              <a:ext uri="{FF2B5EF4-FFF2-40B4-BE49-F238E27FC236}">
                <a16:creationId xmlns:a16="http://schemas.microsoft.com/office/drawing/2014/main" id="{10572763-4C01-4861-82F2-98F1948CC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24" y="3429000"/>
            <a:ext cx="4275172" cy="264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Объект 11" descr="https://topwar.ru/uploads/posts/2013-05/1368069516_vov2-9.jpg">
            <a:extLst>
              <a:ext uri="{FF2B5EF4-FFF2-40B4-BE49-F238E27FC236}">
                <a16:creationId xmlns:a16="http://schemas.microsoft.com/office/drawing/2014/main" id="{1E1B3739-24F9-4DA9-9B39-861A776BA619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361" y="3429000"/>
            <a:ext cx="4390163" cy="264001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DCF3EBE-184D-4162-8E89-237FE7ED3A48}"/>
              </a:ext>
            </a:extLst>
          </p:cNvPr>
          <p:cNvSpPr/>
          <p:nvPr/>
        </p:nvSpPr>
        <p:spPr>
          <a:xfrm>
            <a:off x="6096000" y="1616881"/>
            <a:ext cx="5690886" cy="1709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 2 -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 проведения военного парада на Красной площади в городе Москве в ознаменование двадцать четвёртой годовщины Великой Октябрьской социалистической революции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094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70877-A3E9-44CC-A516-3A06C9D32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вопросы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3D17CB-558B-441F-A9EE-9F4C16C9C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Дни воинской славы (победные дни) России</a:t>
            </a:r>
          </a:p>
          <a:p>
            <a:r>
              <a:rPr lang="ru-RU" sz="2800" dirty="0"/>
              <a:t>Выдающиеся победы русского оружия в период с 1242 по 1918 г.</a:t>
            </a:r>
          </a:p>
          <a:p>
            <a:r>
              <a:rPr lang="ru-RU" sz="2800" dirty="0"/>
              <a:t>Победы Советской Армии в период Великой Отечественной войны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94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081E7-4F95-47F2-AF1D-EC8CBA101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15848"/>
            <a:ext cx="7729728" cy="1188720"/>
          </a:xfrm>
        </p:spPr>
        <p:txBody>
          <a:bodyPr/>
          <a:lstStyle/>
          <a:p>
            <a:r>
              <a:rPr lang="ru-RU" b="1" dirty="0"/>
              <a:t>Правильные   ответы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FA29C0A5-2716-4E22-95E6-F8EC691ED9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284" y="1676948"/>
            <a:ext cx="5228653" cy="4629872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>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День взятия турецкой крепости Измаил русскими войсками под командованием А.В. Суворова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6E02B5-124F-44CA-9AFD-B9194923C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735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DCF3EBE-184D-4162-8E89-237FE7ED3A48}"/>
              </a:ext>
            </a:extLst>
          </p:cNvPr>
          <p:cNvSpPr/>
          <p:nvPr/>
        </p:nvSpPr>
        <p:spPr>
          <a:xfrm>
            <a:off x="6096000" y="1616881"/>
            <a:ext cx="5690886" cy="1315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 разгрома советскими войсками немецко-фашистских войск в Курской битве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https://shkolazhizni.ru/img/content/i160/160975_or.jpg">
            <a:extLst>
              <a:ext uri="{FF2B5EF4-FFF2-40B4-BE49-F238E27FC236}">
                <a16:creationId xmlns:a16="http://schemas.microsoft.com/office/drawing/2014/main" id="{9B85B9C5-CDF2-4887-B279-7296E9EF1D8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48" y="3308968"/>
            <a:ext cx="4376031" cy="2524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www.mccvu.ru/upload/medialibrary/b7c/b7cbc6d8824516217af945551aefc921.jpg">
            <a:extLst>
              <a:ext uri="{FF2B5EF4-FFF2-40B4-BE49-F238E27FC236}">
                <a16:creationId xmlns:a16="http://schemas.microsoft.com/office/drawing/2014/main" id="{7D44A63B-37DA-48A5-9993-37A9F490C93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065" y="3020008"/>
            <a:ext cx="4270246" cy="31019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4120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081E7-4F95-47F2-AF1D-EC8CBA101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15848"/>
            <a:ext cx="7729728" cy="1188720"/>
          </a:xfrm>
        </p:spPr>
        <p:txBody>
          <a:bodyPr/>
          <a:lstStyle/>
          <a:p>
            <a:r>
              <a:rPr lang="ru-RU" b="1" dirty="0"/>
              <a:t>Правильные   ответы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FA29C0A5-2716-4E22-95E6-F8EC691ED9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284" y="1676948"/>
            <a:ext cx="5228653" cy="4629872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>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 Бородинского сражения русской армии под командованием М.И. Кутузова с французской армией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6E02B5-124F-44CA-9AFD-B9194923C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735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DCF3EBE-184D-4162-8E89-237FE7ED3A48}"/>
              </a:ext>
            </a:extLst>
          </p:cNvPr>
          <p:cNvSpPr/>
          <p:nvPr/>
        </p:nvSpPr>
        <p:spPr>
          <a:xfrm>
            <a:off x="6096000" y="1616881"/>
            <a:ext cx="5690886" cy="1731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 победы русских полков во главе с великим князем Дмитрием Донским над татаро-монгольскими войскам в Куликовой битве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http://antiquehistory.ru/attachments/Image/8256471e1x_1.jpg?template=generic">
            <a:extLst>
              <a:ext uri="{FF2B5EF4-FFF2-40B4-BE49-F238E27FC236}">
                <a16:creationId xmlns:a16="http://schemas.microsoft.com/office/drawing/2014/main" id="{61D761D0-3BB6-4EE3-A9F6-61AAF94A4CB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46" y="3348061"/>
            <a:ext cx="4120407" cy="2706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B383C18-CF0E-495C-842E-9B32EFB99DC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132" y="3182664"/>
            <a:ext cx="4244622" cy="277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42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081E7-4F95-47F2-AF1D-EC8CBA101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15848"/>
            <a:ext cx="7729728" cy="1188720"/>
          </a:xfrm>
        </p:spPr>
        <p:txBody>
          <a:bodyPr/>
          <a:lstStyle/>
          <a:p>
            <a:r>
              <a:rPr lang="ru-RU" b="1" dirty="0"/>
              <a:t>Правильные   ответы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FA29C0A5-2716-4E22-95E6-F8EC691ED9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284" y="1676948"/>
            <a:ext cx="5228653" cy="4629872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>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 снятия блокады города Ленинграда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6E02B5-124F-44CA-9AFD-B9194923C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735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DCF3EBE-184D-4162-8E89-237FE7ED3A48}"/>
              </a:ext>
            </a:extLst>
          </p:cNvPr>
          <p:cNvSpPr/>
          <p:nvPr/>
        </p:nvSpPr>
        <p:spPr>
          <a:xfrm>
            <a:off x="6096000" y="1616881"/>
            <a:ext cx="5690886" cy="1294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День первой в российской истории морской победы русского флота под командованием Петра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над шведами у мыса Гангут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http://ocean-media.su/wp-content/uploads/2015/08/gangutsckoe-srajenie-1.jpg">
            <a:extLst>
              <a:ext uri="{FF2B5EF4-FFF2-40B4-BE49-F238E27FC236}">
                <a16:creationId xmlns:a16="http://schemas.microsoft.com/office/drawing/2014/main" id="{7DCB50A8-6FF2-42E5-8EF0-C5E04B1661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065" y="3168049"/>
            <a:ext cx="4385624" cy="2848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i0.wp.com/s.fishki.net/upload/post/201401/27/1240360/db54cc75f2b6cd7d30f7efd26642c52a.jpg">
            <a:extLst>
              <a:ext uri="{FF2B5EF4-FFF2-40B4-BE49-F238E27FC236}">
                <a16:creationId xmlns:a16="http://schemas.microsoft.com/office/drawing/2014/main" id="{CC5A92A2-951C-477A-9DAB-07541CE78A4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324" y="3168050"/>
            <a:ext cx="4259613" cy="2848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1882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081E7-4F95-47F2-AF1D-EC8CBA101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15848"/>
            <a:ext cx="7729728" cy="1188720"/>
          </a:xfrm>
        </p:spPr>
        <p:txBody>
          <a:bodyPr/>
          <a:lstStyle/>
          <a:p>
            <a:r>
              <a:rPr lang="ru-RU" b="1" dirty="0"/>
              <a:t>Правильные   ответы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FA29C0A5-2716-4E22-95E6-F8EC691ED9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284" y="1676948"/>
            <a:ext cx="5228653" cy="4629872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>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День победы русской эскадры под командованием П.С. Нахимова над турецкой эскадрой у мыса Синоп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6E02B5-124F-44CA-9AFD-B9194923C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735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DCF3EBE-184D-4162-8E89-237FE7ED3A48}"/>
              </a:ext>
            </a:extLst>
          </p:cNvPr>
          <p:cNvSpPr/>
          <p:nvPr/>
        </p:nvSpPr>
        <p:spPr>
          <a:xfrm>
            <a:off x="6096000" y="1616881"/>
            <a:ext cx="5690886" cy="1731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 начала контрнаступления советских войск против немецко-фашистских войск в битве под Москвой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http://cpp.oficery.ru/sites/default/files/holiday/2011/09/30.11_pobeda_u_mysa_sinop.jpg">
            <a:extLst>
              <a:ext uri="{FF2B5EF4-FFF2-40B4-BE49-F238E27FC236}">
                <a16:creationId xmlns:a16="http://schemas.microsoft.com/office/drawing/2014/main" id="{837D5411-5837-4FB4-9FF8-C2A8947F37A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893" y="3349454"/>
            <a:ext cx="4274044" cy="2957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artpoisk.info/files/images/25592.jpg">
            <a:extLst>
              <a:ext uri="{FF2B5EF4-FFF2-40B4-BE49-F238E27FC236}">
                <a16:creationId xmlns:a16="http://schemas.microsoft.com/office/drawing/2014/main" id="{E6712FEA-4D3A-4134-B1E1-E1904C41239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421" y="3349454"/>
            <a:ext cx="4274044" cy="29573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66149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347418D-56AF-4E0D-A9C8-B7D81D040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ru-RU" dirty="0"/>
              <a:t>Подведение итогов</a:t>
            </a:r>
          </a:p>
        </p:txBody>
      </p:sp>
      <p:graphicFrame>
        <p:nvGraphicFramePr>
          <p:cNvPr id="10" name="Объект 5">
            <a:extLst>
              <a:ext uri="{FF2B5EF4-FFF2-40B4-BE49-F238E27FC236}">
                <a16:creationId xmlns:a16="http://schemas.microsoft.com/office/drawing/2014/main" id="{77D18C03-304A-4FFC-BBBD-0FA7C2BCFF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232497"/>
              </p:ext>
            </p:extLst>
          </p:nvPr>
        </p:nvGraphicFramePr>
        <p:xfrm>
          <a:off x="965201" y="2638425"/>
          <a:ext cx="10261600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38284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68E5BA-45D8-4160-830F-08CC5F88A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7669"/>
            <a:ext cx="7729728" cy="1188720"/>
          </a:xfrm>
        </p:spPr>
        <p:txBody>
          <a:bodyPr/>
          <a:lstStyle/>
          <a:p>
            <a:r>
              <a:rPr lang="ru-RU" dirty="0"/>
              <a:t>Дополнительный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6354A0-692B-4429-A511-EC4044A39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644" y="1878008"/>
            <a:ext cx="10656711" cy="310198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Назовите русского флотоводца, адмирала, командующего Черноморским флотом, который не потерял в боях ни одного корабля, ни один подчинённый которого не попал в плен, в честь которого в 1944году были учреждены Орден и медаль. И День воинской славы, связанный с его именем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8618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68E5BA-45D8-4160-830F-08CC5F88A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7669"/>
            <a:ext cx="7729728" cy="1188720"/>
          </a:xfrm>
        </p:spPr>
        <p:txBody>
          <a:bodyPr/>
          <a:lstStyle/>
          <a:p>
            <a:r>
              <a:rPr lang="ru-RU" dirty="0"/>
              <a:t>Дополнительный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6354A0-692B-4429-A511-EC4044A39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644" y="1878008"/>
            <a:ext cx="10656711" cy="310198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Назовите русского флотоводца, адмирала, командующего Черноморским флотом, который не потерял в боях ни одного корабля, ни один подчинённый которого не попал в плен, в честь которого в 1944году были учреждены Орден и медаль. И День воинской славы, связанный с его именем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31B960-1B62-4BA0-8BEF-CA17663D53DE}"/>
              </a:ext>
            </a:extLst>
          </p:cNvPr>
          <p:cNvSpPr/>
          <p:nvPr/>
        </p:nvSpPr>
        <p:spPr>
          <a:xfrm>
            <a:off x="767644" y="4444038"/>
            <a:ext cx="10656711" cy="16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Правильный ответ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Ушаков Федор Федорович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 балл);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 победы русской эскадры под командованием Ф.Ф. Ушакова над турецкой эскадрой у мыса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Тендра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 балл);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сентября 1790г.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 балл)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1899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4167985-D6E9-40FF-97C0-4B6D373E8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68" y="640080"/>
            <a:ext cx="10911865" cy="462686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68801362-349C-44BE-BEF6-8E926E1D3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4297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288457D4-6AE8-477F-B1A9-3FD174573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729" y="1289303"/>
            <a:ext cx="9638443" cy="3339303"/>
          </a:xfrm>
          <a:ln>
            <a:noFill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50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53810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73399-7A0D-464C-835F-6B53882D7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901" y="637314"/>
            <a:ext cx="9114197" cy="1188720"/>
          </a:xfrm>
        </p:spPr>
        <p:txBody>
          <a:bodyPr/>
          <a:lstStyle/>
          <a:p>
            <a:r>
              <a:rPr lang="ru-RU" sz="2400" b="1" cap="none" spc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ФЗ №32 от 10 февраля 1995 года</a:t>
            </a:r>
            <a:br>
              <a:rPr lang="ru-RU" sz="2400" b="1" cap="none" spc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400" b="1" cap="none" spc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«О днях воинской славы (победных днях) России»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68E21E-CC94-464C-B08C-C1999C71C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8901" y="2265511"/>
            <a:ext cx="9114196" cy="395517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dirty="0"/>
              <a:t>В 1995 году Государственная дума приняла Закон «О днях воинской славы (победных днях) России» (дополнен и уточнён в 2007 г.). Законом были установлены 16 дней воинской славы России, являющимися днями славных побед и сыгравшими решающую роль в истории страны.</a:t>
            </a:r>
          </a:p>
          <a:p>
            <a:pPr algn="ctr"/>
            <a:r>
              <a:rPr lang="ru-RU" sz="2800" dirty="0"/>
              <a:t>Российские войска в которых снискали себе почёт и уважение современников, и благодарную память потомков.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045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F9B6F-2A1C-42A7-8AD1-83B880DB4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/>
              <a:t>Первый этап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161D65-5109-4231-BCAB-1E0D93A5B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 команд записывают в бланки правильные ответы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на каждый вопрос – 1 минута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003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1AB9E86-CB6D-4940-9B9D-A37B7A92291B}"/>
              </a:ext>
            </a:extLst>
          </p:cNvPr>
          <p:cNvSpPr/>
          <p:nvPr/>
        </p:nvSpPr>
        <p:spPr>
          <a:xfrm>
            <a:off x="970844" y="1951334"/>
            <a:ext cx="10250312" cy="399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Кому принадлежат слова? </a:t>
            </a:r>
          </a:p>
          <a:p>
            <a:endParaRPr lang="ru-RU" sz="4000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4000" i="1" dirty="0">
                <a:latin typeface="Times New Roman" panose="02020603050405020304" pitchFamily="18" charset="0"/>
                <a:ea typeface="Calibri" panose="020F0502020204030204" pitchFamily="34" charset="0"/>
              </a:rPr>
              <a:t>«Кто к нам с мечом придёт, от меча и погибнет! На том стояла, стоит и будет стоять земля русская!»</a:t>
            </a:r>
            <a:endParaRPr lang="ru-RU" sz="4000" i="1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D6290DB-72D9-4FB4-9003-D82EA9CC3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11536"/>
            <a:ext cx="7729728" cy="1188720"/>
          </a:xfrm>
        </p:spPr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Вопрос 1</a:t>
            </a:r>
          </a:p>
        </p:txBody>
      </p:sp>
    </p:spTree>
    <p:extLst>
      <p:ext uri="{BB962C8B-B14F-4D97-AF65-F5344CB8AC3E}">
        <p14:creationId xmlns:p14="http://schemas.microsoft.com/office/powerpoint/2010/main" val="2655229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1AB9E86-CB6D-4940-9B9D-A37B7A92291B}"/>
              </a:ext>
            </a:extLst>
          </p:cNvPr>
          <p:cNvSpPr/>
          <p:nvPr/>
        </p:nvSpPr>
        <p:spPr>
          <a:xfrm>
            <a:off x="970844" y="2301290"/>
            <a:ext cx="10250312" cy="3686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Кто из Московских князей, ранее отлучённый от церкви, за ратные подвиги в год тысячелетия Крещения Руси, был причислен к лику святых?</a:t>
            </a:r>
            <a:r>
              <a:rPr lang="ru-RU" sz="4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00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D6290DB-72D9-4FB4-9003-D82EA9CC3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11536"/>
            <a:ext cx="7729728" cy="1188720"/>
          </a:xfrm>
        </p:spPr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Вопрос 2</a:t>
            </a:r>
          </a:p>
        </p:txBody>
      </p:sp>
    </p:spTree>
    <p:extLst>
      <p:ext uri="{BB962C8B-B14F-4D97-AF65-F5344CB8AC3E}">
        <p14:creationId xmlns:p14="http://schemas.microsoft.com/office/powerpoint/2010/main" val="2831651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1AB9E86-CB6D-4940-9B9D-A37B7A92291B}"/>
              </a:ext>
            </a:extLst>
          </p:cNvPr>
          <p:cNvSpPr/>
          <p:nvPr/>
        </p:nvSpPr>
        <p:spPr>
          <a:xfrm>
            <a:off x="970844" y="2098090"/>
            <a:ext cx="10250312" cy="3686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Кому установлен памятник на Красной площади в Москве, уменьшенная копия которого находится в Нижнем Новгороде на площади Народного единства?</a:t>
            </a:r>
            <a:r>
              <a:rPr lang="ru-RU" sz="4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00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D6290DB-72D9-4FB4-9003-D82EA9CC3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11536"/>
            <a:ext cx="7729728" cy="1188720"/>
          </a:xfrm>
        </p:spPr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Вопрос 3</a:t>
            </a:r>
          </a:p>
        </p:txBody>
      </p:sp>
    </p:spTree>
    <p:extLst>
      <p:ext uri="{BB962C8B-B14F-4D97-AF65-F5344CB8AC3E}">
        <p14:creationId xmlns:p14="http://schemas.microsoft.com/office/powerpoint/2010/main" val="3547146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1AB9E86-CB6D-4940-9B9D-A37B7A92291B}"/>
              </a:ext>
            </a:extLst>
          </p:cNvPr>
          <p:cNvSpPr/>
          <p:nvPr/>
        </p:nvSpPr>
        <p:spPr>
          <a:xfrm>
            <a:off x="970844" y="1600256"/>
            <a:ext cx="102503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О ком идёт речь в стихотворении А.С. Пушкина «Стансы»? </a:t>
            </a:r>
          </a:p>
          <a:p>
            <a:pPr algn="ctr"/>
            <a:r>
              <a:rPr lang="ru-RU" sz="4000" i="1" dirty="0">
                <a:latin typeface="Times New Roman" panose="02020603050405020304" pitchFamily="18" charset="0"/>
                <a:ea typeface="Calibri" panose="020F0502020204030204" pitchFamily="34" charset="0"/>
              </a:rPr>
              <a:t>«Самодержавною рукой он смело сеял просвещенье, не призирал страны родной, он знал её предназначенье. То академик, то герой, то мореплаватель, то плотник, он всеобъемлющей душой на троне вечный был работник» </a:t>
            </a:r>
            <a:endParaRPr lang="ru-RU" sz="4000" i="1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D6290DB-72D9-4FB4-9003-D82EA9CC3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11536"/>
            <a:ext cx="7729728" cy="1188720"/>
          </a:xfrm>
        </p:spPr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Вопрос 4</a:t>
            </a:r>
          </a:p>
        </p:txBody>
      </p:sp>
    </p:spTree>
    <p:extLst>
      <p:ext uri="{BB962C8B-B14F-4D97-AF65-F5344CB8AC3E}">
        <p14:creationId xmlns:p14="http://schemas.microsoft.com/office/powerpoint/2010/main" val="3449631568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1416</Words>
  <Application>Microsoft Office PowerPoint</Application>
  <PresentationFormat>Широкоэкранный</PresentationFormat>
  <Paragraphs>114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3" baseType="lpstr">
      <vt:lpstr>Arial</vt:lpstr>
      <vt:lpstr>Calibri</vt:lpstr>
      <vt:lpstr>Corbel</vt:lpstr>
      <vt:lpstr>Gill Sans MT</vt:lpstr>
      <vt:lpstr>Times New Roman</vt:lpstr>
      <vt:lpstr>Посылка</vt:lpstr>
      <vt:lpstr>Урок-Викторина в 10 классе</vt:lpstr>
      <vt:lpstr>Цели</vt:lpstr>
      <vt:lpstr>вопросы</vt:lpstr>
      <vt:lpstr>ФЗ №32 от 10 февраля 1995 года  «О днях воинской славы (победных днях) России»</vt:lpstr>
      <vt:lpstr>Первый этап</vt:lpstr>
      <vt:lpstr>Вопрос 1</vt:lpstr>
      <vt:lpstr>Вопрос 2</vt:lpstr>
      <vt:lpstr>Вопрос 3</vt:lpstr>
      <vt:lpstr>Вопрос 4</vt:lpstr>
      <vt:lpstr>Вопрос 5</vt:lpstr>
      <vt:lpstr>Вопрос 6</vt:lpstr>
      <vt:lpstr>Вопрос 7</vt:lpstr>
      <vt:lpstr>Вопрос 8</vt:lpstr>
      <vt:lpstr>Вопрос 9</vt:lpstr>
      <vt:lpstr>Правильные   ответы</vt:lpstr>
      <vt:lpstr>Правильные   ответы</vt:lpstr>
      <vt:lpstr>Правильные   ответы</vt:lpstr>
      <vt:lpstr>второй этап</vt:lpstr>
      <vt:lpstr>вопрос 1</vt:lpstr>
      <vt:lpstr>вопрос 2</vt:lpstr>
      <vt:lpstr>вопрос 3</vt:lpstr>
      <vt:lpstr>вопрос 4</vt:lpstr>
      <vt:lpstr>вопрос 5</vt:lpstr>
      <vt:lpstr>вопрос 6</vt:lpstr>
      <vt:lpstr>вопрос 7</vt:lpstr>
      <vt:lpstr>вопрос 8</vt:lpstr>
      <vt:lpstr>вопрос 9</vt:lpstr>
      <vt:lpstr>вопрос 10</vt:lpstr>
      <vt:lpstr>Правильные   ответы</vt:lpstr>
      <vt:lpstr>Правильные   ответы</vt:lpstr>
      <vt:lpstr>Правильные   ответы</vt:lpstr>
      <vt:lpstr>Правильные   ответы</vt:lpstr>
      <vt:lpstr>Правильные   ответы</vt:lpstr>
      <vt:lpstr>Подведение итогов</vt:lpstr>
      <vt:lpstr>Дополнительный вопрос</vt:lpstr>
      <vt:lpstr>Дополнительный вопрос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Светлана Новикова</dc:creator>
  <cp:lastModifiedBy>Светлана Новикова</cp:lastModifiedBy>
  <cp:revision>9</cp:revision>
  <dcterms:created xsi:type="dcterms:W3CDTF">2019-04-22T18:18:27Z</dcterms:created>
  <dcterms:modified xsi:type="dcterms:W3CDTF">2019-05-03T09:55:06Z</dcterms:modified>
</cp:coreProperties>
</file>