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302" r:id="rId3"/>
    <p:sldId id="296" r:id="rId4"/>
    <p:sldId id="294" r:id="rId5"/>
    <p:sldId id="303" r:id="rId6"/>
    <p:sldId id="269" r:id="rId7"/>
    <p:sldId id="271" r:id="rId8"/>
    <p:sldId id="299" r:id="rId9"/>
    <p:sldId id="272" r:id="rId10"/>
    <p:sldId id="275" r:id="rId11"/>
    <p:sldId id="277" r:id="rId12"/>
    <p:sldId id="311" r:id="rId13"/>
    <p:sldId id="310" r:id="rId14"/>
    <p:sldId id="304" r:id="rId15"/>
    <p:sldId id="307" r:id="rId16"/>
    <p:sldId id="301" r:id="rId17"/>
    <p:sldId id="305" r:id="rId18"/>
    <p:sldId id="297" r:id="rId19"/>
    <p:sldId id="308" r:id="rId20"/>
    <p:sldId id="312" r:id="rId21"/>
    <p:sldId id="298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ирилл Мензоров" initials="КМ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93E2"/>
    <a:srgbClr val="3826E6"/>
    <a:srgbClr val="3DE3DF"/>
    <a:srgbClr val="FF5050"/>
    <a:srgbClr val="FF6699"/>
    <a:srgbClr val="DEF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2" autoAdjust="0"/>
  </p:normalViewPr>
  <p:slideViewPr>
    <p:cSldViewPr>
      <p:cViewPr varScale="1">
        <p:scale>
          <a:sx n="71" d="100"/>
          <a:sy n="71" d="100"/>
        </p:scale>
        <p:origin x="12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3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2503215223097114"/>
          <c:w val="0.49602740763173836"/>
          <c:h val="0.6971195999148839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cat>
            <c:strRef>
              <c:f>Лист1!$A$2:$A$6</c:f>
              <c:strCache>
                <c:ptCount val="4"/>
                <c:pt idx="0">
                  <c:v>Уничтожают насекомых -   22 уч.</c:v>
                </c:pt>
                <c:pt idx="1">
                  <c:v>Уничтожают мелких грызунов -  8 уч.</c:v>
                </c:pt>
                <c:pt idx="2">
                  <c:v>Переносят семена растений - 10 уч.</c:v>
                </c:pt>
                <c:pt idx="3">
                  <c:v>Поют песни, для красоты -  10 уч.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</c:v>
                </c:pt>
                <c:pt idx="1">
                  <c:v>8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50008575962889346"/>
          <c:y val="3.0249283355710033E-2"/>
          <c:w val="0.49991424037111648"/>
          <c:h val="0.96975065616799405"/>
        </c:manualLayout>
      </c:layout>
      <c:overlay val="0"/>
      <c:txPr>
        <a:bodyPr/>
        <a:lstStyle/>
        <a:p>
          <a:pPr>
            <a:defRPr sz="17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84023368046923E-4"/>
          <c:y val="0.15468889918171994"/>
          <c:w val="0.45266954533909082"/>
          <c:h val="0.550304153157325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Делаю, развешиваю скворечники - 13 уч.</c:v>
                </c:pt>
                <c:pt idx="1">
                  <c:v>Сажаю деревья, куст. - 5 уч.</c:v>
                </c:pt>
                <c:pt idx="2">
                  <c:v>В жару оставляю воду для птиц - 11 уч.</c:v>
                </c:pt>
                <c:pt idx="4">
                  <c:v>Соблюдаю правила поведения в лесу - 12 уч.</c:v>
                </c:pt>
                <c:pt idx="5">
                  <c:v>Лечу, выхаживаю раненых, беспомощных птиц - 9 уч.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</c:v>
                </c:pt>
                <c:pt idx="1">
                  <c:v>5</c:v>
                </c:pt>
                <c:pt idx="2">
                  <c:v>11</c:v>
                </c:pt>
                <c:pt idx="4">
                  <c:v>12</c:v>
                </c:pt>
                <c:pt idx="5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45770599371799836"/>
          <c:y val="8.0653183658165202E-4"/>
          <c:w val="0.53944516156791456"/>
          <c:h val="0.94037002727600261"/>
        </c:manualLayout>
      </c:layout>
      <c:overlay val="0"/>
      <c:txPr>
        <a:bodyPr/>
        <a:lstStyle/>
        <a:p>
          <a:pPr>
            <a:defRPr sz="17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623F4-403D-4E5C-8472-C2E680F1C425}" type="datetimeFigureOut">
              <a:rPr lang="ru-RU" smtClean="0"/>
              <a:pPr/>
              <a:t>11.07.2019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A5D59-9E88-4EC5-9E6F-3010B52E1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09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A5D59-9E88-4EC5-9E6F-3010B52E19B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49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file:///C:\Users\&#1050;&#1080;&#1088;&#1080;&#1083;&#1083;\Documents\sadovaya_gorikhvostka_-_sadovaya_gorikhvostka_(zaycev.net).mp3" TargetMode="External"/><Relationship Id="rId7" Type="http://schemas.openxmlformats.org/officeDocument/2006/relationships/image" Target="../media/image1.jpeg"/><Relationship Id="rId2" Type="http://schemas.openxmlformats.org/officeDocument/2006/relationships/audio" Target="file:///C:\Users\&#1050;&#1080;&#1088;&#1080;&#1083;&#1083;\Desktop\&#1040;&#1088;&#1080;&#1096;&#1072;\&#1048;&#1089;&#1089;&#1083;&#1077;&#1076;.%20&#1088;&#1072;&#1073;.%20&#1055;&#1054;&#1044;&#1040;&#1056;&#1048;&#1058;&#1045;%20&#1055;&#1058;&#1048;&#1062;&#1045;%20&#1053;&#1045;&#1041;&#1054;!\sadovaya_gorikhvostka_-_sadovaya_gorikhvostka_(zaycev.net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Весна 2015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04800"/>
            <a:ext cx="7924800" cy="35052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Aharoni" pitchFamily="2" charset="-79"/>
              </a:rPr>
              <a:t>  </a:t>
            </a:r>
            <a:r>
              <a:rPr lang="ru-RU" dirty="0" smtClean="0"/>
              <a:t>Исследовательская работа</a:t>
            </a:r>
            <a:r>
              <a:rPr lang="ru-RU" b="1" dirty="0" smtClean="0">
                <a:cs typeface="Aharoni" pitchFamily="2" charset="-79"/>
              </a:rPr>
              <a:t/>
            </a:r>
            <a:br>
              <a:rPr lang="ru-RU" b="1" dirty="0" smtClean="0">
                <a:cs typeface="Aharoni" pitchFamily="2" charset="-79"/>
              </a:rPr>
            </a:br>
            <a:r>
              <a:rPr lang="ru-RU" sz="6000" b="1" dirty="0" smtClean="0">
                <a:solidFill>
                  <a:srgbClr val="2A93E2"/>
                </a:solidFill>
                <a:cs typeface="Aharoni" pitchFamily="2" charset="-79"/>
              </a:rPr>
              <a:t>Подарите птице небо!</a:t>
            </a:r>
            <a:r>
              <a:rPr lang="ru-RU" sz="6000" dirty="0" smtClean="0">
                <a:solidFill>
                  <a:srgbClr val="2A93E2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(естественнонаучное направление )</a:t>
            </a:r>
            <a:r>
              <a:rPr lang="ru-RU" dirty="0" smtClean="0"/>
              <a:t>	</a:t>
            </a:r>
            <a:br>
              <a:rPr lang="ru-RU" dirty="0" smtClean="0"/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48400" y="3048000"/>
            <a:ext cx="2667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Автор:  </a:t>
            </a:r>
            <a:endParaRPr lang="ru-RU" sz="2400" dirty="0" smtClean="0"/>
          </a:p>
          <a:p>
            <a:r>
              <a:rPr lang="ru-RU" sz="2400" dirty="0" smtClean="0"/>
              <a:t>Ларионов Дмитрий</a:t>
            </a:r>
          </a:p>
          <a:p>
            <a:r>
              <a:rPr lang="ru-RU" sz="2400" dirty="0" smtClean="0"/>
              <a:t>3 «В» класс</a:t>
            </a:r>
          </a:p>
          <a:p>
            <a:r>
              <a:rPr lang="ru-RU" sz="2400" dirty="0" smtClean="0"/>
              <a:t>МАОУ СОШ  №6   </a:t>
            </a:r>
          </a:p>
          <a:p>
            <a:r>
              <a:rPr lang="ru-RU" sz="2400" b="1" dirty="0" smtClean="0"/>
              <a:t>Руководитель: </a:t>
            </a:r>
            <a:endParaRPr lang="ru-RU" sz="2400" dirty="0" smtClean="0"/>
          </a:p>
          <a:p>
            <a:r>
              <a:rPr lang="ru-RU" sz="2400" dirty="0" err="1" smtClean="0"/>
              <a:t>Сушенцова</a:t>
            </a:r>
            <a:r>
              <a:rPr lang="ru-RU" sz="2400" dirty="0" smtClean="0"/>
              <a:t> Е.М.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5257801"/>
            <a:ext cx="251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    </a:t>
            </a:r>
            <a:r>
              <a:rPr lang="ru-RU" sz="2400" dirty="0" smtClean="0"/>
              <a:t>Щелково</a:t>
            </a:r>
          </a:p>
          <a:p>
            <a:r>
              <a:rPr lang="ru-RU" sz="2400" dirty="0" smtClean="0"/>
              <a:t>             2019 г. </a:t>
            </a:r>
            <a:endParaRPr lang="ru-RU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Весна 2015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Aharoni" pitchFamily="2" charset="-79"/>
              </a:rPr>
              <a:t>           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Образ жизни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5400" y="1447800"/>
            <a:ext cx="7467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cs typeface="Times New Roman" pitchFamily="18" charset="0"/>
              </a:rPr>
              <a:t>   В России они живут в сосновых лесах, парках, садах.</a:t>
            </a:r>
          </a:p>
          <a:p>
            <a:pPr algn="just"/>
            <a:r>
              <a:rPr lang="ru-RU" sz="2400" dirty="0" smtClean="0">
                <a:cs typeface="Times New Roman" pitchFamily="18" charset="0"/>
              </a:rPr>
              <a:t>Питаются насекомыми, ягодами. </a:t>
            </a:r>
          </a:p>
          <a:p>
            <a:pPr algn="just"/>
            <a:r>
              <a:rPr lang="ru-RU" sz="2400" dirty="0" smtClean="0">
                <a:cs typeface="Times New Roman" pitchFamily="18" charset="0"/>
              </a:rPr>
              <a:t>В мае птицы вьют гнезда. </a:t>
            </a:r>
          </a:p>
          <a:p>
            <a:endParaRPr lang="ru-RU" sz="2400" i="1" dirty="0" smtClean="0"/>
          </a:p>
          <a:p>
            <a:r>
              <a:rPr lang="ru-RU" sz="2400" dirty="0" smtClean="0"/>
              <a:t> Несут яйца 2 раза за лето.</a:t>
            </a:r>
          </a:p>
          <a:p>
            <a:r>
              <a:rPr lang="ru-RU" sz="2400" dirty="0" smtClean="0"/>
              <a:t> Высиживают и выкармливают </a:t>
            </a:r>
          </a:p>
          <a:p>
            <a:r>
              <a:rPr lang="ru-RU" sz="2400" dirty="0" smtClean="0"/>
              <a:t>птенцов по 2 недели.</a:t>
            </a:r>
          </a:p>
          <a:p>
            <a:endParaRPr lang="ru-RU" sz="2400" dirty="0" smtClean="0">
              <a:cs typeface="Times New Roman" pitchFamily="18" charset="0"/>
            </a:endParaRPr>
          </a:p>
          <a:p>
            <a:pPr algn="just"/>
            <a:r>
              <a:rPr lang="ru-RU" sz="2400" dirty="0" smtClean="0">
                <a:cs typeface="Times New Roman" pitchFamily="18" charset="0"/>
              </a:rPr>
              <a:t>Перелетные птицы зимуют в Африке. </a:t>
            </a:r>
          </a:p>
          <a:p>
            <a:pPr algn="just"/>
            <a:r>
              <a:rPr lang="ru-RU" sz="2400" dirty="0" smtClean="0">
                <a:cs typeface="Times New Roman" pitchFamily="18" charset="0"/>
              </a:rPr>
              <a:t>Живут горихвостки до </a:t>
            </a:r>
            <a:r>
              <a:rPr lang="ru-RU" sz="2400" dirty="0" smtClean="0"/>
              <a:t>9 лет.</a:t>
            </a:r>
            <a:endParaRPr lang="ru-RU" sz="2400" dirty="0" smtClean="0">
              <a:cs typeface="Times New Roman" pitchFamily="18" charset="0"/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" name="Picture 2" descr="C:\Users\Кирилл\Pictures\Для Ариши\eggs_museum_Phoenicurus_phoenicurus201009301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057400"/>
            <a:ext cx="3365963" cy="2419975"/>
          </a:xfrm>
          <a:prstGeom prst="ellipse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Весна 2015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Птичья школа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066800" y="1295400"/>
            <a:ext cx="5334000" cy="5632311"/>
          </a:xfrm>
          <a:custGeom>
            <a:avLst/>
            <a:gdLst>
              <a:gd name="connsiteX0" fmla="*/ 0 w 5334000"/>
              <a:gd name="connsiteY0" fmla="*/ 0 h 4893647"/>
              <a:gd name="connsiteX1" fmla="*/ 5334000 w 5334000"/>
              <a:gd name="connsiteY1" fmla="*/ 0 h 4893647"/>
              <a:gd name="connsiteX2" fmla="*/ 5334000 w 5334000"/>
              <a:gd name="connsiteY2" fmla="*/ 4893647 h 4893647"/>
              <a:gd name="connsiteX3" fmla="*/ 0 w 5334000"/>
              <a:gd name="connsiteY3" fmla="*/ 4893647 h 4893647"/>
              <a:gd name="connsiteX4" fmla="*/ 0 w 5334000"/>
              <a:gd name="connsiteY4" fmla="*/ 0 h 489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0" h="4893647">
                <a:moveTo>
                  <a:pt x="0" y="0"/>
                </a:moveTo>
                <a:lnTo>
                  <a:pt x="5334000" y="0"/>
                </a:lnTo>
                <a:lnTo>
                  <a:pt x="5334000" y="4893647"/>
                </a:lnTo>
                <a:lnTo>
                  <a:pt x="0" y="4893647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cs typeface="Times New Roman" pitchFamily="18" charset="0"/>
              </a:rPr>
              <a:t>Для жизни на природе птенца надо обучить:</a:t>
            </a:r>
          </a:p>
          <a:p>
            <a:pPr algn="just"/>
            <a:endParaRPr lang="ru-RU" sz="2400" dirty="0" smtClean="0">
              <a:cs typeface="Times New Roman" pitchFamily="18" charset="0"/>
            </a:endParaRPr>
          </a:p>
          <a:p>
            <a:pPr algn="just"/>
            <a:r>
              <a:rPr lang="ru-RU" sz="2400" dirty="0" smtClean="0">
                <a:cs typeface="Times New Roman" pitchFamily="18" charset="0"/>
              </a:rPr>
              <a:t> -  летать, </a:t>
            </a:r>
          </a:p>
          <a:p>
            <a:pPr algn="just"/>
            <a:endParaRPr lang="ru-RU" sz="2400" dirty="0" smtClean="0">
              <a:cs typeface="Times New Roman" pitchFamily="18" charset="0"/>
            </a:endParaRPr>
          </a:p>
          <a:p>
            <a:pPr algn="just"/>
            <a:endParaRPr lang="ru-RU" sz="2400" dirty="0" smtClean="0">
              <a:cs typeface="Times New Roman" pitchFamily="18" charset="0"/>
            </a:endParaRPr>
          </a:p>
          <a:p>
            <a:pPr algn="just"/>
            <a:r>
              <a:rPr lang="ru-RU" sz="2400" dirty="0" smtClean="0">
                <a:cs typeface="Times New Roman" pitchFamily="18" charset="0"/>
              </a:rPr>
              <a:t> - петь песни, </a:t>
            </a:r>
          </a:p>
          <a:p>
            <a:pPr algn="just"/>
            <a:r>
              <a:rPr lang="ru-RU" sz="2400" dirty="0" smtClean="0">
                <a:cs typeface="Times New Roman" pitchFamily="18" charset="0"/>
              </a:rPr>
              <a:t> - общаться с другими птицами,</a:t>
            </a:r>
          </a:p>
          <a:p>
            <a:pPr algn="just"/>
            <a:endParaRPr lang="ru-RU" sz="2400" dirty="0" smtClean="0">
              <a:cs typeface="Times New Roman" pitchFamily="18" charset="0"/>
            </a:endParaRPr>
          </a:p>
          <a:p>
            <a:pPr algn="just"/>
            <a:endParaRPr lang="ru-RU" sz="2400" dirty="0" smtClean="0">
              <a:cs typeface="Times New Roman" pitchFamily="18" charset="0"/>
            </a:endParaRPr>
          </a:p>
          <a:p>
            <a:pPr algn="just"/>
            <a:r>
              <a:rPr lang="ru-RU" sz="2400" dirty="0" smtClean="0">
                <a:cs typeface="Times New Roman" pitchFamily="18" charset="0"/>
              </a:rPr>
              <a:t>- самостоятельно ловить насекомых.</a:t>
            </a:r>
          </a:p>
          <a:p>
            <a:pPr algn="just"/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Picture 2" descr="http://benchmarkgis.com/pictures/b5-474-00148-7_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633405" cy="2795892"/>
          </a:xfrm>
          <a:prstGeom prst="rect">
            <a:avLst/>
          </a:prstGeom>
          <a:noFill/>
        </p:spPr>
      </p:pic>
      <p:pic>
        <p:nvPicPr>
          <p:cNvPr id="2050" name="Picture 2" descr="C:\Users\Кирилл\Pictures\Для Ариши\Bird37.gif"/>
          <p:cNvPicPr preferRelativeResize="0">
            <a:picLocks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971800" y="2209800"/>
            <a:ext cx="1676400" cy="1346693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31750"/>
          </a:effectLst>
        </p:spPr>
      </p:pic>
      <p:pic>
        <p:nvPicPr>
          <p:cNvPr id="2052" name="Picture 4" descr="C:\Users\Кирилл\Pictures\Для Ариши\583415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6324600" y="4419600"/>
            <a:ext cx="2654142" cy="21336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" name="Picture 9" descr="C:\Users\Кирилл\Pictures\Для Ариши\music-note-SH-icon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124200"/>
            <a:ext cx="863600" cy="86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Весна 2015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371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        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Первые полеты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0200" y="9906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Раскачиваясь на руке или на самодельных качелях, птенец слетал вниз.</a:t>
            </a:r>
            <a:endParaRPr lang="ru-RU" sz="2400" dirty="0"/>
          </a:p>
        </p:txBody>
      </p:sp>
      <p:pic>
        <p:nvPicPr>
          <p:cNvPr id="30724" name="Picture 4" descr="C:\Users\HP\Pictures\ПТЕНЕЦ\IMG_7753.JPG"/>
          <p:cNvPicPr>
            <a:picLocks noChangeAspect="1" noChangeArrowheads="1"/>
          </p:cNvPicPr>
          <p:nvPr/>
        </p:nvPicPr>
        <p:blipFill>
          <a:blip r:embed="rId3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4160" y="1676400"/>
            <a:ext cx="5059840" cy="4648200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8" name="Picture 2" descr="C:\Users\Кирилл\Pictures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002" y="2667000"/>
            <a:ext cx="4415190" cy="3502152"/>
          </a:xfrm>
          <a:prstGeom prst="round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Весна 2015\img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600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Aharoni" pitchFamily="2" charset="-79"/>
              </a:rPr>
              <a:t>         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Обучение пению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9200" y="1447800"/>
            <a:ext cx="2438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cs typeface="Times New Roman" pitchFamily="18" charset="0"/>
            </a:endParaRPr>
          </a:p>
          <a:p>
            <a:r>
              <a:rPr lang="ru-RU" sz="2400" dirty="0" smtClean="0">
                <a:cs typeface="Times New Roman" pitchFamily="18" charset="0"/>
              </a:rPr>
              <a:t>Чижик слушал записи песен горихвосток по радио и живое пение птиц.</a:t>
            </a:r>
          </a:p>
          <a:p>
            <a:r>
              <a:rPr lang="ru-RU" sz="2400" dirty="0" smtClean="0">
                <a:cs typeface="Times New Roman" pitchFamily="18" charset="0"/>
              </a:rPr>
              <a:t>Через неделю  он исполнил свой первый концерт.</a:t>
            </a:r>
            <a:endParaRPr lang="ru-RU" sz="2400" dirty="0" smtClean="0"/>
          </a:p>
          <a:p>
            <a:pPr algn="just"/>
            <a:endParaRPr lang="ru-RU" sz="2000" dirty="0" smtClean="0"/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8" name="Picture 2" descr="C:\Users\Кирилл\Pictures\Рисунок15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505200" y="914400"/>
            <a:ext cx="5486400" cy="5334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Picture 2" descr="http://cs622921.vk.me/v622921533/2c5d2/P3rayscCQVk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2362200"/>
            <a:ext cx="1676400" cy="148211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1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adovaya_gorikhvostka_-_sadovaya_gorikhvostka_(zaycev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70400" y="3327400"/>
            <a:ext cx="203200" cy="203200"/>
          </a:xfrm>
          <a:prstGeom prst="rect">
            <a:avLst/>
          </a:prstGeom>
        </p:spPr>
      </p:pic>
      <p:pic>
        <p:nvPicPr>
          <p:cNvPr id="6" name="sadovaya_gorikhvostka_-_sadovaya_gorikhvostka_(zaycev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57200" y="228600"/>
            <a:ext cx="685800" cy="685800"/>
          </a:xfrm>
          <a:prstGeom prst="rect">
            <a:avLst/>
          </a:prstGeom>
        </p:spPr>
      </p:pic>
      <p:pic>
        <p:nvPicPr>
          <p:cNvPr id="1026" name="Picture 2" descr="C:\Users\HP\Pictures\Весна 2015\img0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467600" cy="16002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Обучение пению</a:t>
            </a:r>
            <a:r>
              <a:rPr lang="ru-RU" b="1" dirty="0" smtClean="0">
                <a:solidFill>
                  <a:srgbClr val="0070C0"/>
                </a:solidFill>
                <a:cs typeface="Aharoni" pitchFamily="2" charset="-79"/>
              </a:rPr>
              <a:t> </a:t>
            </a:r>
            <a:br>
              <a:rPr lang="ru-RU" b="1" dirty="0" smtClean="0">
                <a:solidFill>
                  <a:srgbClr val="0070C0"/>
                </a:solidFill>
                <a:cs typeface="Aharoni" pitchFamily="2" charset="-79"/>
              </a:rPr>
            </a:br>
            <a:r>
              <a:rPr lang="ru-RU" sz="2400" dirty="0" smtClean="0"/>
              <a:t>В саду Чижик привлек своей песней пару взрослых горихвосток. Может, так состоялось его знакомство с </a:t>
            </a:r>
            <a:br>
              <a:rPr lang="ru-RU" sz="2400" dirty="0" smtClean="0"/>
            </a:br>
            <a:r>
              <a:rPr lang="ru-RU" sz="2400" dirty="0" smtClean="0"/>
              <a:t>родителями?!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9" name="sadovaya_gorikhvostka_-_sadovaya_gorikhvostka_(zaycev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70400" y="3327400"/>
            <a:ext cx="203200" cy="203200"/>
          </a:xfrm>
          <a:prstGeom prst="rect">
            <a:avLst/>
          </a:prstGeom>
        </p:spPr>
      </p:pic>
      <p:pic>
        <p:nvPicPr>
          <p:cNvPr id="9" name="Picture 2" descr="C:\Users\HP\Pictures\ПТЕНЕЦ\IMG_8046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771694"/>
            <a:ext cx="5257800" cy="481865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sadovaya_gorikhvostka_-_sadovaya_gorikhvostka_(zaycev.net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5" cstate="print"/>
          <a:stretch>
            <a:fillRect/>
          </a:stretch>
        </p:blipFill>
        <p:spPr>
          <a:xfrm>
            <a:off x="-533400" y="838200"/>
            <a:ext cx="203200" cy="203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Весна 2015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Aharoni" pitchFamily="2" charset="-79"/>
              </a:rPr>
              <a:t>                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Добывание корма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HP\Pictures\ПТЕНЕЦ\IMG_783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173" y="2041734"/>
            <a:ext cx="4286627" cy="405426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1" descr="C:\Users\HP\Pictures\ПТЕНЕЦ\Рисунок1222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4495800" y="1984158"/>
            <a:ext cx="4515812" cy="434044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95400" y="6858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        </a:t>
            </a:r>
            <a:r>
              <a:rPr lang="ru-RU" sz="2400" dirty="0" smtClean="0">
                <a:cs typeface="Times New Roman" pitchFamily="18" charset="0"/>
              </a:rPr>
              <a:t>Я учил птенца ловить насекомых, бросая их в клетку. Выпускал на грядки, где Чижик сам охотился. В день он съедал до 50-ти насекомых – вредителей, чем приносил                      </a:t>
            </a:r>
          </a:p>
          <a:p>
            <a:r>
              <a:rPr lang="ru-RU" sz="2400" dirty="0" smtClean="0">
                <a:cs typeface="Times New Roman" pitchFamily="18" charset="0"/>
              </a:rPr>
              <a:t>                              огромную пользу!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7171" name="Picture 3" descr="C:\Users\HP\Pictures\БАБОЧКА\Рисунок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4648200"/>
            <a:ext cx="2023872" cy="137769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Весна 2015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DE3DF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600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Aharoni" pitchFamily="2" charset="-79"/>
              </a:rPr>
              <a:t>              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Наши ошибки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  <a:sym typeface="Wingdings" pitchFamily="2" charset="2"/>
              </a:rPr>
              <a:t>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838200"/>
            <a:ext cx="7924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/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76400" y="914401"/>
          <a:ext cx="7239000" cy="5745479"/>
        </p:xfrm>
        <a:graphic>
          <a:graphicData uri="http://schemas.openxmlformats.org/drawingml/2006/table">
            <a:tbl>
              <a:tblPr/>
              <a:tblGrid>
                <a:gridCol w="1790139"/>
                <a:gridCol w="1790887"/>
                <a:gridCol w="1676774"/>
                <a:gridCol w="1981200"/>
              </a:tblGrid>
              <a:tr h="563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Что случилось?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Причина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Возможные </a:t>
                      </a:r>
                      <a:endParaRPr lang="ru-RU" sz="18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последствия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Как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исправили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?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972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возрасте 14-16 дней стали выпадать перышки.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5050">
                            <a:tint val="66000"/>
                            <a:satMod val="160000"/>
                          </a:srgbClr>
                        </a:gs>
                        <a:gs pos="50000">
                          <a:srgbClr val="FF5050">
                            <a:tint val="44500"/>
                            <a:satMod val="160000"/>
                          </a:srgbClr>
                        </a:gs>
                        <a:gs pos="100000">
                          <a:srgbClr val="FF5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Нехватка в корме насекомых.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5050">
                            <a:tint val="66000"/>
                            <a:satMod val="160000"/>
                          </a:srgbClr>
                        </a:gs>
                        <a:gs pos="50000">
                          <a:srgbClr val="FF5050">
                            <a:tint val="44500"/>
                            <a:satMod val="160000"/>
                          </a:srgbClr>
                        </a:gs>
                        <a:gs pos="100000">
                          <a:srgbClr val="FF5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Потеря оперенья, не сможет летать, гибель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"/>
                        </a:rPr>
                        <a:t>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5050">
                            <a:tint val="66000"/>
                            <a:satMod val="160000"/>
                          </a:srgbClr>
                        </a:gs>
                        <a:gs pos="50000">
                          <a:srgbClr val="FF5050">
                            <a:tint val="44500"/>
                            <a:satMod val="160000"/>
                          </a:srgbClr>
                        </a:gs>
                        <a:gs pos="100000">
                          <a:srgbClr val="FF5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Переехали на дачу, увеличили количество насекомых в корме. Перья вновь выросли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через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7 дней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"/>
                        </a:rPr>
                        <a:t>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408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возрасте 15 дней открыл клюв, из него торчит кончик нитки.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5050">
                            <a:tint val="66000"/>
                            <a:satMod val="160000"/>
                          </a:srgbClr>
                        </a:gs>
                        <a:gs pos="50000">
                          <a:srgbClr val="FF5050">
                            <a:tint val="44500"/>
                            <a:satMod val="160000"/>
                          </a:srgbClr>
                        </a:gs>
                        <a:gs pos="100000">
                          <a:srgbClr val="FF5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 полу нашел и склевал длинную нитку.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5050">
                            <a:tint val="66000"/>
                            <a:satMod val="160000"/>
                          </a:srgbClr>
                        </a:gs>
                        <a:gs pos="50000">
                          <a:srgbClr val="FF5050">
                            <a:tint val="44500"/>
                            <a:satMod val="160000"/>
                          </a:srgbClr>
                        </a:gs>
                        <a:gs pos="100000">
                          <a:srgbClr val="FF5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сможет есть и дышать, болезнь, гибель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"/>
                        </a:rPr>
                        <a:t>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5050">
                            <a:tint val="66000"/>
                            <a:satMod val="160000"/>
                          </a:srgbClr>
                        </a:gs>
                        <a:gs pos="50000">
                          <a:srgbClr val="FF5050">
                            <a:tint val="44500"/>
                            <a:satMod val="160000"/>
                          </a:srgbClr>
                        </a:gs>
                        <a:gs pos="100000">
                          <a:srgbClr val="FF5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Осторожно вытянули нитку из глотки. Стали лучше убираться в комнате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"/>
                        </a:rPr>
                        <a:t>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800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возрасте 16 дней ушиб лапку, стал ее поджимать.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5050">
                            <a:tint val="66000"/>
                            <a:satMod val="160000"/>
                          </a:srgbClr>
                        </a:gs>
                        <a:gs pos="50000">
                          <a:srgbClr val="FF5050">
                            <a:tint val="44500"/>
                            <a:satMod val="160000"/>
                          </a:srgbClr>
                        </a:gs>
                        <a:gs pos="100000">
                          <a:srgbClr val="FF5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Слетал с «гнезда» на пол,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который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тверже земли и травы.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5050">
                            <a:tint val="66000"/>
                            <a:satMod val="160000"/>
                          </a:srgbClr>
                        </a:gs>
                        <a:gs pos="50000">
                          <a:srgbClr val="FF5050">
                            <a:tint val="44500"/>
                            <a:satMod val="160000"/>
                          </a:srgbClr>
                        </a:gs>
                        <a:gs pos="100000">
                          <a:srgbClr val="FF5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Хромота,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болезнь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"/>
                        </a:rPr>
                        <a:t>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5050">
                            <a:tint val="66000"/>
                            <a:satMod val="160000"/>
                          </a:srgbClr>
                        </a:gs>
                        <a:gs pos="50000">
                          <a:srgbClr val="FF5050">
                            <a:tint val="44500"/>
                            <a:satMod val="160000"/>
                          </a:srgbClr>
                        </a:gs>
                        <a:gs pos="100000">
                          <a:srgbClr val="FF5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Грели лапки на теплой бутылке, на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 посте-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лили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коврик, выздоровел через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дней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"/>
                        </a:rPr>
                        <a:t>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Весна 2015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066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Aharoni" pitchFamily="2" charset="-79"/>
              </a:rPr>
              <a:t>            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До свидания, Чижик!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HP\Pictures\ПТЕНЕЦ\IMG_805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" y="1803400"/>
            <a:ext cx="7239000" cy="4826000"/>
          </a:xfrm>
          <a:prstGeom prst="rect">
            <a:avLst/>
          </a:prstGeom>
          <a:solidFill>
            <a:srgbClr val="FF6699"/>
          </a:solidFill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00200" y="7620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Times New Roman" pitchFamily="18" charset="0"/>
              </a:rPr>
              <a:t>      Через 2 месяца я выпустил Чижика в саду. </a:t>
            </a:r>
          </a:p>
          <a:p>
            <a:r>
              <a:rPr lang="ru-RU" sz="2400" dirty="0" smtClean="0">
                <a:cs typeface="Times New Roman" pitchFamily="18" charset="0"/>
              </a:rPr>
              <a:t>В конце августа все горихвостки улетели в теплые края. Надеюсь птичка еще вернется весной!</a:t>
            </a:r>
            <a:endParaRPr lang="ru-RU" sz="2400" dirty="0"/>
          </a:p>
        </p:txBody>
      </p:sp>
      <p:sp>
        <p:nvSpPr>
          <p:cNvPr id="10" name="Блок-схема: сопоставление 9"/>
          <p:cNvSpPr/>
          <p:nvPr/>
        </p:nvSpPr>
        <p:spPr>
          <a:xfrm rot="5400000">
            <a:off x="4191000" y="2819400"/>
            <a:ext cx="609600" cy="914400"/>
          </a:xfrm>
          <a:prstGeom prst="flowChartCollate">
            <a:avLst/>
          </a:prstGeom>
          <a:solidFill>
            <a:srgbClr val="FF66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4876800" y="1905000"/>
            <a:ext cx="2209800" cy="1219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724400" y="2279049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Ждите в гости!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Весна 2015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066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Aharoni" pitchFamily="2" charset="-79"/>
              </a:rPr>
              <a:t>                            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5000" y="838200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опросе «Взаимопомощь человека и птиц» участвовало 28 учеников.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52400" y="2286000"/>
          <a:ext cx="4191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267200" y="2133600"/>
          <a:ext cx="4724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14400" y="16002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Польза от птиц                             Помощь птицам весной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2800" y="228600"/>
            <a:ext cx="350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Анкетирование.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00050" y="301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Памятка «Нашли птенца – что делать?!»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Весна 2015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6764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Aharoni" pitchFamily="2" charset="-79"/>
              </a:rPr>
              <a:t>   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Найдёны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6400" y="304800"/>
            <a:ext cx="731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</a:t>
            </a:r>
          </a:p>
          <a:p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Птенцу нужна помощь!</a:t>
            </a:r>
          </a:p>
        </p:txBody>
      </p:sp>
      <p:pic>
        <p:nvPicPr>
          <p:cNvPr id="11" name="Picture 3" descr="C:\Users\Кирилл\Pictures\Для Ариши\Рисунок12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1219200" y="1676400"/>
            <a:ext cx="6196803" cy="4467307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6" name="Молния 5"/>
          <p:cNvSpPr/>
          <p:nvPr/>
        </p:nvSpPr>
        <p:spPr>
          <a:xfrm rot="20674605">
            <a:off x="56545" y="1337740"/>
            <a:ext cx="2325309" cy="212512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Молния 6"/>
          <p:cNvSpPr/>
          <p:nvPr/>
        </p:nvSpPr>
        <p:spPr>
          <a:xfrm rot="6125513">
            <a:off x="6539444" y="1095739"/>
            <a:ext cx="2389711" cy="2304322"/>
          </a:xfrm>
          <a:prstGeom prst="lightningBolt">
            <a:avLst/>
          </a:prstGeom>
          <a:solidFill>
            <a:srgbClr val="FF0000"/>
          </a:solidFill>
          <a:ln>
            <a:noFill/>
            <a:prstDash val="sysDot"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Молния 7"/>
          <p:cNvSpPr/>
          <p:nvPr/>
        </p:nvSpPr>
        <p:spPr>
          <a:xfrm rot="17835810">
            <a:off x="86596" y="3073343"/>
            <a:ext cx="2036605" cy="2122225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олния 8"/>
          <p:cNvSpPr/>
          <p:nvPr/>
        </p:nvSpPr>
        <p:spPr>
          <a:xfrm rot="8636743">
            <a:off x="6777566" y="4250720"/>
            <a:ext cx="2313858" cy="2240921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108510">
            <a:off x="498836" y="1417035"/>
            <a:ext cx="1647929" cy="113877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000" dirty="0" smtClean="0"/>
              <a:t>      </a:t>
            </a:r>
          </a:p>
          <a:p>
            <a:r>
              <a:rPr lang="ru-RU" sz="2400" dirty="0" smtClean="0"/>
              <a:t>          </a:t>
            </a:r>
            <a:r>
              <a:rPr lang="ru-RU" sz="2400" b="1" dirty="0" smtClean="0">
                <a:solidFill>
                  <a:schemeClr val="bg1"/>
                </a:solidFill>
              </a:rPr>
              <a:t>ХОЛОД</a:t>
            </a:r>
          </a:p>
        </p:txBody>
      </p:sp>
      <p:sp>
        <p:nvSpPr>
          <p:cNvPr id="19" name="Прямоугольник 18"/>
          <p:cNvSpPr/>
          <p:nvPr/>
        </p:nvSpPr>
        <p:spPr>
          <a:xfrm rot="20739234">
            <a:off x="7149352" y="2018537"/>
            <a:ext cx="18288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b="1" dirty="0" smtClean="0"/>
              <a:t>   </a:t>
            </a:r>
            <a:r>
              <a:rPr lang="ru-RU" sz="2400" b="1" dirty="0" smtClean="0">
                <a:solidFill>
                  <a:schemeClr val="bg1"/>
                </a:solidFill>
              </a:rPr>
              <a:t>ГОЛОД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20990035">
            <a:off x="-64721" y="3891106"/>
            <a:ext cx="2003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НЕТ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ГНЕЗДА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813257">
            <a:off x="6816418" y="5195484"/>
            <a:ext cx="2498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НЕТ РОДИТЕЛЕЙ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Молния 21"/>
          <p:cNvSpPr/>
          <p:nvPr/>
        </p:nvSpPr>
        <p:spPr>
          <a:xfrm rot="17331683">
            <a:off x="454645" y="4720968"/>
            <a:ext cx="1908901" cy="2003883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20750147">
            <a:off x="236644" y="5451626"/>
            <a:ext cx="2309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</a:t>
            </a:r>
            <a:r>
              <a:rPr lang="ru-RU" sz="2400" b="1" dirty="0" smtClean="0">
                <a:solidFill>
                  <a:schemeClr val="bg1"/>
                </a:solidFill>
              </a:rPr>
              <a:t>ХИЩНИКИ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Продолжение следует...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HP\Pictures\Весна 2015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9" name="Прямоугольник 8"/>
          <p:cNvSpPr/>
          <p:nvPr/>
        </p:nvSpPr>
        <p:spPr>
          <a:xfrm>
            <a:off x="3962400" y="4572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Продолжение следует…</a:t>
            </a:r>
            <a:endParaRPr lang="ru-RU" sz="32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0" y="1066800"/>
            <a:ext cx="746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апреле на даче мы вдруг услышали знакомое пение и увидели горихвостку! А под крышей сарая ( где обычно прятали ключи от домика) обнаружилось  маленькое аккуратное гнездо. Вскоре там появились крошечные 7 яиц в крапинку, а еще через 10 дней – у нас появились птенчики – дети Чижика. Мы не мешали им расти и не заглядывали в гнездо. Только радовались издалека, что ЖИЗНЬ продолжается!</a:t>
            </a:r>
          </a:p>
          <a:p>
            <a:endParaRPr lang="ru-RU" dirty="0"/>
          </a:p>
        </p:txBody>
      </p:sp>
      <p:pic>
        <p:nvPicPr>
          <p:cNvPr id="11" name="Рисунок 10" descr="C:\Users\HP\Pictures\Плавание Арина\imageAXDX3IW8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4038600" cy="312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HP\Pictures\Плавание Арина\imageXBH73HYK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3984928" cy="324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Весна 2015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-381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Aharoni" pitchFamily="2" charset="-79"/>
              </a:rPr>
              <a:t>       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Aharoni" pitchFamily="2" charset="-79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Aharoni" pitchFamily="2" charset="-79"/>
              </a:rPr>
              <a:t> 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Выводы.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9200" y="-152400"/>
            <a:ext cx="7924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        </a:t>
            </a:r>
          </a:p>
          <a:p>
            <a:r>
              <a:rPr lang="ru-RU" sz="2000" b="1" dirty="0" smtClean="0"/>
              <a:t>      </a:t>
            </a:r>
          </a:p>
          <a:p>
            <a:r>
              <a:rPr lang="ru-RU" sz="2000" b="1" dirty="0" smtClean="0"/>
              <a:t>       1.  </a:t>
            </a:r>
            <a:r>
              <a:rPr lang="ru-RU" sz="2000" dirty="0" smtClean="0"/>
              <a:t>Проведя исследование, была доказана выдвинутая гипотеза: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Птенец горихвостки может жить на природе после                            </a:t>
            </a: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выращивания его в домашних условиях. 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НО!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Наш удачный опыт  -  это исключение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общего правила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 БЕРИ ПТЕНЦА ДОМОЙ!»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/>
              <a:t>Выпустить на свободу выкормленного дома птенца очень сложно.</a:t>
            </a:r>
          </a:p>
          <a:p>
            <a:r>
              <a:rPr lang="ru-RU" sz="2000" dirty="0" smtClean="0"/>
              <a:t>Любая ошибка человека может стоить здоровья или жизни птенцу. </a:t>
            </a:r>
          </a:p>
          <a:p>
            <a:r>
              <a:rPr lang="ru-RU" sz="2000" dirty="0" smtClean="0"/>
              <a:t>Мы тоже совершили несколько ошибок, но вовремя их исправили.</a:t>
            </a:r>
          </a:p>
          <a:p>
            <a:endParaRPr lang="ru-RU" sz="2000" dirty="0" smtClean="0"/>
          </a:p>
          <a:p>
            <a:r>
              <a:rPr lang="ru-RU" sz="2000" b="1" dirty="0" smtClean="0"/>
              <a:t>       2</a:t>
            </a:r>
            <a:r>
              <a:rPr lang="ru-RU" sz="2000" dirty="0" smtClean="0"/>
              <a:t>. Я приобрел опыт по уходу за птицами и получил огромную радость от того, что подарил моему Чижику – небо!</a:t>
            </a:r>
          </a:p>
          <a:p>
            <a:r>
              <a:rPr lang="ru-RU" sz="2000" b="1" dirty="0" smtClean="0"/>
              <a:t>       3</a:t>
            </a:r>
            <a:r>
              <a:rPr lang="ru-RU" sz="2000" dirty="0" smtClean="0"/>
              <a:t>.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Практическое значение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-"/>
            </a:pPr>
            <a:r>
              <a:rPr lang="ru-RU" sz="2000" dirty="0" smtClean="0"/>
              <a:t>Создана памятка «Нашли птенца – что делать?»</a:t>
            </a:r>
            <a:endParaRPr lang="en-US" sz="2000" dirty="0" smtClean="0"/>
          </a:p>
          <a:p>
            <a:r>
              <a:rPr lang="en-US" sz="2000" dirty="0" smtClean="0"/>
              <a:t>-</a:t>
            </a:r>
            <a:r>
              <a:rPr lang="ru-RU" sz="2000" dirty="0" smtClean="0"/>
              <a:t>Работа поможет вырастить и выпустить на природу здоровую птицу.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Весна 2015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5" name="Прямоугольник 4"/>
          <p:cNvSpPr/>
          <p:nvPr/>
        </p:nvSpPr>
        <p:spPr>
          <a:xfrm>
            <a:off x="914400" y="2590800"/>
            <a:ext cx="8229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4">
                  <a:lumMod val="75000"/>
                </a:schemeClr>
              </a:solidFill>
              <a:cs typeface="Aharoni" pitchFamily="2" charset="-79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Объект исследования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cs typeface="Aharoni" pitchFamily="2" charset="-79"/>
              </a:rPr>
              <a:t>– </a:t>
            </a:r>
            <a:r>
              <a:rPr lang="ru-RU" sz="2400" b="1" dirty="0" smtClean="0"/>
              <a:t> </a:t>
            </a:r>
            <a:r>
              <a:rPr lang="ru-RU" sz="2400" dirty="0" smtClean="0"/>
              <a:t>птенец. </a:t>
            </a:r>
          </a:p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Предмет исследования 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cs typeface="Aharoni" pitchFamily="2" charset="-79"/>
              </a:rPr>
              <a:t>–</a:t>
            </a:r>
            <a:r>
              <a:rPr lang="ru-RU" sz="2400" dirty="0" smtClean="0"/>
              <a:t>  условия его содержания.</a:t>
            </a:r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676400" y="381000"/>
            <a:ext cx="73914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                      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Проблема: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Мне необходимо узнать:</a:t>
            </a:r>
            <a:br>
              <a:rPr lang="ru-RU" sz="2400" dirty="0" smtClean="0"/>
            </a:br>
            <a:r>
              <a:rPr lang="ru-RU" sz="2400" dirty="0" smtClean="0"/>
              <a:t>1. Какую птицу я нашел?</a:t>
            </a:r>
          </a:p>
          <a:p>
            <a:r>
              <a:rPr lang="ru-RU" sz="2400" dirty="0" smtClean="0"/>
              <a:t>2. Смогу ли я вырастить птенца здоровым и выпустить на волю? </a:t>
            </a:r>
            <a:br>
              <a:rPr lang="ru-RU" sz="2400" dirty="0" smtClean="0"/>
            </a:br>
            <a:r>
              <a:rPr lang="ru-RU" sz="2400" dirty="0" smtClean="0"/>
              <a:t>3. Нужно ли спасать птенца?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4114800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Гипотеза: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Можно вырастить птенца в домашних условиях  и после этого он сможет приспособиться жить </a:t>
            </a:r>
            <a:r>
              <a:rPr lang="ru-RU" sz="2400" dirty="0"/>
              <a:t>в</a:t>
            </a:r>
            <a:r>
              <a:rPr lang="ru-RU" sz="2400" dirty="0" smtClean="0"/>
              <a:t> природе.</a:t>
            </a:r>
            <a:endParaRPr lang="ru-RU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Весна 2015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2" name="Прямоугольник 11"/>
          <p:cNvSpPr/>
          <p:nvPr/>
        </p:nvSpPr>
        <p:spPr>
          <a:xfrm>
            <a:off x="1600200" y="457200"/>
            <a:ext cx="74676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2000" dirty="0" smtClean="0"/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cs typeface="Aharoni" pitchFamily="2" charset="-79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Цель исследования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Вырастить птенца дома и выпустить птицу на волю.</a:t>
            </a:r>
            <a:r>
              <a:rPr lang="ru-RU" sz="2400" b="1" dirty="0" smtClean="0"/>
              <a:t> 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Задачи исследования:</a:t>
            </a:r>
          </a:p>
          <a:p>
            <a:r>
              <a:rPr lang="ru-RU" sz="2400" dirty="0" smtClean="0">
                <a:cs typeface="Aharoni" pitchFamily="2" charset="-79"/>
              </a:rPr>
              <a:t>- создать условия для жизни птенца.</a:t>
            </a:r>
          </a:p>
          <a:p>
            <a:pPr>
              <a:buFontTx/>
              <a:buChar char="-"/>
            </a:pPr>
            <a:r>
              <a:rPr lang="ru-RU" sz="2400" dirty="0" smtClean="0">
                <a:cs typeface="Aharoni" pitchFamily="2" charset="-79"/>
              </a:rPr>
              <a:t> обучить и вернуть птицу в сад.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cs typeface="Aharoni" pitchFamily="2" charset="-79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Методы исследования: </a:t>
            </a:r>
          </a:p>
          <a:p>
            <a:r>
              <a:rPr lang="ru-RU" sz="2400" dirty="0" smtClean="0"/>
              <a:t>Наблюдение, изучение литературы и интернета, </a:t>
            </a:r>
          </a:p>
          <a:p>
            <a:r>
              <a:rPr lang="ru-RU" sz="2400" dirty="0" smtClean="0"/>
              <a:t>опрос взрослых, анкетирование детей</a:t>
            </a:r>
            <a:r>
              <a:rPr lang="en-US" sz="2400" dirty="0" smtClean="0"/>
              <a:t>.</a:t>
            </a:r>
          </a:p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cs typeface="Aharoni" pitchFamily="2" charset="-79"/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Весна 2015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5000" y="152400"/>
            <a:ext cx="5867400" cy="609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Aharoni" pitchFamily="2" charset="-79"/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Aharoni" pitchFamily="2" charset="-79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Aharoni" pitchFamily="2" charset="-79"/>
              </a:rPr>
              <a:t>  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Aharoni" pitchFamily="2" charset="-79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Новое гнездо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Aharoni" pitchFamily="2" charset="-79"/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Aharoni" pitchFamily="2" charset="-79"/>
              </a:rPr>
            </a:b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3" descr="C:\Users\HP\Pictures\ПТЕНЕЦ\IMG_7690.JPG"/>
          <p:cNvPicPr>
            <a:picLocks noChangeAspect="1" noChangeArrowheads="1"/>
          </p:cNvPicPr>
          <p:nvPr/>
        </p:nvPicPr>
        <p:blipFill>
          <a:blip r:embed="rId3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781800" cy="4956380"/>
          </a:xfrm>
          <a:prstGeom prst="round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00200" y="68580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   </a:t>
            </a:r>
            <a:r>
              <a:rPr lang="ru-RU" sz="2400" dirty="0" smtClean="0"/>
              <a:t>Чтобы птенец не замерз, я сделал ему теплое «гнездо» . Завел «Дневник развития Чижика».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Весна 2015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Aharoni" pitchFamily="2" charset="-79"/>
              </a:rPr>
              <a:t>     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Кормление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228601"/>
            <a:ext cx="838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/>
              <a:t> С           Смесь из продуктов для кормления птенца.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       В еду добавлял насекомых.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     Кормил я его с помощью пинцета, поил чистой водой из пипетки. Засыпал он с наступлением темноты, просыпался на рассвете и очень часто ел.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8" name="Picture 2" descr="C:\Users\Кирилл\Pictures\Для Ариши\4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95400"/>
            <a:ext cx="1905000" cy="16700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C:\Users\Кирилл\Pictures\Для Ариши\carrotim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371600"/>
            <a:ext cx="1943100" cy="1619250"/>
          </a:xfrm>
          <a:prstGeom prst="rect">
            <a:avLst/>
          </a:prstGeom>
          <a:noFill/>
        </p:spPr>
      </p:pic>
      <p:pic>
        <p:nvPicPr>
          <p:cNvPr id="1029" name="Picture 5" descr="C:\Users\Кирилл\Pictures\Для Ариши\19119962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1371600"/>
            <a:ext cx="1676400" cy="165409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0" name="Picture 6" descr="C:\Users\Кирилл\Pictures\Для Ариши\detail_13588885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1447800"/>
            <a:ext cx="2031307" cy="160019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1" name="Picture 7" descr="C:\Users\Кирилл\Pictures\Для Ариши\kuznechik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429000"/>
            <a:ext cx="1853514" cy="13716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2" name="Picture 8" descr="C:\Users\Кирилл\Pictures\Для Ариши\muh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3505200"/>
            <a:ext cx="1752600" cy="132534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3" name="Picture 9" descr="C:\Users\Кирилл\Pictures\Для Ариши\kokons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1741470" cy="13716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" name="Picture 9" descr="C:\Users\Кирилл\Pictures\Для Ариши\kokons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3581400"/>
            <a:ext cx="1741470" cy="13716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3" name="Picture 7" descr="C:\Users\Кирилл\Pictures\Для Ариши\kuznechik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3429000"/>
            <a:ext cx="1853514" cy="13716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Весна 2015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Aharoni" pitchFamily="2" charset="-79"/>
              </a:rPr>
              <a:t>              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Угадай, кто я?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  <a:sym typeface="Wingdings" pitchFamily="2" charset="2"/>
              </a:rPr>
              <a:t>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HP\Pictures\ПТЕНЕЦ\IMG_7692.JPG"/>
          <p:cNvPicPr>
            <a:picLocks noChangeAspect="1" noChangeArrowheads="1"/>
          </p:cNvPicPr>
          <p:nvPr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181600" cy="431547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24000" y="11430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Пока птенец не оперился, мы не знали, что это за птица. </a:t>
            </a:r>
            <a:r>
              <a:rPr lang="ru-RU" sz="2400" dirty="0" smtClean="0">
                <a:sym typeface="Wingdings" pitchFamily="2" charset="2"/>
              </a:rPr>
              <a:t>Позже я выяснил, </a:t>
            </a:r>
            <a:r>
              <a:rPr lang="ru-RU" sz="2400" dirty="0">
                <a:sym typeface="Wingdings" pitchFamily="2" charset="2"/>
              </a:rPr>
              <a:t>к</a:t>
            </a:r>
            <a:r>
              <a:rPr lang="ru-RU" sz="2400" dirty="0" smtClean="0">
                <a:sym typeface="Wingdings" pitchFamily="2" charset="2"/>
              </a:rPr>
              <a:t>то у нас растет . </a:t>
            </a:r>
            <a:r>
              <a:rPr lang="ru-RU" sz="1600" dirty="0" smtClean="0">
                <a:sym typeface="Wingdings" pitchFamily="2" charset="2"/>
              </a:rPr>
              <a:t>. 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Весна 2015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Aharoni" pitchFamily="2" charset="-79"/>
              </a:rPr>
              <a:t>     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Горихвостка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5400" y="1295400"/>
            <a:ext cx="6096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ym typeface="Wingdings" pitchFamily="2" charset="2"/>
              </a:rPr>
              <a:t>На садовой яблоньке </a:t>
            </a:r>
          </a:p>
          <a:p>
            <a:r>
              <a:rPr lang="ru-RU" sz="2400" i="1" dirty="0" smtClean="0">
                <a:sym typeface="Wingdings" pitchFamily="2" charset="2"/>
              </a:rPr>
              <a:t>Рыжий огонек!</a:t>
            </a:r>
            <a:br>
              <a:rPr lang="ru-RU" sz="2400" i="1" dirty="0" smtClean="0">
                <a:sym typeface="Wingdings" pitchFamily="2" charset="2"/>
              </a:rPr>
            </a:br>
            <a:r>
              <a:rPr lang="ru-RU" sz="2400" i="1" dirty="0" smtClean="0">
                <a:sym typeface="Wingdings" pitchFamily="2" charset="2"/>
              </a:rPr>
              <a:t>С веточки на ветку</a:t>
            </a:r>
            <a:br>
              <a:rPr lang="ru-RU" sz="2400" i="1" dirty="0" smtClean="0">
                <a:sym typeface="Wingdings" pitchFamily="2" charset="2"/>
              </a:rPr>
            </a:br>
            <a:r>
              <a:rPr lang="ru-RU" sz="2400" i="1" dirty="0" smtClean="0">
                <a:sym typeface="Wingdings" pitchFamily="2" charset="2"/>
              </a:rPr>
              <a:t>Порхает и поет.</a:t>
            </a:r>
            <a:br>
              <a:rPr lang="ru-RU" sz="2400" i="1" dirty="0" smtClean="0">
                <a:sym typeface="Wingdings" pitchFamily="2" charset="2"/>
              </a:rPr>
            </a:br>
            <a:r>
              <a:rPr lang="ru-RU" sz="2400" i="1" dirty="0" smtClean="0">
                <a:sym typeface="Wingdings" pitchFamily="2" charset="2"/>
              </a:rPr>
              <a:t/>
            </a:r>
            <a:br>
              <a:rPr lang="ru-RU" sz="2400" i="1" dirty="0" smtClean="0">
                <a:sym typeface="Wingdings" pitchFamily="2" charset="2"/>
              </a:rPr>
            </a:br>
            <a:r>
              <a:rPr lang="ru-RU" sz="2400" i="1" dirty="0" smtClean="0">
                <a:sym typeface="Wingdings" pitchFamily="2" charset="2"/>
              </a:rPr>
              <a:t>Пересмешник дразнит </a:t>
            </a:r>
          </a:p>
          <a:p>
            <a:r>
              <a:rPr lang="ru-RU" sz="2400" i="1" dirty="0" smtClean="0">
                <a:sym typeface="Wingdings" pitchFamily="2" charset="2"/>
              </a:rPr>
              <a:t>Всех соседей птиц,</a:t>
            </a:r>
            <a:br>
              <a:rPr lang="ru-RU" sz="2400" i="1" dirty="0" smtClean="0">
                <a:sym typeface="Wingdings" pitchFamily="2" charset="2"/>
              </a:rPr>
            </a:br>
            <a:r>
              <a:rPr lang="ru-RU" sz="2400" i="1" dirty="0" smtClean="0">
                <a:sym typeface="Wingdings" pitchFamily="2" charset="2"/>
              </a:rPr>
              <a:t>Покачивая хвостиком</a:t>
            </a:r>
            <a:br>
              <a:rPr lang="ru-RU" sz="2400" i="1" dirty="0" smtClean="0">
                <a:sym typeface="Wingdings" pitchFamily="2" charset="2"/>
              </a:rPr>
            </a:br>
            <a:r>
              <a:rPr lang="ru-RU" sz="2400" i="1" dirty="0" smtClean="0">
                <a:sym typeface="Wingdings" pitchFamily="2" charset="2"/>
              </a:rPr>
              <a:t>То вверх, то резко вниз.</a:t>
            </a:r>
          </a:p>
          <a:p>
            <a:endParaRPr lang="ru-RU" sz="2400" dirty="0" smtClean="0">
              <a:sym typeface="Wingdings" pitchFamily="2" charset="2"/>
            </a:endParaRPr>
          </a:p>
          <a:p>
            <a:endParaRPr lang="ru-RU" sz="2400" dirty="0" smtClean="0">
              <a:sym typeface="Wingdings" pitchFamily="2" charset="2"/>
            </a:endParaRPr>
          </a:p>
          <a:p>
            <a:r>
              <a:rPr lang="ru-RU" sz="2400" dirty="0" smtClean="0">
                <a:sym typeface="Wingdings" pitchFamily="2" charset="2"/>
              </a:rPr>
              <a:t> </a:t>
            </a:r>
          </a:p>
          <a:p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3" descr="C:\Users\Кирилл\Pictures\Для Ариши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4072" y="1143000"/>
            <a:ext cx="3761327" cy="48006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Весна 2015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Aharoni" pitchFamily="2" charset="-79"/>
              </a:rPr>
              <a:t>       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Aharoni" pitchFamily="2" charset="-79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Aharoni" pitchFamily="2" charset="-79"/>
              </a:rPr>
              <a:t>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Описание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5400" y="457200"/>
            <a:ext cx="7620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            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400" dirty="0" smtClean="0"/>
              <a:t>Обыкновенная    горихвостка,</a:t>
            </a:r>
          </a:p>
          <a:p>
            <a:r>
              <a:rPr lang="ru-RU" sz="2400" dirty="0" smtClean="0"/>
              <a:t>садовая горихвостка или горихвостка </a:t>
            </a:r>
            <a:r>
              <a:rPr lang="ru-RU" sz="2400" dirty="0" err="1" smtClean="0"/>
              <a:t>лысушка</a:t>
            </a:r>
            <a:r>
              <a:rPr lang="ru-RU" sz="2400" dirty="0" smtClean="0"/>
              <a:t>  — </a:t>
            </a:r>
          </a:p>
          <a:p>
            <a:r>
              <a:rPr lang="ru-RU" sz="2400" dirty="0" smtClean="0"/>
              <a:t>певчая птица</a:t>
            </a:r>
          </a:p>
          <a:p>
            <a:r>
              <a:rPr lang="ru-RU" sz="2400" dirty="0" smtClean="0"/>
              <a:t>размером до 15 см. </a:t>
            </a:r>
          </a:p>
          <a:p>
            <a:endParaRPr lang="ru-RU" sz="2400" dirty="0" smtClean="0"/>
          </a:p>
          <a:p>
            <a:r>
              <a:rPr lang="ru-RU" sz="2400" dirty="0" smtClean="0"/>
              <a:t>Окрас хвоста и брюшка — </a:t>
            </a:r>
          </a:p>
          <a:p>
            <a:r>
              <a:rPr lang="ru-RU" sz="2400" dirty="0" smtClean="0"/>
              <a:t>рыжий, спинка серая,</a:t>
            </a:r>
          </a:p>
          <a:p>
            <a:r>
              <a:rPr lang="ru-RU" sz="2400" dirty="0" smtClean="0"/>
              <a:t>иногда белый лоб.</a:t>
            </a:r>
          </a:p>
          <a:p>
            <a:r>
              <a:rPr lang="ru-RU" sz="2400" dirty="0" smtClean="0"/>
              <a:t>Самки более бурого цвета. </a:t>
            </a:r>
          </a:p>
          <a:p>
            <a:endParaRPr lang="ru-RU" sz="2400" dirty="0" smtClean="0"/>
          </a:p>
          <a:p>
            <a:r>
              <a:rPr lang="ru-RU" sz="2400" dirty="0" smtClean="0"/>
              <a:t>Птичка характерно дёргает ярким  хвостом.</a:t>
            </a:r>
            <a:endParaRPr lang="ru-RU" sz="2400" b="1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Горихвостка, горихвостка (Phoenicurus phoenicurus), масса размер описание горихвостки, окраска оперения голос, среда обитания ар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3434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Подарите птице небо! (3кл.)</Template>
  <TotalTime>102</TotalTime>
  <Words>753</Words>
  <Application>Microsoft Office PowerPoint</Application>
  <PresentationFormat>Экран (4:3)</PresentationFormat>
  <Paragraphs>173</Paragraphs>
  <Slides>21</Slides>
  <Notes>1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Aharoni</vt:lpstr>
      <vt:lpstr>Arial</vt:lpstr>
      <vt:lpstr>Calibri</vt:lpstr>
      <vt:lpstr>Times New Roman</vt:lpstr>
      <vt:lpstr>Wingdings</vt:lpstr>
      <vt:lpstr>Тема Office</vt:lpstr>
      <vt:lpstr>  Исследовательская работа Подарите птице небо!  (естественнонаучное направление )  </vt:lpstr>
      <vt:lpstr>     Найдёныш</vt:lpstr>
      <vt:lpstr>Презентация PowerPoint</vt:lpstr>
      <vt:lpstr>Презентация PowerPoint</vt:lpstr>
      <vt:lpstr>    Новое гнездо  </vt:lpstr>
      <vt:lpstr>       Кормление</vt:lpstr>
      <vt:lpstr>                Угадай, кто я?  </vt:lpstr>
      <vt:lpstr>       Горихвостка</vt:lpstr>
      <vt:lpstr>          Описание</vt:lpstr>
      <vt:lpstr>             Образ жизни</vt:lpstr>
      <vt:lpstr>Птичья школа</vt:lpstr>
      <vt:lpstr>                 Первые полеты</vt:lpstr>
      <vt:lpstr>           Обучение пению</vt:lpstr>
      <vt:lpstr>Обучение пению  В саду Чижик привлек своей песней пару взрослых горихвосток. Может, так состоялось его знакомство с  родителями?!</vt:lpstr>
      <vt:lpstr>                  Добывание корма</vt:lpstr>
      <vt:lpstr>                Наши ошибки </vt:lpstr>
      <vt:lpstr>              До свидания, Чижик!</vt:lpstr>
      <vt:lpstr>                            </vt:lpstr>
      <vt:lpstr>Памятка «Нашли птенца – что делать?!» </vt:lpstr>
      <vt:lpstr>Продолжение следует... </vt:lpstr>
      <vt:lpstr>           Выводы.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Подарите птице небо!  (естественнонаучное направление )</dc:title>
  <dc:creator>Elena</dc:creator>
  <cp:lastModifiedBy>Elena</cp:lastModifiedBy>
  <cp:revision>3</cp:revision>
  <dcterms:created xsi:type="dcterms:W3CDTF">2019-04-04T20:40:40Z</dcterms:created>
  <dcterms:modified xsi:type="dcterms:W3CDTF">2019-07-10T21:32:54Z</dcterms:modified>
</cp:coreProperties>
</file>