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56" r:id="rId3"/>
    <p:sldId id="274" r:id="rId4"/>
    <p:sldId id="266" r:id="rId5"/>
    <p:sldId id="258" r:id="rId6"/>
    <p:sldId id="269" r:id="rId7"/>
    <p:sldId id="261" r:id="rId8"/>
    <p:sldId id="268" r:id="rId9"/>
    <p:sldId id="257" r:id="rId10"/>
    <p:sldId id="262" r:id="rId11"/>
    <p:sldId id="263" r:id="rId12"/>
    <p:sldId id="273" r:id="rId13"/>
    <p:sldId id="264" r:id="rId14"/>
    <p:sldId id="267" r:id="rId15"/>
    <p:sldId id="270" r:id="rId16"/>
    <p:sldId id="272" r:id="rId17"/>
    <p:sldId id="271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C4970-126E-44FD-ABD4-9E2F9E15589F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293D6-6F8C-49FE-A404-3080956F2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83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5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2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0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72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28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5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96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7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738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34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1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79E3-8D6B-49BE-AE35-1038B5EB2ED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2F28-955F-47D1-8429-4D6464908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47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7543800" cy="2593975"/>
          </a:xfrm>
        </p:spPr>
        <p:txBody>
          <a:bodyPr/>
          <a:lstStyle/>
          <a:p>
            <a:r>
              <a:rPr lang="ru-RU" dirty="0" smtClean="0"/>
              <a:t>Нуклеиновые кислоты </a:t>
            </a:r>
            <a:br>
              <a:rPr lang="ru-RU" dirty="0" smtClean="0"/>
            </a:br>
            <a:r>
              <a:rPr lang="ru-RU" sz="2400" b="1" dirty="0" smtClean="0"/>
              <a:t>10 класс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772" y="5013176"/>
            <a:ext cx="8336609" cy="157085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Зинченко Виктория Сергеевна,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учитель  биологии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МКОУ ВСОШ № 2 при </a:t>
            </a:r>
            <a:r>
              <a:rPr lang="ru-RU" sz="2400" dirty="0" smtClean="0">
                <a:solidFill>
                  <a:schemeClr val="tx1"/>
                </a:solidFill>
              </a:rPr>
              <a:t>исправительной колонии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   </a:t>
            </a:r>
            <a:r>
              <a:rPr lang="ru-RU" sz="2400" dirty="0" err="1">
                <a:solidFill>
                  <a:schemeClr val="tx1"/>
                </a:solidFill>
              </a:rPr>
              <a:t>с.Чугуевка</a:t>
            </a:r>
            <a:r>
              <a:rPr lang="ru-RU" sz="2400" dirty="0">
                <a:solidFill>
                  <a:schemeClr val="tx1"/>
                </a:solidFill>
              </a:rPr>
              <a:t>   Приморского края</a:t>
            </a:r>
          </a:p>
          <a:p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399" y="0"/>
            <a:ext cx="97159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2398" y="3717032"/>
            <a:ext cx="971599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8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Рибонуклеиновая кислота -РНК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err="1" smtClean="0"/>
              <a:t>Одноцепочечная</a:t>
            </a:r>
            <a:r>
              <a:rPr lang="ru-RU" sz="2800" dirty="0" smtClean="0"/>
              <a:t> молекула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Углевод -  рибоза</a:t>
            </a:r>
          </a:p>
          <a:p>
            <a:pPr>
              <a:lnSpc>
                <a:spcPct val="150000"/>
              </a:lnSpc>
            </a:pPr>
            <a:r>
              <a:rPr lang="ru-RU" sz="2800" dirty="0" smtClean="0"/>
              <a:t>Азотистые основания:   </a:t>
            </a:r>
            <a:r>
              <a:rPr lang="ru-RU" sz="2800" dirty="0" err="1" smtClean="0"/>
              <a:t>аденин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2800" dirty="0" smtClean="0"/>
              <a:t> – </a:t>
            </a:r>
            <a:r>
              <a:rPr lang="ru-RU" sz="2800" dirty="0" err="1"/>
              <a:t>урацил</a:t>
            </a:r>
            <a:r>
              <a:rPr lang="ru-RU" sz="2800" dirty="0"/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У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sz="2800" dirty="0" smtClean="0"/>
              <a:t>                                               гуанин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Г</a:t>
            </a:r>
            <a:r>
              <a:rPr lang="ru-RU" sz="2800" dirty="0" smtClean="0"/>
              <a:t> ─ </a:t>
            </a:r>
            <a:r>
              <a:rPr lang="ru-RU" sz="2800" dirty="0" err="1" smtClean="0"/>
              <a:t>цитозин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Ц </a:t>
            </a:r>
            <a:endParaRPr lang="ru-RU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3861048"/>
            <a:ext cx="2118910" cy="268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7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492896"/>
            <a:ext cx="6840760" cy="57606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Типы РНК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628800"/>
            <a:ext cx="6192688" cy="504056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645024"/>
            <a:ext cx="6984776" cy="57606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Рибосомные</a:t>
            </a:r>
            <a:r>
              <a:rPr lang="ru-RU" dirty="0" smtClean="0"/>
              <a:t> РНК  (</a:t>
            </a:r>
            <a:r>
              <a:rPr lang="ru-RU" dirty="0" err="1" smtClean="0"/>
              <a:t>рРНК</a:t>
            </a:r>
            <a:r>
              <a:rPr lang="ru-RU" dirty="0" smtClean="0"/>
              <a:t>) – входят в состав рибосом.</a:t>
            </a:r>
          </a:p>
          <a:p>
            <a:endParaRPr lang="ru-RU" dirty="0" smtClean="0"/>
          </a:p>
          <a:p>
            <a:r>
              <a:rPr lang="ru-RU" dirty="0" smtClean="0"/>
              <a:t>Транспортные РНК (</a:t>
            </a:r>
            <a:r>
              <a:rPr lang="ru-RU" dirty="0" err="1" smtClean="0"/>
              <a:t>тРНК</a:t>
            </a:r>
            <a:r>
              <a:rPr lang="ru-RU" dirty="0" smtClean="0"/>
              <a:t>) – связывают аминокислоты и транспортируют их к месту синтеза белка.</a:t>
            </a:r>
          </a:p>
          <a:p>
            <a:endParaRPr lang="ru-RU" dirty="0" smtClean="0"/>
          </a:p>
          <a:p>
            <a:r>
              <a:rPr lang="ru-RU" dirty="0" smtClean="0"/>
              <a:t>Информационные РНК (</a:t>
            </a:r>
            <a:r>
              <a:rPr lang="ru-RU" dirty="0" err="1" smtClean="0"/>
              <a:t>иРНК</a:t>
            </a:r>
            <a:r>
              <a:rPr lang="ru-RU" dirty="0" smtClean="0"/>
              <a:t>)</a:t>
            </a:r>
            <a:r>
              <a:rPr lang="ru-RU" dirty="0"/>
              <a:t> </a:t>
            </a:r>
            <a:r>
              <a:rPr lang="ru-RU" dirty="0" smtClean="0"/>
              <a:t>– перенос генетической информации от ДНК к  рибосомам.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Функция РНК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 </a:t>
            </a:r>
            <a:r>
              <a:rPr lang="ru-RU" sz="2800" dirty="0"/>
              <a:t>РНК – переносит информацию о последовательности аминокислот в белках, т.е. от хромосом к месту синтеза белков и участвует в </a:t>
            </a:r>
            <a:r>
              <a:rPr lang="ru-RU" sz="2800" dirty="0" smtClean="0"/>
              <a:t> его синтезе</a:t>
            </a:r>
            <a:r>
              <a:rPr lang="ru-RU" sz="2800" dirty="0"/>
              <a:t>.</a:t>
            </a:r>
          </a:p>
          <a:p>
            <a:endParaRPr lang="ru-RU" sz="2800" dirty="0"/>
          </a:p>
          <a:p>
            <a:pPr marL="114300" indent="0" algn="ctr">
              <a:buNone/>
            </a:pP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411760" y="3717032"/>
            <a:ext cx="3733800" cy="2143125"/>
            <a:chOff x="2411760" y="3717032"/>
            <a:chExt cx="3733800" cy="2143125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3717032"/>
              <a:ext cx="3733800" cy="214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3131840" y="4365104"/>
              <a:ext cx="1008112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427984" y="4365104"/>
              <a:ext cx="86409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197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Чем отличаются нуклеиновые кислоты?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57400"/>
            <a:ext cx="7620000" cy="4800600"/>
          </a:xfrm>
        </p:spPr>
        <p:txBody>
          <a:bodyPr/>
          <a:lstStyle/>
          <a:p>
            <a:pPr marL="114300" indent="0" algn="ctr">
              <a:buNone/>
            </a:pPr>
            <a:r>
              <a:rPr lang="ru-RU" sz="3200" dirty="0"/>
              <a:t>1.углеводом</a:t>
            </a:r>
          </a:p>
          <a:p>
            <a:pPr marL="114300" indent="0" algn="ctr">
              <a:buNone/>
            </a:pPr>
            <a:r>
              <a:rPr lang="ru-RU" sz="3200" dirty="0"/>
              <a:t>2. азотистым основанием</a:t>
            </a:r>
          </a:p>
          <a:p>
            <a:pPr marL="114300" indent="0" algn="ctr">
              <a:buNone/>
            </a:pPr>
            <a:r>
              <a:rPr lang="ru-RU" sz="3200" dirty="0"/>
              <a:t>3. структурой молекулы</a:t>
            </a:r>
          </a:p>
          <a:p>
            <a:pPr marL="114300" indent="0" algn="ctr">
              <a:buNone/>
            </a:pPr>
            <a:r>
              <a:rPr lang="ru-RU" sz="3200" dirty="0"/>
              <a:t>4. </a:t>
            </a:r>
            <a:r>
              <a:rPr lang="ru-RU" sz="3200" dirty="0" smtClean="0"/>
              <a:t>функциями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29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95736" y="2060848"/>
            <a:ext cx="3384376" cy="64807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Нуклеиновые кислоты в отличие от крахмала, содержат   молекулы: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171352" y="2060848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Азота и фосфора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Водорода и кислорода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Калия и кальция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2800" dirty="0" smtClean="0"/>
              <a:t>Серы и магния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653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987824" y="4149080"/>
            <a:ext cx="1728192" cy="598716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Наследственная информация в клетках грибов   заключена в: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1766676"/>
            <a:ext cx="3960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3200" dirty="0" err="1" smtClean="0"/>
              <a:t>иРНК</a:t>
            </a:r>
            <a:endParaRPr lang="ru-RU" sz="32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3200" dirty="0" err="1" smtClean="0"/>
              <a:t>тРНК</a:t>
            </a:r>
            <a:endParaRPr lang="ru-RU" sz="32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3200" dirty="0" smtClean="0"/>
              <a:t>Белках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3200" dirty="0" smtClean="0"/>
              <a:t> ДНК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16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39752" y="2420888"/>
            <a:ext cx="1872208" cy="648072"/>
          </a:xfrm>
          <a:prstGeom prst="round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620000" cy="1143000"/>
          </a:xfrm>
        </p:spPr>
        <p:txBody>
          <a:bodyPr/>
          <a:lstStyle/>
          <a:p>
            <a:pPr algn="ctr"/>
            <a:r>
              <a:rPr lang="ru-RU" sz="3200" dirty="0" smtClean="0"/>
              <a:t>Углевод  рибоза входит в состав: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484784"/>
            <a:ext cx="5338936" cy="3340968"/>
          </a:xfrm>
        </p:spPr>
        <p:txBody>
          <a:bodyPr>
            <a:normAutofit/>
          </a:bodyPr>
          <a:lstStyle/>
          <a:p>
            <a:pPr marL="571500" indent="-457200">
              <a:lnSpc>
                <a:spcPct val="150000"/>
              </a:lnSpc>
              <a:buAutoNum type="arabicPeriod"/>
            </a:pPr>
            <a:r>
              <a:rPr lang="ru-RU" sz="2800" dirty="0" smtClean="0"/>
              <a:t>ДНК</a:t>
            </a:r>
          </a:p>
          <a:p>
            <a:pPr marL="571500" indent="-457200">
              <a:lnSpc>
                <a:spcPct val="150000"/>
              </a:lnSpc>
              <a:buAutoNum type="arabicPeriod"/>
            </a:pPr>
            <a:r>
              <a:rPr lang="ru-RU" sz="2800" dirty="0" err="1" smtClean="0"/>
              <a:t>иРНК</a:t>
            </a:r>
            <a:endParaRPr lang="ru-RU" sz="2800" dirty="0" smtClean="0"/>
          </a:p>
          <a:p>
            <a:pPr marL="571500" indent="-457200">
              <a:lnSpc>
                <a:spcPct val="150000"/>
              </a:lnSpc>
              <a:buAutoNum type="arabicPeriod"/>
            </a:pPr>
            <a:r>
              <a:rPr lang="ru-RU" sz="2800" dirty="0" smtClean="0"/>
              <a:t>Белка гемоглобина</a:t>
            </a:r>
          </a:p>
          <a:p>
            <a:pPr marL="571500" indent="-457200">
              <a:lnSpc>
                <a:spcPct val="150000"/>
              </a:lnSpc>
              <a:buAutoNum type="arabicPeriod"/>
            </a:pPr>
            <a:r>
              <a:rPr lang="ru-RU" sz="2800" dirty="0" smtClean="0"/>
              <a:t>Крахмала</a:t>
            </a:r>
          </a:p>
          <a:p>
            <a:pPr marL="11430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6120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2074242"/>
          </a:xfrm>
        </p:spPr>
        <p:txBody>
          <a:bodyPr/>
          <a:lstStyle/>
          <a:p>
            <a:pPr algn="ctr"/>
            <a:r>
              <a:rPr lang="ru-RU" sz="3200" dirty="0" smtClean="0"/>
              <a:t>Что было сложным на уроке?</a:t>
            </a:r>
            <a:br>
              <a:rPr lang="ru-RU" sz="3200" dirty="0" smtClean="0"/>
            </a:br>
            <a:r>
              <a:rPr lang="ru-RU" sz="3200" dirty="0" smtClean="0"/>
              <a:t>Что вам особенно понравилось 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2204569"/>
            <a:ext cx="459549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2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7970" y="33984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Строение и функции белка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43608" y="1844823"/>
            <a:ext cx="4032448" cy="2881033"/>
            <a:chOff x="1547664" y="1412776"/>
            <a:chExt cx="5530142" cy="4136806"/>
          </a:xfrm>
        </p:grpSpPr>
        <p:pic>
          <p:nvPicPr>
            <p:cNvPr id="1028" name="Picture 4" descr="https://konspekta.net/lektsiiimg/baza1/1093133024328.files/image006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412776"/>
              <a:ext cx="5530142" cy="4136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>
            <a:xfrm flipV="1">
              <a:off x="6156176" y="3481179"/>
              <a:ext cx="144016" cy="45187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4832" y="379885"/>
            <a:ext cx="2341563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021" y="1970560"/>
            <a:ext cx="2389187" cy="1584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5" y="3538064"/>
            <a:ext cx="238442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745" y="5146508"/>
            <a:ext cx="7026084" cy="17049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2339445"/>
            <a:ext cx="3029975" cy="271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030861"/>
            <a:ext cx="6480720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924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. Химия жизни-сегмент1(00-08-01-00-09-50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84785"/>
            <a:ext cx="7620000" cy="4631854"/>
          </a:xfrm>
        </p:spPr>
      </p:pic>
    </p:spTree>
    <p:extLst>
      <p:ext uri="{BB962C8B-B14F-4D97-AF65-F5344CB8AC3E}">
        <p14:creationId xmlns:p14="http://schemas.microsoft.com/office/powerpoint/2010/main" val="31792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55786"/>
            <a:ext cx="7008440" cy="1012974"/>
          </a:xfrm>
        </p:spPr>
        <p:txBody>
          <a:bodyPr/>
          <a:lstStyle/>
          <a:p>
            <a:pPr algn="ctr"/>
            <a:r>
              <a:rPr lang="ru-RU" dirty="0" smtClean="0"/>
              <a:t>        </a:t>
            </a:r>
            <a:r>
              <a:rPr lang="ru-RU" sz="3200" dirty="0" smtClean="0"/>
              <a:t>Нуклеиновые кислоты</a:t>
            </a:r>
            <a:endParaRPr lang="ru-RU" sz="32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169096" y="1268760"/>
            <a:ext cx="4169117" cy="1592887"/>
            <a:chOff x="2169096" y="1268760"/>
            <a:chExt cx="4169117" cy="1592887"/>
          </a:xfrm>
        </p:grpSpPr>
        <p:cxnSp>
          <p:nvCxnSpPr>
            <p:cNvPr id="5" name="Прямая со стрелкой 4"/>
            <p:cNvCxnSpPr/>
            <p:nvPr/>
          </p:nvCxnSpPr>
          <p:spPr>
            <a:xfrm flipH="1">
              <a:off x="2673152" y="1268760"/>
              <a:ext cx="576064" cy="864096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 стрелкой 5"/>
            <p:cNvCxnSpPr/>
            <p:nvPr/>
          </p:nvCxnSpPr>
          <p:spPr>
            <a:xfrm>
              <a:off x="5292080" y="1276578"/>
              <a:ext cx="576064" cy="856278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69096" y="227687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 smtClean="0"/>
                <a:t>ДНК</a:t>
              </a:r>
              <a:endParaRPr lang="ru-RU" sz="32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462652" y="2276871"/>
              <a:ext cx="87556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dirty="0" smtClean="0"/>
                <a:t>РНК</a:t>
              </a:r>
              <a:endParaRPr lang="ru-RU" sz="3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87697" y="1415098"/>
            <a:ext cx="64807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/>
              <a:t>мономеры- нуклеотиды</a:t>
            </a:r>
          </a:p>
          <a:p>
            <a:endParaRPr lang="ru-RU" dirty="0"/>
          </a:p>
        </p:txBody>
      </p:sp>
      <p:grpSp>
        <p:nvGrpSpPr>
          <p:cNvPr id="72" name="Группа 71"/>
          <p:cNvGrpSpPr/>
          <p:nvPr/>
        </p:nvGrpSpPr>
        <p:grpSpPr>
          <a:xfrm>
            <a:off x="611560" y="2132856"/>
            <a:ext cx="7696917" cy="3221963"/>
            <a:chOff x="683568" y="3253082"/>
            <a:chExt cx="7560840" cy="3172671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3059832" y="5589240"/>
              <a:ext cx="79208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3851920" y="4869160"/>
              <a:ext cx="648072" cy="6982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 flipV="1">
              <a:off x="2411760" y="4869159"/>
              <a:ext cx="648072" cy="69823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2411760" y="4005064"/>
              <a:ext cx="837456" cy="8640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3635896" y="4005064"/>
              <a:ext cx="844860" cy="86409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Овал 36"/>
            <p:cNvSpPr/>
            <p:nvPr/>
          </p:nvSpPr>
          <p:spPr>
            <a:xfrm>
              <a:off x="3249216" y="3789040"/>
              <a:ext cx="386680" cy="43204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2411760" y="3879139"/>
              <a:ext cx="0" cy="12591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Овал 39"/>
            <p:cNvSpPr/>
            <p:nvPr/>
          </p:nvSpPr>
          <p:spPr>
            <a:xfrm>
              <a:off x="2060843" y="3254451"/>
              <a:ext cx="625388" cy="656456"/>
            </a:xfrm>
            <a:prstGeom prst="ellipse">
              <a:avLst/>
            </a:prstGeom>
            <a:noFill/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4499992" y="3254451"/>
              <a:ext cx="0" cy="1793705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 flipV="1">
              <a:off x="4480756" y="3253082"/>
              <a:ext cx="1136958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4510134" y="3879138"/>
              <a:ext cx="1136958" cy="1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480756" y="3254452"/>
              <a:ext cx="1099356" cy="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 flipV="1">
              <a:off x="5617714" y="3254452"/>
              <a:ext cx="282718" cy="28940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H="1">
              <a:off x="5632821" y="3543852"/>
              <a:ext cx="220216" cy="367055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681610" y="33991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тимин</a:t>
              </a:r>
              <a:endParaRPr lang="ru-RU" dirty="0"/>
            </a:p>
          </p:txBody>
        </p:sp>
        <p:cxnSp>
          <p:nvCxnSpPr>
            <p:cNvPr id="59" name="Прямая со стрелкой 58"/>
            <p:cNvCxnSpPr/>
            <p:nvPr/>
          </p:nvCxnSpPr>
          <p:spPr>
            <a:xfrm flipH="1" flipV="1">
              <a:off x="5763694" y="3814757"/>
              <a:ext cx="610051" cy="43205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516216" y="4221088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азотистое</a:t>
              </a:r>
            </a:p>
            <a:p>
              <a:r>
                <a:rPr lang="ru-RU" sz="2400" dirty="0" smtClean="0"/>
                <a:t>основание</a:t>
              </a:r>
              <a:endParaRPr lang="ru-RU" sz="2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877789" y="5964088"/>
              <a:ext cx="1650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углевод</a:t>
              </a:r>
              <a:endParaRPr lang="ru-RU" sz="24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83568" y="4437112"/>
              <a:ext cx="16899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остаток</a:t>
              </a:r>
            </a:p>
            <a:p>
              <a:r>
                <a:rPr lang="ru-RU" sz="2400" dirty="0" smtClean="0"/>
                <a:t>фосфорной кислоты</a:t>
              </a:r>
              <a:endParaRPr lang="ru-RU" sz="2400" dirty="0"/>
            </a:p>
          </p:txBody>
        </p:sp>
        <p:cxnSp>
          <p:nvCxnSpPr>
            <p:cNvPr id="64" name="Прямая со стрелкой 63"/>
            <p:cNvCxnSpPr/>
            <p:nvPr/>
          </p:nvCxnSpPr>
          <p:spPr>
            <a:xfrm flipV="1">
              <a:off x="3473357" y="5637441"/>
              <a:ext cx="0" cy="508204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>
              <a:endCxn id="40" idx="3"/>
            </p:cNvCxnSpPr>
            <p:nvPr/>
          </p:nvCxnSpPr>
          <p:spPr>
            <a:xfrm flipV="1">
              <a:off x="1708674" y="3814771"/>
              <a:ext cx="443755" cy="612145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1835504" y="1309492"/>
            <a:ext cx="498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строение нуклеотида: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839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Дезоксирибонуклеиновая кислота - ДНК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Углевод – </a:t>
            </a:r>
            <a:r>
              <a:rPr lang="ru-RU" sz="2800" dirty="0" err="1" smtClean="0"/>
              <a:t>дезоксирибоза</a:t>
            </a:r>
            <a:endParaRPr lang="ru-RU" sz="2800" dirty="0" smtClean="0"/>
          </a:p>
          <a:p>
            <a:pPr>
              <a:lnSpc>
                <a:spcPct val="150000"/>
              </a:lnSpc>
            </a:pPr>
            <a:r>
              <a:rPr lang="ru-RU" sz="2800" dirty="0" smtClean="0"/>
              <a:t>Азотистые основания комплементарны:  </a:t>
            </a:r>
            <a:r>
              <a:rPr lang="ru-RU" sz="2800" dirty="0" err="1" smtClean="0"/>
              <a:t>аденин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А</a:t>
            </a:r>
            <a:r>
              <a:rPr lang="ru-RU" sz="2800" dirty="0" smtClean="0"/>
              <a:t> </a:t>
            </a:r>
            <a:r>
              <a:rPr lang="ru-RU" sz="2800" dirty="0" smtClean="0">
                <a:sym typeface="Symbol"/>
              </a:rPr>
              <a:t></a:t>
            </a:r>
            <a:r>
              <a:rPr lang="ru-RU" sz="2800" dirty="0" smtClean="0"/>
              <a:t> </a:t>
            </a:r>
            <a:r>
              <a:rPr lang="ru-RU" sz="2800" dirty="0" err="1" smtClean="0"/>
              <a:t>тимин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Т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ru-RU" sz="2800" dirty="0" smtClean="0"/>
              <a:t>  </a:t>
            </a:r>
            <a:r>
              <a:rPr lang="ru-RU" sz="2800" dirty="0" err="1" smtClean="0"/>
              <a:t>цитозин</a:t>
            </a:r>
            <a:r>
              <a:rPr lang="ru-RU" sz="2800" dirty="0" smtClean="0"/>
              <a:t>  </a:t>
            </a:r>
            <a:r>
              <a:rPr lang="ru-RU" sz="2800" b="1" dirty="0" smtClean="0">
                <a:solidFill>
                  <a:schemeClr val="tx2"/>
                </a:solidFill>
              </a:rPr>
              <a:t>Ц</a:t>
            </a:r>
            <a:r>
              <a:rPr lang="ru-RU" sz="2800" dirty="0"/>
              <a:t> </a:t>
            </a:r>
            <a:r>
              <a:rPr lang="ru-RU" sz="2800" dirty="0">
                <a:sym typeface="Symbol"/>
              </a:rPr>
              <a:t></a:t>
            </a:r>
            <a:r>
              <a:rPr lang="ru-RU" sz="2800" dirty="0" smtClean="0"/>
              <a:t> </a:t>
            </a:r>
            <a:r>
              <a:rPr lang="ru-RU" sz="2800" dirty="0"/>
              <a:t>гуанин </a:t>
            </a:r>
            <a:r>
              <a:rPr lang="ru-RU" sz="2800" b="1" dirty="0">
                <a:solidFill>
                  <a:schemeClr val="tx2"/>
                </a:solidFill>
              </a:rPr>
              <a:t>Г</a:t>
            </a:r>
            <a:r>
              <a:rPr lang="ru-RU" sz="2800" b="1" dirty="0"/>
              <a:t> </a:t>
            </a:r>
            <a:r>
              <a:rPr lang="ru-RU" sz="2800" dirty="0" smtClean="0"/>
              <a:t>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31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3524" y="24586"/>
            <a:ext cx="7620000" cy="1143000"/>
          </a:xfrm>
        </p:spPr>
        <p:txBody>
          <a:bodyPr/>
          <a:lstStyle/>
          <a:p>
            <a:pPr algn="ctr"/>
            <a:r>
              <a:rPr lang="ru-RU" sz="3200" dirty="0" smtClean="0"/>
              <a:t>Определите  нуклеотиды </a:t>
            </a:r>
            <a:br>
              <a:rPr lang="ru-RU" sz="3200" dirty="0" smtClean="0"/>
            </a:br>
            <a:r>
              <a:rPr lang="ru-RU" sz="3200" dirty="0" smtClean="0"/>
              <a:t>второй цепи ДНК</a:t>
            </a:r>
            <a:endParaRPr lang="ru-RU" sz="32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471413" y="2793923"/>
            <a:ext cx="7488832" cy="432048"/>
            <a:chOff x="755576" y="3792698"/>
            <a:chExt cx="7488832" cy="43204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755576" y="3792698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А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446853" y="3792698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А</a:t>
              </a:r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138130" y="3792698"/>
              <a:ext cx="576064" cy="43204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Г</a:t>
              </a:r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829407" y="3792698"/>
              <a:ext cx="576064" cy="43204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Ц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20684" y="3792698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211961" y="3792698"/>
              <a:ext cx="576064" cy="432048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903238" y="3792698"/>
              <a:ext cx="576064" cy="432048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594515" y="3792698"/>
              <a:ext cx="576064" cy="43204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Ц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285792" y="3792698"/>
              <a:ext cx="576064" cy="43204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Г</a:t>
              </a:r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77069" y="3792698"/>
              <a:ext cx="576064" cy="43204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Г</a:t>
              </a: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668344" y="3792698"/>
              <a:ext cx="576064" cy="432048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</a:t>
              </a:r>
              <a:endParaRPr lang="ru-RU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67545" y="3269138"/>
            <a:ext cx="57606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58822" y="3269138"/>
            <a:ext cx="57606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50099" y="3269138"/>
            <a:ext cx="576064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41376" y="3265334"/>
            <a:ext cx="57606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37171" y="3265334"/>
            <a:ext cx="576064" cy="43204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923930" y="3269138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15207" y="3269138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10352" y="3265334"/>
            <a:ext cx="576064" cy="4320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003883" y="3265334"/>
            <a:ext cx="576064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692906" y="3281598"/>
            <a:ext cx="576064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380313" y="3281598"/>
            <a:ext cx="57606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1158822" y="1442655"/>
            <a:ext cx="4747907" cy="432048"/>
            <a:chOff x="1158822" y="1442655"/>
            <a:chExt cx="4747907" cy="432048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1158822" y="1442655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А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2138131" y="1442655"/>
              <a:ext cx="576064" cy="432048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Т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4383524" y="1442655"/>
              <a:ext cx="576064" cy="43204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Г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330665" y="1442655"/>
              <a:ext cx="576064" cy="43204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</a:rPr>
                <a:t>Ц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1734886" y="1442655"/>
              <a:ext cx="403245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930020" y="1442655"/>
              <a:ext cx="403245" cy="4339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75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2. Химия жизни-сегмент1(00-34-54-00-36-34)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12777"/>
            <a:ext cx="7620000" cy="4703862"/>
          </a:xfrm>
        </p:spPr>
      </p:pic>
    </p:spTree>
    <p:extLst>
      <p:ext uri="{BB962C8B-B14F-4D97-AF65-F5344CB8AC3E}">
        <p14:creationId xmlns:p14="http://schemas.microsoft.com/office/powerpoint/2010/main" val="96856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Функция ДНК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ДНК  обеспечивает  хранение и  передачу наследственной </a:t>
            </a:r>
            <a:r>
              <a:rPr lang="ru-RU" sz="2800" dirty="0"/>
              <a:t>информации в разных </a:t>
            </a:r>
            <a:r>
              <a:rPr lang="ru-RU" sz="2800" dirty="0" smtClean="0"/>
              <a:t>поколениях.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3875097" cy="358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2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Другая 3">
      <a:dk1>
        <a:sysClr val="windowText" lastClr="000000"/>
      </a:dk1>
      <a:lt1>
        <a:sysClr val="window" lastClr="FFFFFF"/>
      </a:lt1>
      <a:dk2>
        <a:srgbClr val="2A4608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604</TotalTime>
  <Words>270</Words>
  <Application>Microsoft Office PowerPoint</Application>
  <PresentationFormat>Экран (4:3)</PresentationFormat>
  <Paragraphs>85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Соседство</vt:lpstr>
      <vt:lpstr>Тема Office</vt:lpstr>
      <vt:lpstr>Нуклеиновые кислоты  10 класс</vt:lpstr>
      <vt:lpstr>Строение и функции белка</vt:lpstr>
      <vt:lpstr>Презентация PowerPoint</vt:lpstr>
      <vt:lpstr>Презентация PowerPoint</vt:lpstr>
      <vt:lpstr>        Нуклеиновые кислоты</vt:lpstr>
      <vt:lpstr>Дезоксирибонуклеиновая кислота - ДНК</vt:lpstr>
      <vt:lpstr>Определите  нуклеотиды  второй цепи ДНК</vt:lpstr>
      <vt:lpstr>Презентация PowerPoint</vt:lpstr>
      <vt:lpstr>Функция ДНК</vt:lpstr>
      <vt:lpstr>Рибонуклеиновая кислота -РНК</vt:lpstr>
      <vt:lpstr>Типы РНК</vt:lpstr>
      <vt:lpstr>Функция РНК</vt:lpstr>
      <vt:lpstr>Чем отличаются нуклеиновые кислоты?</vt:lpstr>
      <vt:lpstr>Нуклеиновые кислоты в отличие от крахмала, содержат   молекулы:</vt:lpstr>
      <vt:lpstr>Наследственная информация в клетках грибов   заключена в:</vt:lpstr>
      <vt:lpstr>Углевод  рибоза входит в состав:</vt:lpstr>
      <vt:lpstr>Что было сложным на уроке? Что вам особенно понравилось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Надежда Пронская</cp:lastModifiedBy>
  <cp:revision>48</cp:revision>
  <dcterms:created xsi:type="dcterms:W3CDTF">2013-06-03T06:48:33Z</dcterms:created>
  <dcterms:modified xsi:type="dcterms:W3CDTF">2020-02-26T12:12:44Z</dcterms:modified>
</cp:coreProperties>
</file>