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6" r:id="rId4"/>
    <p:sldId id="271" r:id="rId5"/>
    <p:sldId id="272" r:id="rId6"/>
    <p:sldId id="270" r:id="rId7"/>
    <p:sldId id="274" r:id="rId8"/>
    <p:sldId id="273" r:id="rId9"/>
    <p:sldId id="257" r:id="rId10"/>
    <p:sldId id="259" r:id="rId11"/>
    <p:sldId id="260" r:id="rId12"/>
    <p:sldId id="261" r:id="rId13"/>
    <p:sldId id="263" r:id="rId14"/>
    <p:sldId id="264" r:id="rId15"/>
    <p:sldId id="265" r:id="rId16"/>
    <p:sldId id="276" r:id="rId17"/>
    <p:sldId id="277" r:id="rId18"/>
    <p:sldId id="278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102" y="-4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39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 userDrawn="1"/>
        </p:nvSpPr>
        <p:spPr>
          <a:xfrm>
            <a:off x="287524" y="303498"/>
            <a:ext cx="8568952" cy="4536504"/>
          </a:xfrm>
          <a:prstGeom prst="frame">
            <a:avLst>
              <a:gd name="adj1" fmla="val 14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 descr="220_F_25146519_1yS0DLiYQwrgzFfoAntpPdiYS87s0D2s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147814"/>
            <a:ext cx="2055265" cy="1803028"/>
          </a:xfrm>
          <a:prstGeom prst="rect">
            <a:avLst/>
          </a:prstGeom>
        </p:spPr>
      </p:pic>
      <p:grpSp>
        <p:nvGrpSpPr>
          <p:cNvPr id="13" name="Группа 12"/>
          <p:cNvGrpSpPr/>
          <p:nvPr userDrawn="1"/>
        </p:nvGrpSpPr>
        <p:grpSpPr>
          <a:xfrm>
            <a:off x="7308304" y="1923678"/>
            <a:ext cx="1731249" cy="2880320"/>
            <a:chOff x="3851920" y="555526"/>
            <a:chExt cx="2379321" cy="4007279"/>
          </a:xfrm>
        </p:grpSpPr>
        <p:pic>
          <p:nvPicPr>
            <p:cNvPr id="14" name="Рисунок 13" descr="0_11b5f4_7a1263c0_orig.png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3851920" y="555526"/>
              <a:ext cx="2379321" cy="4007279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 userDrawn="1"/>
          </p:nvSpPr>
          <p:spPr>
            <a:xfrm>
              <a:off x="3923928" y="555526"/>
              <a:ext cx="2304256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 pitchFamily="18" charset="0"/>
                </a:rPr>
                <a:t>Русский язык</a:t>
              </a:r>
              <a:endPara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7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49493"/>
            <a:ext cx="6391042" cy="388843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УМК «Школа России»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2 класс</a:t>
            </a:r>
            <a:r>
              <a:rPr lang="ru-RU" sz="8800" b="1" dirty="0" smtClean="0">
                <a:solidFill>
                  <a:schemeClr val="tx1"/>
                </a:solidFill>
              </a:rPr>
              <a:t/>
            </a:r>
            <a:br>
              <a:rPr lang="ru-RU" sz="8800" b="1" dirty="0" smtClean="0">
                <a:solidFill>
                  <a:schemeClr val="tx1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Предложение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3161113"/>
            <a:ext cx="7786710" cy="1598735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Составила Курьянова В.И.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                                            учитель начальных классов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             МОУ СОШ №14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               г.Братск</a:t>
            </a: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r>
              <a:rPr lang="ru-RU" sz="1800" b="1" dirty="0" smtClean="0">
                <a:solidFill>
                  <a:srgbClr val="7030A0"/>
                </a:solidFill>
              </a:rPr>
              <a:t>2019г.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shop.kp.ru/catalog/media/kpprosveshhenie/a/f/59928b530e3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6"/>
            <a:ext cx="2012043" cy="2695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4298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7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Составьте предложение: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03598"/>
            <a:ext cx="8229600" cy="151561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              </a:t>
            </a:r>
            <a:r>
              <a:rPr lang="ru-RU" sz="10000" dirty="0" smtClean="0"/>
              <a:t>Кот Васька греется на солнышке.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9218" name="Picture 2" descr="https://storage.myseldon.com/news_pict_89/89F4E1A5EC770A316C5128C90CDE28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357436"/>
            <a:ext cx="3984922" cy="241419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7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предложение?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5757874" cy="339447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</a:t>
            </a:r>
            <a:r>
              <a:rPr lang="ru-RU" sz="3600" dirty="0" smtClean="0">
                <a:solidFill>
                  <a:srgbClr val="FF0000"/>
                </a:solidFill>
              </a:rPr>
              <a:t>Предложение – это слово или несколько   слов, которые выражают законченную мысль</a:t>
            </a:r>
            <a:r>
              <a:rPr lang="ru-RU" sz="4000" dirty="0" smtClean="0"/>
              <a:t>.</a:t>
            </a:r>
            <a:endParaRPr lang="ru-RU" dirty="0"/>
          </a:p>
        </p:txBody>
      </p:sp>
      <p:pic>
        <p:nvPicPr>
          <p:cNvPr id="8194" name="Picture 2" descr="https://ratatum.com/wp-content/uploads/2020/09/4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785800"/>
            <a:ext cx="2464551" cy="328606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7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5526"/>
            <a:ext cx="3889002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С.24, упр.20</a:t>
            </a: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8"/>
            <a:ext cx="7151193" cy="284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7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194920" cy="121364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Как на письме оформляется предложение?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203598"/>
            <a:ext cx="26868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Я маковой крупинкой </a:t>
            </a:r>
          </a:p>
          <a:p>
            <a:r>
              <a:rPr lang="ru-RU" sz="2000" b="1" dirty="0" smtClean="0"/>
              <a:t>Упала на тропинку,</a:t>
            </a:r>
          </a:p>
          <a:p>
            <a:r>
              <a:rPr lang="ru-RU" sz="2000" b="1" dirty="0" smtClean="0"/>
              <a:t>Остановила вас,</a:t>
            </a:r>
          </a:p>
          <a:p>
            <a:r>
              <a:rPr lang="ru-RU" sz="2000" b="1" dirty="0" smtClean="0"/>
              <a:t>Закончила рассказ.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1203598"/>
            <a:ext cx="27812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 странице я стою, </a:t>
            </a:r>
          </a:p>
          <a:p>
            <a:r>
              <a:rPr lang="ru-RU" sz="2000" b="1" dirty="0" smtClean="0"/>
              <a:t>Всем вопросы задаю.</a:t>
            </a:r>
          </a:p>
          <a:p>
            <a:r>
              <a:rPr lang="ru-RU" sz="2000" b="1" dirty="0" smtClean="0"/>
              <a:t>Согнут я всегда в дугу –</a:t>
            </a:r>
          </a:p>
          <a:p>
            <a:r>
              <a:rPr lang="ru-RU" sz="2000" b="1" dirty="0" smtClean="0"/>
              <a:t>Разогнуться не могу.</a:t>
            </a:r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87824" y="1275606"/>
            <a:ext cx="0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1760" y="2787774"/>
            <a:ext cx="24492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Никогда он не молчит,</a:t>
            </a:r>
          </a:p>
          <a:p>
            <a:r>
              <a:rPr lang="ru-RU" b="1" dirty="0" smtClean="0"/>
              <a:t>Оглушительно кричит:</a:t>
            </a:r>
          </a:p>
          <a:p>
            <a:pPr>
              <a:buFontTx/>
              <a:buChar char="-"/>
            </a:pPr>
            <a:r>
              <a:rPr lang="ru-RU" b="1" dirty="0" smtClean="0"/>
              <a:t>Ура!</a:t>
            </a:r>
          </a:p>
          <a:p>
            <a:pPr>
              <a:buFontTx/>
              <a:buChar char="-"/>
            </a:pPr>
            <a:r>
              <a:rPr lang="ru-RU" b="1" dirty="0" smtClean="0"/>
              <a:t> Долой!</a:t>
            </a:r>
          </a:p>
          <a:p>
            <a:pPr>
              <a:buFontTx/>
              <a:buChar char="-"/>
            </a:pPr>
            <a:r>
              <a:rPr lang="ru-RU" b="1" dirty="0" smtClean="0"/>
              <a:t> Караул!</a:t>
            </a:r>
          </a:p>
          <a:p>
            <a:pPr>
              <a:buFontTx/>
              <a:buChar char="-"/>
            </a:pPr>
            <a:r>
              <a:rPr lang="ru-RU" b="1" dirty="0" smtClean="0"/>
              <a:t> Разбой!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1851670"/>
            <a:ext cx="3978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.</a:t>
            </a:r>
            <a:endParaRPr lang="ru-RU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365187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!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228371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71486"/>
            <a:ext cx="3098076" cy="42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7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Прочитайте. Определите границы предложений. Озаглавьте.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Льёт сильный дождь больной Дружок  </a:t>
            </a:r>
          </a:p>
          <a:p>
            <a:pPr>
              <a:buNone/>
            </a:pPr>
            <a:r>
              <a:rPr lang="ru-RU" dirty="0" smtClean="0"/>
              <a:t>       лежит под крыльцом Илья завязал </a:t>
            </a:r>
          </a:p>
          <a:p>
            <a:pPr>
              <a:buNone/>
            </a:pPr>
            <a:r>
              <a:rPr lang="ru-RU" dirty="0" smtClean="0"/>
              <a:t>       ему больную лапу мальчик </a:t>
            </a:r>
          </a:p>
          <a:p>
            <a:pPr>
              <a:buNone/>
            </a:pPr>
            <a:r>
              <a:rPr lang="ru-RU" dirty="0" smtClean="0"/>
              <a:t>               принес ему хлеба и молока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7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Льёт сильный дождь. Больной Дружок  </a:t>
            </a:r>
          </a:p>
          <a:p>
            <a:pPr>
              <a:buNone/>
            </a:pPr>
            <a:r>
              <a:rPr lang="ru-RU" dirty="0" smtClean="0"/>
              <a:t>       лежит под крыльцом. Илья завязал </a:t>
            </a:r>
          </a:p>
          <a:p>
            <a:pPr>
              <a:buNone/>
            </a:pPr>
            <a:r>
              <a:rPr lang="ru-RU" dirty="0" smtClean="0"/>
              <a:t>       ему больную лапу. Мальчик </a:t>
            </a:r>
          </a:p>
          <a:p>
            <a:pPr>
              <a:buNone/>
            </a:pPr>
            <a:r>
              <a:rPr lang="ru-RU" dirty="0" smtClean="0"/>
              <a:t>               принес ему хлеба и молока.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472" y="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Рефлексия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03660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Что такое предложение?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221456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Это слово или несколько слов, которые выражают законченную мысль.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57158" y="2285998"/>
            <a:ext cx="8429684" cy="1857388"/>
          </a:xfrm>
          <a:prstGeom prst="rect">
            <a:avLst/>
          </a:prstGeom>
          <a:solidFill>
            <a:srgbClr val="92D050"/>
          </a:solidFill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3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" y="11707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404" y="1113588"/>
            <a:ext cx="5904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prstClr val="black"/>
                </a:solidFill>
                <a:latin typeface="Calibri"/>
              </a:rPr>
              <a:t>Я научился…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prstClr val="black"/>
                </a:solidFill>
                <a:latin typeface="Calibri"/>
              </a:rPr>
              <a:t>Мне было интересно…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prstClr val="black"/>
                </a:solidFill>
                <a:latin typeface="Calibri"/>
              </a:rPr>
              <a:t>Мне было трудно…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prstClr val="black"/>
                </a:solidFill>
                <a:latin typeface="Calibri"/>
              </a:rPr>
              <a:t>Мне понравилось…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Сегодня на </a:t>
            </a:r>
            <a:r>
              <a:rPr lang="ru-RU" sz="5400" b="1" dirty="0" smtClean="0">
                <a:solidFill>
                  <a:srgbClr val="C00000"/>
                </a:solidFill>
              </a:rPr>
              <a:t>уроке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80" y="847630"/>
            <a:ext cx="3834657" cy="3290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4029912"/>
            <a:ext cx="354884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rgbClr val="00B050"/>
                </a:solidFill>
                <a:latin typeface="Calibri"/>
              </a:rPr>
              <a:t>Молодцы</a:t>
            </a:r>
            <a:r>
              <a:rPr lang="ru-RU" sz="5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1945856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7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000" b="1" smtClean="0">
                <a:solidFill>
                  <a:srgbClr val="FF0000"/>
                </a:solidFill>
              </a:rPr>
              <a:t>Домашнее задание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14348" y="1285867"/>
            <a:ext cx="7632848" cy="3394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6000" b="1" dirty="0" smtClean="0">
                <a:solidFill>
                  <a:prstClr val="black"/>
                </a:solidFill>
              </a:rPr>
              <a:t>У.с.24 правило, </a:t>
            </a:r>
          </a:p>
          <a:p>
            <a:pPr marL="0" indent="0">
              <a:buFont typeface="Arial" charset="0"/>
              <a:buNone/>
            </a:pPr>
            <a:r>
              <a:rPr lang="ru-RU" sz="6000" b="1" smtClean="0">
                <a:solidFill>
                  <a:prstClr val="black"/>
                </a:solidFill>
              </a:rPr>
              <a:t> с.26 </a:t>
            </a:r>
            <a:r>
              <a:rPr lang="ru-RU" sz="6000" b="1" dirty="0" smtClean="0">
                <a:solidFill>
                  <a:prstClr val="black"/>
                </a:solidFill>
              </a:rPr>
              <a:t>упр.24</a:t>
            </a:r>
          </a:p>
        </p:txBody>
      </p:sp>
      <p:pic>
        <p:nvPicPr>
          <p:cNvPr id="5" name="Picture 4" descr="д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230914"/>
            <a:ext cx="1728192" cy="191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смайл-трус анимашка - анимационные карти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34" y="2409733"/>
            <a:ext cx="2749367" cy="206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3206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472" y="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повторение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03660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Текст состоит из </a:t>
            </a:r>
            <a:r>
              <a:rPr lang="ru-RU" sz="3600" b="1" i="1" dirty="0" smtClean="0"/>
              <a:t>предложений.</a:t>
            </a:r>
            <a:endParaRPr lang="ru-RU" sz="3600" dirty="0" smtClean="0"/>
          </a:p>
          <a:p>
            <a:r>
              <a:rPr lang="ru-RU" sz="3600" i="1" dirty="0" smtClean="0"/>
              <a:t>Предложения в тексте связаны</a:t>
            </a:r>
          </a:p>
          <a:p>
            <a:r>
              <a:rPr lang="ru-RU" sz="3600" i="1" dirty="0" smtClean="0"/>
              <a:t> </a:t>
            </a:r>
            <a:r>
              <a:rPr lang="ru-RU" sz="3600" b="1" i="1" dirty="0" smtClean="0"/>
              <a:t>по смыслу.</a:t>
            </a:r>
            <a:endParaRPr lang="ru-RU" sz="3600" dirty="0" smtClean="0"/>
          </a:p>
          <a:p>
            <a:r>
              <a:rPr lang="ru-RU" sz="3600" i="1" dirty="0" smtClean="0"/>
              <a:t>Текст может иметь </a:t>
            </a:r>
            <a:r>
              <a:rPr lang="ru-RU" sz="3600" b="1" i="1" dirty="0" smtClean="0"/>
              <a:t>заголовок.</a:t>
            </a:r>
            <a:endParaRPr lang="ru-RU" sz="3600" dirty="0" smtClean="0"/>
          </a:p>
          <a:p>
            <a:r>
              <a:rPr lang="ru-RU" sz="3600" i="1" dirty="0" smtClean="0"/>
              <a:t>Заголовок отражает </a:t>
            </a:r>
            <a:r>
              <a:rPr lang="ru-RU" sz="3600" b="1" i="1" dirty="0" smtClean="0"/>
              <a:t>тему или основную мысль текста.</a:t>
            </a:r>
            <a:endParaRPr lang="ru-RU" sz="3600" dirty="0" smtClean="0"/>
          </a:p>
          <a:p>
            <a:r>
              <a:rPr lang="ru-RU" sz="3600" i="1" dirty="0" smtClean="0"/>
              <a:t>В тексте есть три части: </a:t>
            </a:r>
            <a:r>
              <a:rPr lang="ru-RU" sz="3600" b="1" i="1" dirty="0" smtClean="0"/>
              <a:t>начало, основная часть, концовка.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071934" y="857238"/>
            <a:ext cx="3786214" cy="578643"/>
          </a:xfrm>
          <a:prstGeom prst="rect">
            <a:avLst/>
          </a:prstGeom>
          <a:solidFill>
            <a:srgbClr val="92D050"/>
          </a:solidFill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3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57158" y="2000246"/>
            <a:ext cx="3786214" cy="578643"/>
          </a:xfrm>
          <a:prstGeom prst="rect">
            <a:avLst/>
          </a:prstGeom>
          <a:solidFill>
            <a:srgbClr val="92D050"/>
          </a:solidFill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3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714876" y="2643188"/>
            <a:ext cx="3214742" cy="417908"/>
          </a:xfrm>
          <a:prstGeom prst="rect">
            <a:avLst/>
          </a:prstGeom>
          <a:solidFill>
            <a:srgbClr val="92D050"/>
          </a:solidFill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3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786314" y="3214692"/>
            <a:ext cx="2714644" cy="417908"/>
          </a:xfrm>
          <a:prstGeom prst="rect">
            <a:avLst/>
          </a:prstGeom>
          <a:solidFill>
            <a:srgbClr val="92D050"/>
          </a:solidFill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3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85720" y="3786196"/>
            <a:ext cx="6572296" cy="417908"/>
          </a:xfrm>
          <a:prstGeom prst="rect">
            <a:avLst/>
          </a:prstGeom>
          <a:solidFill>
            <a:srgbClr val="92D050"/>
          </a:solidFill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3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715008" y="4286262"/>
            <a:ext cx="2714644" cy="417908"/>
          </a:xfrm>
          <a:prstGeom prst="rect">
            <a:avLst/>
          </a:prstGeom>
          <a:solidFill>
            <a:srgbClr val="92D050"/>
          </a:solidFill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3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14282" y="4725592"/>
            <a:ext cx="6572296" cy="417908"/>
          </a:xfrm>
          <a:prstGeom prst="rect">
            <a:avLst/>
          </a:prstGeom>
          <a:solidFill>
            <a:srgbClr val="92D050"/>
          </a:solidFill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3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7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00048"/>
            <a:ext cx="3052056" cy="418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72198" y="785800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Стр.  22</a:t>
            </a:r>
            <a:endParaRPr lang="ru-RU" sz="24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6" descr="C:\Documents and Settings\Я\Мои документы\Мои рисунки\Коллекция картинок (Microsoft)\j0439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0"/>
            <a:ext cx="871540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opisi" pitchFamily="2" charset="0"/>
                <a:cs typeface="Arial" pitchFamily="34" charset="0"/>
              </a:rPr>
              <a:t> Десятое сентября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ropisi" pitchFamily="2" charset="0"/>
              <a:cs typeface="Arial" pitchFamily="34" charset="0"/>
            </a:endParaRPr>
          </a:p>
          <a:p>
            <a:pPr algn="ctr">
              <a:defRPr/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"/>
                <a:cs typeface="Arial" pitchFamily="34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opisi" pitchFamily="2" charset="0"/>
                <a:cs typeface="Arial" pitchFamily="34" charset="0"/>
              </a:rPr>
              <a:t>R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opisi" pitchFamily="2" charset="0"/>
                <a:cs typeface="Arial" pitchFamily="34" charset="0"/>
              </a:rPr>
              <a:t>Классная работа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2143125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607337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Учебник стр. 23</a:t>
            </a:r>
          </a:p>
          <a:p>
            <a:r>
              <a:rPr lang="ru-RU" sz="3600" b="1" dirty="0" smtClean="0"/>
              <a:t>Тема: </a:t>
            </a:r>
            <a:endParaRPr lang="ru-RU" sz="36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28874"/>
            <a:ext cx="2848902" cy="239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6" descr="C:\Documents and Settings\Я\Мои документы\Мои рисунки\Коллекция картинок (Microsoft)\j0439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0"/>
            <a:ext cx="871540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opisi" pitchFamily="2" charset="0"/>
                <a:cs typeface="Arial" pitchFamily="34" charset="0"/>
              </a:rPr>
              <a:t> Десятое сентября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ropisi" pitchFamily="2" charset="0"/>
              <a:cs typeface="Arial" pitchFamily="34" charset="0"/>
            </a:endParaRPr>
          </a:p>
          <a:p>
            <a:pPr algn="ctr">
              <a:defRPr/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"/>
                <a:cs typeface="Arial" pitchFamily="34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opisi" pitchFamily="2" charset="0"/>
                <a:cs typeface="Arial" pitchFamily="34" charset="0"/>
              </a:rPr>
              <a:t>R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opisi" pitchFamily="2" charset="0"/>
                <a:cs typeface="Arial" pitchFamily="34" charset="0"/>
              </a:rPr>
              <a:t>Классная работа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2143125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607337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Учебник стр. 23</a:t>
            </a:r>
          </a:p>
          <a:p>
            <a:r>
              <a:rPr lang="ru-RU" sz="3600" b="1" dirty="0" smtClean="0"/>
              <a:t>Цель: </a:t>
            </a:r>
            <a:endParaRPr lang="ru-RU" sz="3600" b="1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00312"/>
            <a:ext cx="49339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7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78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Чистописание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5" y="0"/>
            <a:ext cx="2307077" cy="1553759"/>
          </a:xfrm>
          <a:prstGeom prst="rect">
            <a:avLst/>
          </a:prstGeom>
        </p:spPr>
      </p:pic>
      <p:pic>
        <p:nvPicPr>
          <p:cNvPr id="27650" name="Picture 2" descr="https://ds03.infourok.ru/uploads/ex/0c91/0001e150-1e37bbee/hello_html_2b8a46a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928808"/>
            <a:ext cx="5643602" cy="23250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78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Чистописание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5" y="0"/>
            <a:ext cx="2307077" cy="15537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224" y="442913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Страна в которой человек родился. Место рождения любого человека.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71670" y="1285866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Р</a:t>
            </a:r>
            <a:r>
              <a:rPr lang="ru-RU" sz="9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оЃд</a:t>
            </a:r>
            <a:r>
              <a:rPr lang="ru-RU" sz="9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и</a:t>
            </a:r>
            <a:r>
              <a:rPr lang="ru-RU" sz="9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на</a:t>
            </a:r>
            <a:endParaRPr lang="ru-RU" sz="9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" y="11707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78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Чистописание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5" y="0"/>
            <a:ext cx="2307077" cy="1553759"/>
          </a:xfrm>
          <a:prstGeom prst="rect">
            <a:avLst/>
          </a:prstGeom>
        </p:spPr>
      </p:pic>
      <p:pic>
        <p:nvPicPr>
          <p:cNvPr id="27652" name="Picture 4" descr="http://nachalo4ka.ru/wp-content/uploads/2014/08/list-v-uzkuyu-liniyu.jpg"/>
          <p:cNvPicPr>
            <a:picLocks noChangeAspect="1" noChangeArrowheads="1"/>
          </p:cNvPicPr>
          <p:nvPr/>
        </p:nvPicPr>
        <p:blipFill>
          <a:blip r:embed="rId4" cstate="print"/>
          <a:srcRect t="47308" b="38846"/>
          <a:stretch>
            <a:fillRect/>
          </a:stretch>
        </p:blipFill>
        <p:spPr bwMode="auto">
          <a:xfrm>
            <a:off x="500034" y="1214428"/>
            <a:ext cx="6191240" cy="857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57224" y="1142990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Propisi" pitchFamily="2" charset="0"/>
              </a:rPr>
              <a:t>Рр</a:t>
            </a:r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Propisi" pitchFamily="2" charset="0"/>
              </a:rPr>
              <a:t>Рр</a:t>
            </a:r>
            <a:r>
              <a:rPr lang="ru-RU" sz="4400" dirty="0" smtClean="0">
                <a:latin typeface="Propisi" pitchFamily="2" charset="0"/>
              </a:rPr>
              <a:t> </a:t>
            </a:r>
            <a:endParaRPr lang="ru-RU" sz="4400" dirty="0">
              <a:latin typeface="Propisi" pitchFamily="2" charset="0"/>
            </a:endParaRPr>
          </a:p>
        </p:txBody>
      </p:sp>
      <p:pic>
        <p:nvPicPr>
          <p:cNvPr id="11" name="Picture 4" descr="http://nachalo4ka.ru/wp-content/uploads/2014/08/list-v-uzkuyu-liniyu.jpg"/>
          <p:cNvPicPr>
            <a:picLocks noChangeAspect="1" noChangeArrowheads="1"/>
          </p:cNvPicPr>
          <p:nvPr/>
        </p:nvPicPr>
        <p:blipFill>
          <a:blip r:embed="rId4" cstate="print"/>
          <a:srcRect t="47308" b="38846"/>
          <a:stretch>
            <a:fillRect/>
          </a:stretch>
        </p:blipFill>
        <p:spPr bwMode="auto">
          <a:xfrm>
            <a:off x="714348" y="2357436"/>
            <a:ext cx="6191240" cy="857256"/>
          </a:xfrm>
          <a:prstGeom prst="rect">
            <a:avLst/>
          </a:prstGeom>
          <a:noFill/>
        </p:spPr>
      </p:pic>
      <p:pic>
        <p:nvPicPr>
          <p:cNvPr id="12" name="Picture 4" descr="http://nachalo4ka.ru/wp-content/uploads/2014/08/list-v-uzkuyu-liniyu.jpg"/>
          <p:cNvPicPr>
            <a:picLocks noChangeAspect="1" noChangeArrowheads="1"/>
          </p:cNvPicPr>
          <p:nvPr/>
        </p:nvPicPr>
        <p:blipFill>
          <a:blip r:embed="rId4" cstate="print"/>
          <a:srcRect t="47308" b="38846"/>
          <a:stretch>
            <a:fillRect/>
          </a:stretch>
        </p:blipFill>
        <p:spPr bwMode="auto">
          <a:xfrm>
            <a:off x="785786" y="3857634"/>
            <a:ext cx="6191240" cy="8572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2285998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Propisi" pitchFamily="2" charset="0"/>
              </a:rPr>
              <a:t>Ро</a:t>
            </a:r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    </a:t>
            </a:r>
            <a:r>
              <a:rPr lang="ru-RU" sz="4800" dirty="0" err="1" smtClean="0">
                <a:solidFill>
                  <a:srgbClr val="FF0000"/>
                </a:solidFill>
                <a:latin typeface="Propisi" pitchFamily="2" charset="0"/>
              </a:rPr>
              <a:t>ро</a:t>
            </a:r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   ор   ер   </a:t>
            </a:r>
            <a:r>
              <a:rPr lang="ru-RU" sz="4800" dirty="0" err="1" smtClean="0">
                <a:solidFill>
                  <a:srgbClr val="FF0000"/>
                </a:solidFill>
                <a:latin typeface="Propisi" pitchFamily="2" charset="0"/>
              </a:rPr>
              <a:t>рл</a:t>
            </a:r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   </a:t>
            </a:r>
            <a:r>
              <a:rPr lang="ru-RU" sz="4800" dirty="0" err="1" smtClean="0">
                <a:solidFill>
                  <a:srgbClr val="FF0000"/>
                </a:solidFill>
                <a:latin typeface="Propisi" pitchFamily="2" charset="0"/>
              </a:rPr>
              <a:t>рм</a:t>
            </a:r>
            <a:r>
              <a:rPr lang="ru-RU" sz="4400" dirty="0" smtClean="0">
                <a:latin typeface="Propisi" pitchFamily="2" charset="0"/>
              </a:rPr>
              <a:t> </a:t>
            </a:r>
            <a:endParaRPr lang="ru-RU" sz="4400" dirty="0">
              <a:latin typeface="Propisi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3786196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Жить – Родине служить</a:t>
            </a:r>
            <a:endParaRPr lang="ru-RU" sz="4400" dirty="0">
              <a:latin typeface="Propis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о зимующих птицах &quot;Т&quot;- заметка для районной газеты &quot;А&quot;- акция &quot;Помоги птица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7"/>
            <a:ext cx="9123187" cy="513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843558"/>
            <a:ext cx="7776864" cy="1314450"/>
          </a:xfrm>
        </p:spPr>
        <p:txBody>
          <a:bodyPr>
            <a:noAutofit/>
          </a:bodyPr>
          <a:lstStyle/>
          <a:p>
            <a:pPr algn="l"/>
            <a:r>
              <a:rPr lang="ru-RU" sz="4400" u="sng" dirty="0" smtClean="0">
                <a:solidFill>
                  <a:schemeClr val="accent2">
                    <a:lumMod val="75000"/>
                  </a:schemeClr>
                </a:solidFill>
              </a:rPr>
              <a:t>Что написано?</a:t>
            </a:r>
          </a:p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Кот, на, греется, солнышко, Васька.</a:t>
            </a:r>
          </a:p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                </a:t>
            </a:r>
            <a:r>
              <a:rPr lang="ru-RU" sz="4400" u="sng" dirty="0" smtClean="0">
                <a:solidFill>
                  <a:schemeClr val="accent2">
                    <a:lumMod val="75000"/>
                  </a:schemeClr>
                </a:solidFill>
              </a:rPr>
              <a:t>Почему? </a:t>
            </a:r>
            <a:endParaRPr lang="ru-RU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295</Words>
  <Application>Microsoft Office PowerPoint</Application>
  <PresentationFormat>Экран (16:9)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УМК «Школа России» 2 класс Предложение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Составьте предложение:</vt:lpstr>
      <vt:lpstr>Что такое предложение?</vt:lpstr>
      <vt:lpstr>С.24, упр.20</vt:lpstr>
      <vt:lpstr>Как на письме оформляется предложение? </vt:lpstr>
      <vt:lpstr>Прочитайте. Определите границы предложений. Озаглавьте.</vt:lpstr>
      <vt:lpstr>Забота.</vt:lpstr>
      <vt:lpstr>Слайд 16</vt:lpstr>
      <vt:lpstr>Сегодня на уроке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User</cp:lastModifiedBy>
  <cp:revision>28</cp:revision>
  <dcterms:created xsi:type="dcterms:W3CDTF">2016-11-24T18:24:59Z</dcterms:created>
  <dcterms:modified xsi:type="dcterms:W3CDTF">2020-10-25T06:05:03Z</dcterms:modified>
</cp:coreProperties>
</file>