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5"/>
  </p:handoutMasterIdLst>
  <p:sldIdLst>
    <p:sldId id="256" r:id="rId2"/>
    <p:sldId id="278" r:id="rId3"/>
    <p:sldId id="257" r:id="rId4"/>
    <p:sldId id="281" r:id="rId5"/>
    <p:sldId id="262" r:id="rId6"/>
    <p:sldId id="280" r:id="rId7"/>
    <p:sldId id="282" r:id="rId8"/>
    <p:sldId id="283" r:id="rId9"/>
    <p:sldId id="270" r:id="rId10"/>
    <p:sldId id="272" r:id="rId11"/>
    <p:sldId id="274" r:id="rId12"/>
    <p:sldId id="276" r:id="rId13"/>
    <p:sldId id="258" r:id="rId14"/>
    <p:sldId id="259" r:id="rId15"/>
    <p:sldId id="284" r:id="rId16"/>
    <p:sldId id="263" r:id="rId17"/>
    <p:sldId id="285" r:id="rId18"/>
    <p:sldId id="286" r:id="rId19"/>
    <p:sldId id="287" r:id="rId20"/>
    <p:sldId id="271" r:id="rId21"/>
    <p:sldId id="273" r:id="rId22"/>
    <p:sldId id="275" r:id="rId23"/>
    <p:sldId id="277" r:id="rId2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B17BC0A-E5E4-4477-B629-96AA8291621B}">
          <p14:sldIdLst>
            <p14:sldId id="256"/>
            <p14:sldId id="278"/>
            <p14:sldId id="257"/>
            <p14:sldId id="281"/>
            <p14:sldId id="262"/>
            <p14:sldId id="280"/>
            <p14:sldId id="282"/>
            <p14:sldId id="283"/>
            <p14:sldId id="270"/>
            <p14:sldId id="272"/>
            <p14:sldId id="274"/>
            <p14:sldId id="276"/>
            <p14:sldId id="258"/>
            <p14:sldId id="259"/>
            <p14:sldId id="284"/>
            <p14:sldId id="263"/>
            <p14:sldId id="285"/>
            <p14:sldId id="286"/>
            <p14:sldId id="287"/>
            <p14:sldId id="271"/>
            <p14:sldId id="273"/>
            <p14:sldId id="275"/>
            <p14:sldId id="277"/>
          </p14:sldIdLst>
        </p14:section>
        <p14:section name="Раздел без заголовка" id="{917F3D1F-58D6-478E-ACF3-A690C91CC53A}">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144"/>
      </p:cViewPr>
      <p:guideLst/>
    </p:cSldViewPr>
  </p:slideViewPr>
  <p:notesTextViewPr>
    <p:cViewPr>
      <p:scale>
        <a:sx n="1" d="1"/>
        <a:sy n="1" d="1"/>
      </p:scale>
      <p:origin x="0" y="0"/>
    </p:cViewPr>
  </p:notesTextViewPr>
  <p:notesViewPr>
    <p:cSldViewPr snapToGrid="0">
      <p:cViewPr varScale="1">
        <p:scale>
          <a:sx n="81" d="100"/>
          <a:sy n="81" d="100"/>
        </p:scale>
        <p:origin x="205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5F026363-FEC1-4798-A28F-0C52806D5D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6A4DE4A4-B70A-461A-B33C-471624223B7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1D684C-CF2E-464F-81FA-11DF0E998ACD}" type="datetimeFigureOut">
              <a:rPr lang="ru-RU" smtClean="0"/>
              <a:t>06.02.2021</a:t>
            </a:fld>
            <a:endParaRPr lang="ru-RU"/>
          </a:p>
        </p:txBody>
      </p:sp>
      <p:sp>
        <p:nvSpPr>
          <p:cNvPr id="4" name="Нижний колонтитул 3">
            <a:extLst>
              <a:ext uri="{FF2B5EF4-FFF2-40B4-BE49-F238E27FC236}">
                <a16:creationId xmlns:a16="http://schemas.microsoft.com/office/drawing/2014/main" id="{CFDAFD1F-78BA-425B-A7D7-3FB40D0715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0CACA1AF-6258-40B8-A65E-612CD76DA2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E44264-214F-446A-8AEE-E95C8D817A69}" type="slidenum">
              <a:rPr lang="ru-RU" smtClean="0"/>
              <a:t>‹#›</a:t>
            </a:fld>
            <a:endParaRPr lang="ru-RU"/>
          </a:p>
        </p:txBody>
      </p:sp>
    </p:spTree>
    <p:extLst>
      <p:ext uri="{BB962C8B-B14F-4D97-AF65-F5344CB8AC3E}">
        <p14:creationId xmlns:p14="http://schemas.microsoft.com/office/powerpoint/2010/main" val="320309406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48770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45370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11038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904669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129455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958965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95517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15323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14339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779027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295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2/6/2021</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1907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2/6/2021</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2535595123"/>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Видео 3">
            <a:extLst>
              <a:ext uri="{FF2B5EF4-FFF2-40B4-BE49-F238E27FC236}">
                <a16:creationId xmlns:a16="http://schemas.microsoft.com/office/drawing/2014/main" id="{FDE76F49-7549-491C-A925-A6423A4D67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70308" y="0"/>
            <a:ext cx="12462308" cy="6857990"/>
          </a:xfrm>
          <a:prstGeom prst="rect">
            <a:avLst/>
          </a:prstGeom>
        </p:spPr>
      </p:pic>
      <p:sp>
        <p:nvSpPr>
          <p:cNvPr id="26" name="Rectangle 25">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Заголовок 1">
            <a:extLst>
              <a:ext uri="{FF2B5EF4-FFF2-40B4-BE49-F238E27FC236}">
                <a16:creationId xmlns:a16="http://schemas.microsoft.com/office/drawing/2014/main" id="{89B70A41-A100-483E-AD97-CD42ECF4DFD9}"/>
              </a:ext>
            </a:extLst>
          </p:cNvPr>
          <p:cNvSpPr>
            <a:spLocks noGrp="1"/>
          </p:cNvSpPr>
          <p:nvPr>
            <p:ph type="ctrTitle"/>
          </p:nvPr>
        </p:nvSpPr>
        <p:spPr>
          <a:xfrm>
            <a:off x="477981" y="1122362"/>
            <a:ext cx="4023360" cy="2802219"/>
          </a:xfrm>
        </p:spPr>
        <p:txBody>
          <a:bodyPr anchor="b">
            <a:normAutofit/>
          </a:bodyPr>
          <a:lstStyle/>
          <a:p>
            <a:endParaRPr lang="ru-RU" sz="3200" dirty="0"/>
          </a:p>
          <a:p>
            <a:r>
              <a:rPr lang="ru-RU" sz="5400" dirty="0"/>
              <a:t>Иммунитет</a:t>
            </a:r>
          </a:p>
        </p:txBody>
      </p:sp>
      <p:sp>
        <p:nvSpPr>
          <p:cNvPr id="3" name="Подзаголовок 2">
            <a:extLst>
              <a:ext uri="{FF2B5EF4-FFF2-40B4-BE49-F238E27FC236}">
                <a16:creationId xmlns:a16="http://schemas.microsoft.com/office/drawing/2014/main" id="{3DAC71FD-6304-4929-A1BC-9936599CAEB2}"/>
              </a:ext>
            </a:extLst>
          </p:cNvPr>
          <p:cNvSpPr>
            <a:spLocks noGrp="1"/>
          </p:cNvSpPr>
          <p:nvPr>
            <p:ph type="subTitle" idx="1"/>
          </p:nvPr>
        </p:nvSpPr>
        <p:spPr>
          <a:xfrm>
            <a:off x="477980" y="3969352"/>
            <a:ext cx="4023359" cy="1208141"/>
          </a:xfrm>
        </p:spPr>
        <p:txBody>
          <a:bodyPr>
            <a:noAutofit/>
          </a:bodyPr>
          <a:lstStyle/>
          <a:p>
            <a:pPr>
              <a:lnSpc>
                <a:spcPct val="90000"/>
              </a:lnSpc>
            </a:pPr>
            <a:endParaRPr lang="ru-RU" sz="3200" dirty="0"/>
          </a:p>
          <a:p>
            <a:pPr>
              <a:lnSpc>
                <a:spcPct val="90000"/>
              </a:lnSpc>
            </a:pPr>
            <a:r>
              <a:rPr lang="ru-RU" sz="3200" dirty="0"/>
              <a:t>8  класс</a:t>
            </a:r>
          </a:p>
          <a:p>
            <a:pPr>
              <a:lnSpc>
                <a:spcPct val="90000"/>
              </a:lnSpc>
            </a:pPr>
            <a:endParaRPr lang="ru-RU" sz="3200" dirty="0"/>
          </a:p>
          <a:p>
            <a:pPr>
              <a:lnSpc>
                <a:spcPct val="90000"/>
              </a:lnSpc>
            </a:pPr>
            <a:r>
              <a:rPr lang="ru-RU" sz="2000" b="1" dirty="0"/>
              <a:t>Деркач С.О.</a:t>
            </a:r>
          </a:p>
          <a:p>
            <a:pPr>
              <a:lnSpc>
                <a:spcPct val="90000"/>
              </a:lnSpc>
            </a:pPr>
            <a:r>
              <a:rPr lang="ru-RU" sz="2000" b="1" dirty="0"/>
              <a:t>МОУ СОШ №1 г. Тверь</a:t>
            </a:r>
          </a:p>
        </p:txBody>
      </p:sp>
    </p:spTree>
    <p:extLst>
      <p:ext uri="{BB962C8B-B14F-4D97-AF65-F5344CB8AC3E}">
        <p14:creationId xmlns:p14="http://schemas.microsoft.com/office/powerpoint/2010/main" val="17344428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23A88D-5D82-4AA4-97CA-B0AF5AAFAE32}"/>
              </a:ext>
            </a:extLst>
          </p:cNvPr>
          <p:cNvSpPr>
            <a:spLocks noGrp="1"/>
          </p:cNvSpPr>
          <p:nvPr>
            <p:ph type="title"/>
          </p:nvPr>
        </p:nvSpPr>
        <p:spPr>
          <a:xfrm>
            <a:off x="839788" y="640080"/>
            <a:ext cx="3886200" cy="642620"/>
          </a:xfrm>
        </p:spPr>
        <p:txBody>
          <a:bodyPr/>
          <a:lstStyle/>
          <a:p>
            <a:r>
              <a:rPr lang="ru-RU" dirty="0"/>
              <a:t>Задача 8</a:t>
            </a:r>
          </a:p>
        </p:txBody>
      </p:sp>
      <p:sp>
        <p:nvSpPr>
          <p:cNvPr id="4" name="Текст 3">
            <a:extLst>
              <a:ext uri="{FF2B5EF4-FFF2-40B4-BE49-F238E27FC236}">
                <a16:creationId xmlns:a16="http://schemas.microsoft.com/office/drawing/2014/main" id="{A0AD00FD-F0D2-4EDA-9E53-90585C4375DB}"/>
              </a:ext>
            </a:extLst>
          </p:cNvPr>
          <p:cNvSpPr>
            <a:spLocks noGrp="1"/>
          </p:cNvSpPr>
          <p:nvPr>
            <p:ph type="body" sz="half" idx="2"/>
          </p:nvPr>
        </p:nvSpPr>
        <p:spPr>
          <a:xfrm>
            <a:off x="839788" y="1397000"/>
            <a:ext cx="3886200" cy="4848352"/>
          </a:xfrm>
        </p:spPr>
        <p:txBody>
          <a:bodyPr>
            <a:normAutofit/>
          </a:bodyPr>
          <a:lstStyle/>
          <a:p>
            <a:pPr algn="ctr"/>
            <a:endParaRPr lang="ru-RU" sz="2000" dirty="0"/>
          </a:p>
          <a:p>
            <a:pPr algn="ctr"/>
            <a:r>
              <a:rPr lang="ru-RU" sz="2000" dirty="0"/>
              <a:t>При исследовании крови человека у него </a:t>
            </a:r>
            <a:r>
              <a:rPr lang="ru-RU" sz="2000" dirty="0">
                <a:solidFill>
                  <a:srgbClr val="FF0000"/>
                </a:solidFill>
              </a:rPr>
              <a:t>обнаружили повышенное содержание глюкозы (2%)</a:t>
            </a:r>
            <a:r>
              <a:rPr lang="ru-RU" sz="2000" dirty="0"/>
              <a:t> и срочно положили на </a:t>
            </a:r>
            <a:r>
              <a:rPr lang="ru-RU" sz="2000" dirty="0">
                <a:solidFill>
                  <a:srgbClr val="FF0000"/>
                </a:solidFill>
              </a:rPr>
              <a:t>обследование в больницу</a:t>
            </a:r>
            <a:r>
              <a:rPr lang="ru-RU" sz="2000" dirty="0"/>
              <a:t>. Настолько уж к серьезным заболеваниям может привести повышенное содержание глюкозы в крови?</a:t>
            </a:r>
          </a:p>
        </p:txBody>
      </p:sp>
      <p:pic>
        <p:nvPicPr>
          <p:cNvPr id="1026" name="Picture 2">
            <a:extLst>
              <a:ext uri="{FF2B5EF4-FFF2-40B4-BE49-F238E27FC236}">
                <a16:creationId xmlns:a16="http://schemas.microsoft.com/office/drawing/2014/main" id="{CA32B988-BFF6-4D0D-A860-068BEBEA9A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059613" y="1028700"/>
            <a:ext cx="4489450" cy="42164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2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240237-CE87-4EF5-9A08-C875700AB43E}"/>
              </a:ext>
            </a:extLst>
          </p:cNvPr>
          <p:cNvSpPr>
            <a:spLocks noGrp="1"/>
          </p:cNvSpPr>
          <p:nvPr>
            <p:ph type="title"/>
          </p:nvPr>
        </p:nvSpPr>
        <p:spPr>
          <a:xfrm>
            <a:off x="839788" y="640080"/>
            <a:ext cx="3886200" cy="642620"/>
          </a:xfrm>
        </p:spPr>
        <p:txBody>
          <a:bodyPr/>
          <a:lstStyle/>
          <a:p>
            <a:r>
              <a:rPr lang="ru-RU" dirty="0"/>
              <a:t>Задача 9</a:t>
            </a:r>
          </a:p>
        </p:txBody>
      </p:sp>
      <p:pic>
        <p:nvPicPr>
          <p:cNvPr id="5" name="Объект 4">
            <a:extLst>
              <a:ext uri="{FF2B5EF4-FFF2-40B4-BE49-F238E27FC236}">
                <a16:creationId xmlns:a16="http://schemas.microsoft.com/office/drawing/2014/main" id="{C90514C9-CFA6-4DC5-8E30-FDAB86B49C3C}"/>
              </a:ext>
            </a:extLst>
          </p:cNvPr>
          <p:cNvPicPr>
            <a:picLocks noGrp="1" noChangeAspect="1"/>
          </p:cNvPicPr>
          <p:nvPr>
            <p:ph idx="1"/>
          </p:nvPr>
        </p:nvPicPr>
        <p:blipFill>
          <a:blip r:embed="rId2"/>
          <a:stretch>
            <a:fillRect/>
          </a:stretch>
        </p:blipFill>
        <p:spPr>
          <a:xfrm>
            <a:off x="7275512" y="800100"/>
            <a:ext cx="4687887" cy="4333182"/>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sp>
        <p:nvSpPr>
          <p:cNvPr id="4" name="Текст 3">
            <a:extLst>
              <a:ext uri="{FF2B5EF4-FFF2-40B4-BE49-F238E27FC236}">
                <a16:creationId xmlns:a16="http://schemas.microsoft.com/office/drawing/2014/main" id="{F29DB012-6953-4F1A-8914-0C0AAEB5F7DD}"/>
              </a:ext>
            </a:extLst>
          </p:cNvPr>
          <p:cNvSpPr>
            <a:spLocks noGrp="1"/>
          </p:cNvSpPr>
          <p:nvPr>
            <p:ph type="body" sz="half" idx="2"/>
          </p:nvPr>
        </p:nvSpPr>
        <p:spPr>
          <a:xfrm>
            <a:off x="839788" y="1409700"/>
            <a:ext cx="3886200" cy="4835652"/>
          </a:xfrm>
        </p:spPr>
        <p:txBody>
          <a:bodyPr/>
          <a:lstStyle/>
          <a:p>
            <a:pPr algn="ctr"/>
            <a:r>
              <a:rPr lang="ru-RU" sz="2400" dirty="0">
                <a:effectLst/>
                <a:ea typeface="Times New Roman" panose="02020603050405020304" pitchFamily="18" charset="0"/>
              </a:rPr>
              <a:t>Как </a:t>
            </a:r>
            <a:r>
              <a:rPr lang="ru-RU" sz="2400" dirty="0">
                <a:solidFill>
                  <a:srgbClr val="FF0000"/>
                </a:solidFill>
                <a:effectLst/>
                <a:ea typeface="Times New Roman" panose="02020603050405020304" pitchFamily="18" charset="0"/>
              </a:rPr>
              <a:t>можно «управлять иммунной системой» </a:t>
            </a:r>
            <a:r>
              <a:rPr lang="ru-RU" sz="2400" dirty="0">
                <a:effectLst/>
                <a:ea typeface="Times New Roman" panose="02020603050405020304" pitchFamily="18" charset="0"/>
              </a:rPr>
              <a:t>в современном обществе?</a:t>
            </a:r>
          </a:p>
          <a:p>
            <a:pPr algn="ctr"/>
            <a:r>
              <a:rPr lang="ru-RU" sz="2400" dirty="0">
                <a:ea typeface="Times New Roman" panose="02020603050405020304" pitchFamily="18" charset="0"/>
              </a:rPr>
              <a:t>В каких случаях возникает необходимость укрепления иммунной системы?</a:t>
            </a:r>
            <a:endParaRPr lang="ru-RU" sz="2400" dirty="0">
              <a:effectLst/>
              <a:ea typeface="Times New Roman" panose="02020603050405020304" pitchFamily="18" charset="0"/>
            </a:endParaRPr>
          </a:p>
          <a:p>
            <a:endParaRPr lang="ru-RU" sz="1800" dirty="0">
              <a:latin typeface="Century Schoolbook" panose="02040604050505020304" pitchFamily="18" charset="0"/>
              <a:ea typeface="Times New Roman" panose="02020603050405020304" pitchFamily="18" charset="0"/>
            </a:endParaRPr>
          </a:p>
          <a:p>
            <a:endParaRPr lang="ru-RU" sz="1800" dirty="0">
              <a:effectLst/>
              <a:latin typeface="Times New Roman" panose="02020603050405020304" pitchFamily="18" charset="0"/>
              <a:ea typeface="Times New Roman" panose="02020603050405020304" pitchFamily="18" charset="0"/>
            </a:endParaRPr>
          </a:p>
          <a:p>
            <a:endParaRPr lang="ru-RU" sz="1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2962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AE0B63-3DDE-4F5A-8FD8-A8302C096897}"/>
              </a:ext>
            </a:extLst>
          </p:cNvPr>
          <p:cNvSpPr>
            <a:spLocks noGrp="1"/>
          </p:cNvSpPr>
          <p:nvPr>
            <p:ph type="title"/>
          </p:nvPr>
        </p:nvSpPr>
        <p:spPr>
          <a:xfrm>
            <a:off x="839788" y="640080"/>
            <a:ext cx="3886200" cy="680720"/>
          </a:xfrm>
        </p:spPr>
        <p:txBody>
          <a:bodyPr/>
          <a:lstStyle/>
          <a:p>
            <a:r>
              <a:rPr lang="ru-RU" dirty="0"/>
              <a:t>Задача 10</a:t>
            </a:r>
          </a:p>
        </p:txBody>
      </p:sp>
      <p:pic>
        <p:nvPicPr>
          <p:cNvPr id="5" name="Объект 4">
            <a:extLst>
              <a:ext uri="{FF2B5EF4-FFF2-40B4-BE49-F238E27FC236}">
                <a16:creationId xmlns:a16="http://schemas.microsoft.com/office/drawing/2014/main" id="{553C0FE8-3DDB-4772-BB68-95B1AE19285B}"/>
              </a:ext>
            </a:extLst>
          </p:cNvPr>
          <p:cNvPicPr>
            <a:picLocks noGrp="1" noChangeAspect="1"/>
          </p:cNvPicPr>
          <p:nvPr>
            <p:ph idx="1"/>
          </p:nvPr>
        </p:nvPicPr>
        <p:blipFill>
          <a:blip r:embed="rId2"/>
          <a:stretch>
            <a:fillRect/>
          </a:stretch>
        </p:blipFill>
        <p:spPr>
          <a:xfrm>
            <a:off x="7085013" y="980440"/>
            <a:ext cx="4489450" cy="3735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Текст 3">
            <a:extLst>
              <a:ext uri="{FF2B5EF4-FFF2-40B4-BE49-F238E27FC236}">
                <a16:creationId xmlns:a16="http://schemas.microsoft.com/office/drawing/2014/main" id="{DC240B74-F08A-4C81-B259-C16B5E105C65}"/>
              </a:ext>
            </a:extLst>
          </p:cNvPr>
          <p:cNvSpPr>
            <a:spLocks noGrp="1"/>
          </p:cNvSpPr>
          <p:nvPr>
            <p:ph type="body" sz="half" idx="2"/>
          </p:nvPr>
        </p:nvSpPr>
        <p:spPr>
          <a:xfrm>
            <a:off x="839788" y="1562100"/>
            <a:ext cx="3886200" cy="4683252"/>
          </a:xfrm>
        </p:spPr>
        <p:txBody>
          <a:bodyPr>
            <a:normAutofit/>
          </a:bodyPr>
          <a:lstStyle/>
          <a:p>
            <a:pPr algn="ctr"/>
            <a:endParaRPr lang="ru-RU" sz="2800" dirty="0"/>
          </a:p>
          <a:p>
            <a:pPr algn="ctr"/>
            <a:r>
              <a:rPr lang="ru-RU" sz="2800" dirty="0"/>
              <a:t>Дошкольник </a:t>
            </a:r>
            <a:r>
              <a:rPr lang="ru-RU" sz="2800" dirty="0">
                <a:solidFill>
                  <a:srgbClr val="FF0000"/>
                </a:solidFill>
              </a:rPr>
              <a:t>заболел корью в легкой форме </a:t>
            </a:r>
            <a:r>
              <a:rPr lang="ru-RU" sz="2800" dirty="0"/>
              <a:t>и вскоре поправился,. Чем это можно объяснить?</a:t>
            </a:r>
          </a:p>
        </p:txBody>
      </p:sp>
    </p:spTree>
    <p:extLst>
      <p:ext uri="{BB962C8B-B14F-4D97-AF65-F5344CB8AC3E}">
        <p14:creationId xmlns:p14="http://schemas.microsoft.com/office/powerpoint/2010/main" val="304110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C0E7BB9-C95B-4AE7-9569-20E7E05601D5}"/>
              </a:ext>
            </a:extLst>
          </p:cNvPr>
          <p:cNvSpPr>
            <a:spLocks noGrp="1"/>
          </p:cNvSpPr>
          <p:nvPr>
            <p:ph type="title"/>
          </p:nvPr>
        </p:nvSpPr>
        <p:spPr>
          <a:xfrm>
            <a:off x="822203" y="475488"/>
            <a:ext cx="3886200" cy="2953512"/>
          </a:xfrm>
        </p:spPr>
        <p:txBody>
          <a:bodyPr>
            <a:normAutofit/>
          </a:bodyPr>
          <a:lstStyle/>
          <a:p>
            <a:r>
              <a:rPr lang="ru-RU" sz="6000" b="1" dirty="0">
                <a:solidFill>
                  <a:srgbClr val="FF0000"/>
                </a:solidFill>
              </a:rPr>
              <a:t>Ответы на вопросы</a:t>
            </a:r>
          </a:p>
        </p:txBody>
      </p:sp>
      <p:pic>
        <p:nvPicPr>
          <p:cNvPr id="1026" name="Picture 2">
            <a:extLst>
              <a:ext uri="{FF2B5EF4-FFF2-40B4-BE49-F238E27FC236}">
                <a16:creationId xmlns:a16="http://schemas.microsoft.com/office/drawing/2014/main" id="{E721D57A-A47A-49BD-BCAE-F1E3B5E3D1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05869" y="1952244"/>
            <a:ext cx="5062295" cy="47126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68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F3F703-527A-4934-ADC5-8A0D2B84047B}"/>
              </a:ext>
            </a:extLst>
          </p:cNvPr>
          <p:cNvSpPr>
            <a:spLocks noGrp="1"/>
          </p:cNvSpPr>
          <p:nvPr>
            <p:ph type="title"/>
          </p:nvPr>
        </p:nvSpPr>
        <p:spPr>
          <a:xfrm>
            <a:off x="839788" y="640080"/>
            <a:ext cx="3886200" cy="696351"/>
          </a:xfrm>
        </p:spPr>
        <p:txBody>
          <a:bodyPr/>
          <a:lstStyle/>
          <a:p>
            <a:r>
              <a:rPr lang="ru-RU" dirty="0"/>
              <a:t>Задача 1</a:t>
            </a:r>
          </a:p>
        </p:txBody>
      </p:sp>
      <p:pic>
        <p:nvPicPr>
          <p:cNvPr id="5" name="Объект 4">
            <a:extLst>
              <a:ext uri="{FF2B5EF4-FFF2-40B4-BE49-F238E27FC236}">
                <a16:creationId xmlns:a16="http://schemas.microsoft.com/office/drawing/2014/main" id="{7531B5BD-8240-4B63-AB1F-BD65AB6BFE11}"/>
              </a:ext>
            </a:extLst>
          </p:cNvPr>
          <p:cNvPicPr>
            <a:picLocks noGrp="1" noChangeAspect="1"/>
          </p:cNvPicPr>
          <p:nvPr>
            <p:ph idx="1"/>
          </p:nvPr>
        </p:nvPicPr>
        <p:blipFill>
          <a:blip r:embed="rId2"/>
          <a:stretch>
            <a:fillRect/>
          </a:stretch>
        </p:blipFill>
        <p:spPr>
          <a:xfrm>
            <a:off x="7048500" y="988255"/>
            <a:ext cx="4927600" cy="4984379"/>
          </a:xfrm>
          <a:prstGeom prst="rect">
            <a:avLst/>
          </a:prstGeom>
          <a:ln>
            <a:noFill/>
          </a:ln>
          <a:effectLst>
            <a:outerShdw blurRad="292100" dist="139700" dir="2700000" algn="tl" rotWithShape="0">
              <a:srgbClr val="333333">
                <a:alpha val="65000"/>
              </a:srgbClr>
            </a:outerShdw>
            <a:softEdge rad="127000"/>
          </a:effectLst>
        </p:spPr>
      </p:pic>
      <p:sp>
        <p:nvSpPr>
          <p:cNvPr id="4" name="Текст 3">
            <a:extLst>
              <a:ext uri="{FF2B5EF4-FFF2-40B4-BE49-F238E27FC236}">
                <a16:creationId xmlns:a16="http://schemas.microsoft.com/office/drawing/2014/main" id="{5A789A76-D920-48BA-989B-E73E4E345E6E}"/>
              </a:ext>
            </a:extLst>
          </p:cNvPr>
          <p:cNvSpPr>
            <a:spLocks noGrp="1"/>
          </p:cNvSpPr>
          <p:nvPr>
            <p:ph type="body" sz="half" idx="2"/>
          </p:nvPr>
        </p:nvSpPr>
        <p:spPr>
          <a:xfrm>
            <a:off x="839788" y="1776046"/>
            <a:ext cx="3886200" cy="4469306"/>
          </a:xfrm>
        </p:spPr>
        <p:txBody>
          <a:bodyPr>
            <a:normAutofit/>
          </a:bodyPr>
          <a:lstStyle/>
          <a:p>
            <a:pPr algn="ctr"/>
            <a:r>
              <a:rPr lang="ru-RU" sz="2800" dirty="0"/>
              <a:t>Повышенное содержание лейкоцитов в крови  свидетельствует о  происходящем в организме  </a:t>
            </a:r>
            <a:r>
              <a:rPr lang="ru-RU" sz="2800" i="1" dirty="0">
                <a:solidFill>
                  <a:schemeClr val="tx1">
                    <a:lumMod val="95000"/>
                    <a:lumOff val="5000"/>
                  </a:schemeClr>
                </a:solidFill>
              </a:rPr>
              <a:t>воспалительном процессе.</a:t>
            </a:r>
          </a:p>
        </p:txBody>
      </p:sp>
    </p:spTree>
    <p:extLst>
      <p:ext uri="{BB962C8B-B14F-4D97-AF65-F5344CB8AC3E}">
        <p14:creationId xmlns:p14="http://schemas.microsoft.com/office/powerpoint/2010/main" val="3419851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4017C0-7D27-4F4D-B63C-38733624BA0E}"/>
              </a:ext>
            </a:extLst>
          </p:cNvPr>
          <p:cNvSpPr>
            <a:spLocks noGrp="1"/>
          </p:cNvSpPr>
          <p:nvPr>
            <p:ph type="title"/>
          </p:nvPr>
        </p:nvSpPr>
        <p:spPr>
          <a:xfrm>
            <a:off x="839788" y="640080"/>
            <a:ext cx="3886200" cy="617220"/>
          </a:xfrm>
        </p:spPr>
        <p:txBody>
          <a:bodyPr/>
          <a:lstStyle/>
          <a:p>
            <a:r>
              <a:rPr lang="ru-RU" dirty="0"/>
              <a:t>Задача 2</a:t>
            </a:r>
          </a:p>
        </p:txBody>
      </p:sp>
      <p:pic>
        <p:nvPicPr>
          <p:cNvPr id="5" name="Объект 4">
            <a:extLst>
              <a:ext uri="{FF2B5EF4-FFF2-40B4-BE49-F238E27FC236}">
                <a16:creationId xmlns:a16="http://schemas.microsoft.com/office/drawing/2014/main" id="{533F7A9E-B8B3-4B97-A1F9-7EBD9C57183C}"/>
              </a:ext>
            </a:extLst>
          </p:cNvPr>
          <p:cNvPicPr>
            <a:picLocks noGrp="1" noChangeAspect="1"/>
          </p:cNvPicPr>
          <p:nvPr>
            <p:ph idx="1"/>
          </p:nvPr>
        </p:nvPicPr>
        <p:blipFill>
          <a:blip r:embed="rId2"/>
          <a:stretch>
            <a:fillRect/>
          </a:stretch>
        </p:blipFill>
        <p:spPr>
          <a:xfrm>
            <a:off x="7189788" y="1003300"/>
            <a:ext cx="4229100" cy="42418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sp>
        <p:nvSpPr>
          <p:cNvPr id="4" name="Текст 3">
            <a:extLst>
              <a:ext uri="{FF2B5EF4-FFF2-40B4-BE49-F238E27FC236}">
                <a16:creationId xmlns:a16="http://schemas.microsoft.com/office/drawing/2014/main" id="{BB606301-97B7-4EE7-A66A-D35E423CF4A2}"/>
              </a:ext>
            </a:extLst>
          </p:cNvPr>
          <p:cNvSpPr>
            <a:spLocks noGrp="1"/>
          </p:cNvSpPr>
          <p:nvPr>
            <p:ph type="body" sz="half" idx="2"/>
          </p:nvPr>
        </p:nvSpPr>
        <p:spPr>
          <a:xfrm>
            <a:off x="839788" y="1460500"/>
            <a:ext cx="3886200" cy="4784852"/>
          </a:xfrm>
        </p:spPr>
        <p:txBody>
          <a:bodyPr>
            <a:noAutofit/>
          </a:bodyPr>
          <a:lstStyle/>
          <a:p>
            <a:pPr algn="ctr"/>
            <a:r>
              <a:rPr lang="ru-RU" sz="2800" dirty="0"/>
              <a:t>Рубец после оспопрививания говорит о том, что у человека выработан искусственный активный иммунитет к черной оспе после вакцинации, то есть этот человек уже никогда не заболеет черной оспой</a:t>
            </a:r>
          </a:p>
        </p:txBody>
      </p:sp>
    </p:spTree>
    <p:extLst>
      <p:ext uri="{BB962C8B-B14F-4D97-AF65-F5344CB8AC3E}">
        <p14:creationId xmlns:p14="http://schemas.microsoft.com/office/powerpoint/2010/main" val="95392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24B7CF-2188-4340-95CB-99251B5159DA}"/>
              </a:ext>
            </a:extLst>
          </p:cNvPr>
          <p:cNvSpPr>
            <a:spLocks noGrp="1"/>
          </p:cNvSpPr>
          <p:nvPr>
            <p:ph type="title"/>
          </p:nvPr>
        </p:nvSpPr>
        <p:spPr>
          <a:xfrm>
            <a:off x="839788" y="640080"/>
            <a:ext cx="3886200" cy="820420"/>
          </a:xfrm>
        </p:spPr>
        <p:txBody>
          <a:bodyPr/>
          <a:lstStyle/>
          <a:p>
            <a:r>
              <a:rPr lang="ru-RU" dirty="0"/>
              <a:t>Задача 3</a:t>
            </a:r>
          </a:p>
        </p:txBody>
      </p:sp>
      <p:pic>
        <p:nvPicPr>
          <p:cNvPr id="5" name="Объект 4">
            <a:extLst>
              <a:ext uri="{FF2B5EF4-FFF2-40B4-BE49-F238E27FC236}">
                <a16:creationId xmlns:a16="http://schemas.microsoft.com/office/drawing/2014/main" id="{9BCCB97F-424F-4E14-AA7A-7B689C3312D6}"/>
              </a:ext>
            </a:extLst>
          </p:cNvPr>
          <p:cNvPicPr>
            <a:picLocks noGrp="1" noChangeAspect="1"/>
          </p:cNvPicPr>
          <p:nvPr>
            <p:ph idx="1"/>
          </p:nvPr>
        </p:nvPicPr>
        <p:blipFill>
          <a:blip r:embed="rId2"/>
          <a:stretch>
            <a:fillRect/>
          </a:stretch>
        </p:blipFill>
        <p:spPr>
          <a:xfrm>
            <a:off x="6983412" y="266700"/>
            <a:ext cx="5018087" cy="49276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
        <p:nvSpPr>
          <p:cNvPr id="4" name="Текст 3">
            <a:extLst>
              <a:ext uri="{FF2B5EF4-FFF2-40B4-BE49-F238E27FC236}">
                <a16:creationId xmlns:a16="http://schemas.microsoft.com/office/drawing/2014/main" id="{2496B831-F4EB-4303-8332-9EEE57D95C7A}"/>
              </a:ext>
            </a:extLst>
          </p:cNvPr>
          <p:cNvSpPr>
            <a:spLocks noGrp="1"/>
          </p:cNvSpPr>
          <p:nvPr>
            <p:ph type="body" sz="half" idx="2"/>
          </p:nvPr>
        </p:nvSpPr>
        <p:spPr>
          <a:xfrm>
            <a:off x="839788" y="1612900"/>
            <a:ext cx="3886200" cy="4632452"/>
          </a:xfrm>
        </p:spPr>
        <p:txBody>
          <a:bodyPr>
            <a:noAutofit/>
          </a:bodyPr>
          <a:lstStyle/>
          <a:p>
            <a:pPr algn="ctr"/>
            <a:r>
              <a:rPr lang="ru-RU" sz="2400" dirty="0"/>
              <a:t>Кровь человека, перенесшего дифтерию</a:t>
            </a:r>
            <a:r>
              <a:rPr lang="ru-RU" sz="2400" dirty="0">
                <a:solidFill>
                  <a:schemeClr val="tx1">
                    <a:lumMod val="95000"/>
                    <a:lumOff val="5000"/>
                  </a:schemeClr>
                </a:solidFill>
              </a:rPr>
              <a:t>, содержит антитела, которые </a:t>
            </a:r>
            <a:r>
              <a:rPr lang="ru-RU" sz="2400" dirty="0"/>
              <a:t>соединяются с микробами дифтерии и вызывают их гибель. В крови человека, не болевшего дифтерией, антител к микробам дифтерии нет, поэтому они не погибают и вызовут заболевание.</a:t>
            </a:r>
          </a:p>
        </p:txBody>
      </p:sp>
    </p:spTree>
    <p:extLst>
      <p:ext uri="{BB962C8B-B14F-4D97-AF65-F5344CB8AC3E}">
        <p14:creationId xmlns:p14="http://schemas.microsoft.com/office/powerpoint/2010/main" val="1372812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D3E2CD-3C17-4FA6-B2F9-ECD05A0C2D82}"/>
              </a:ext>
            </a:extLst>
          </p:cNvPr>
          <p:cNvSpPr>
            <a:spLocks noGrp="1"/>
          </p:cNvSpPr>
          <p:nvPr>
            <p:ph type="title"/>
          </p:nvPr>
        </p:nvSpPr>
        <p:spPr>
          <a:xfrm>
            <a:off x="839788" y="640080"/>
            <a:ext cx="3886200" cy="629920"/>
          </a:xfrm>
        </p:spPr>
        <p:txBody>
          <a:bodyPr/>
          <a:lstStyle/>
          <a:p>
            <a:r>
              <a:rPr lang="ru-RU" dirty="0"/>
              <a:t>Задача 4</a:t>
            </a:r>
          </a:p>
        </p:txBody>
      </p:sp>
      <p:pic>
        <p:nvPicPr>
          <p:cNvPr id="5" name="Объект 4">
            <a:extLst>
              <a:ext uri="{FF2B5EF4-FFF2-40B4-BE49-F238E27FC236}">
                <a16:creationId xmlns:a16="http://schemas.microsoft.com/office/drawing/2014/main" id="{95875798-C69C-4128-B475-DCFCED1FD3A7}"/>
              </a:ext>
            </a:extLst>
          </p:cNvPr>
          <p:cNvPicPr>
            <a:picLocks noGrp="1" noChangeAspect="1"/>
          </p:cNvPicPr>
          <p:nvPr>
            <p:ph idx="1"/>
          </p:nvPr>
        </p:nvPicPr>
        <p:blipFill>
          <a:blip r:embed="rId2"/>
          <a:stretch>
            <a:fillRect/>
          </a:stretch>
        </p:blipFill>
        <p:spPr>
          <a:xfrm>
            <a:off x="7135813" y="1270000"/>
            <a:ext cx="4489450" cy="439419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
        <p:nvSpPr>
          <p:cNvPr id="4" name="Текст 3">
            <a:extLst>
              <a:ext uri="{FF2B5EF4-FFF2-40B4-BE49-F238E27FC236}">
                <a16:creationId xmlns:a16="http://schemas.microsoft.com/office/drawing/2014/main" id="{488CF384-931D-476D-B0E9-F591C8A6FF0D}"/>
              </a:ext>
            </a:extLst>
          </p:cNvPr>
          <p:cNvSpPr>
            <a:spLocks noGrp="1"/>
          </p:cNvSpPr>
          <p:nvPr>
            <p:ph type="body" sz="half" idx="2"/>
          </p:nvPr>
        </p:nvSpPr>
        <p:spPr>
          <a:xfrm>
            <a:off x="839788" y="1270000"/>
            <a:ext cx="3886200" cy="4975352"/>
          </a:xfrm>
        </p:spPr>
        <p:txBody>
          <a:bodyPr>
            <a:noAutofit/>
          </a:bodyPr>
          <a:lstStyle/>
          <a:p>
            <a:pPr algn="ctr"/>
            <a:r>
              <a:rPr lang="ru-RU" sz="1800" dirty="0"/>
              <a:t>Знания о резус-факторе могут пригодиться будущим мамам, так как, если у женщины кровь резус-отрицательная, а у отца – положительная, то ребенок может, как правило, унаследовать резус-положительный фактор отца. В этом случае в ходе беременности возникнет резус-конфликт, в процессе которого организм матери будет разрушать эритроциты плода с чуждым для матери белком, у ребенка разовьется поражение печени, так называемая гемолитическая желтуха, что может привести к гибели плода или новорожденного.</a:t>
            </a:r>
          </a:p>
        </p:txBody>
      </p:sp>
    </p:spTree>
    <p:extLst>
      <p:ext uri="{BB962C8B-B14F-4D97-AF65-F5344CB8AC3E}">
        <p14:creationId xmlns:p14="http://schemas.microsoft.com/office/powerpoint/2010/main" val="373720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90F566-0B14-4877-BBB7-41600017364B}"/>
              </a:ext>
            </a:extLst>
          </p:cNvPr>
          <p:cNvSpPr>
            <a:spLocks noGrp="1"/>
          </p:cNvSpPr>
          <p:nvPr>
            <p:ph type="title"/>
          </p:nvPr>
        </p:nvSpPr>
        <p:spPr>
          <a:xfrm>
            <a:off x="839788" y="640080"/>
            <a:ext cx="3886200" cy="668020"/>
          </a:xfrm>
        </p:spPr>
        <p:txBody>
          <a:bodyPr/>
          <a:lstStyle/>
          <a:p>
            <a:r>
              <a:rPr lang="ru-RU" dirty="0"/>
              <a:t>Задача 5</a:t>
            </a:r>
          </a:p>
        </p:txBody>
      </p:sp>
      <p:pic>
        <p:nvPicPr>
          <p:cNvPr id="5" name="Объект 4">
            <a:extLst>
              <a:ext uri="{FF2B5EF4-FFF2-40B4-BE49-F238E27FC236}">
                <a16:creationId xmlns:a16="http://schemas.microsoft.com/office/drawing/2014/main" id="{E321246F-2744-49E8-B37C-AC803E0A06B8}"/>
              </a:ext>
            </a:extLst>
          </p:cNvPr>
          <p:cNvPicPr>
            <a:picLocks noGrp="1" noChangeAspect="1"/>
          </p:cNvPicPr>
          <p:nvPr>
            <p:ph idx="1"/>
          </p:nvPr>
        </p:nvPicPr>
        <p:blipFill>
          <a:blip r:embed="rId2"/>
          <a:stretch>
            <a:fillRect/>
          </a:stretch>
        </p:blipFill>
        <p:spPr>
          <a:xfrm>
            <a:off x="7048500" y="640080"/>
            <a:ext cx="4622800" cy="5595937"/>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
        <p:nvSpPr>
          <p:cNvPr id="4" name="Текст 3">
            <a:extLst>
              <a:ext uri="{FF2B5EF4-FFF2-40B4-BE49-F238E27FC236}">
                <a16:creationId xmlns:a16="http://schemas.microsoft.com/office/drawing/2014/main" id="{917FEAE2-FA75-46AD-9A01-1ABC5FB7CD74}"/>
              </a:ext>
            </a:extLst>
          </p:cNvPr>
          <p:cNvSpPr>
            <a:spLocks noGrp="1"/>
          </p:cNvSpPr>
          <p:nvPr>
            <p:ph type="body" sz="half" idx="2"/>
          </p:nvPr>
        </p:nvSpPr>
        <p:spPr>
          <a:xfrm>
            <a:off x="839788" y="1425765"/>
            <a:ext cx="3886200" cy="4810252"/>
          </a:xfrm>
        </p:spPr>
        <p:txBody>
          <a:bodyPr>
            <a:normAutofit fontScale="92500" lnSpcReduction="10000"/>
          </a:bodyPr>
          <a:lstStyle/>
          <a:p>
            <a:pPr algn="ctr"/>
            <a:r>
              <a:rPr lang="ru-RU" dirty="0">
                <a:solidFill>
                  <a:schemeClr val="tx1">
                    <a:lumMod val="95000"/>
                    <a:lumOff val="5000"/>
                  </a:schemeClr>
                </a:solidFill>
              </a:rPr>
              <a:t>Признаки воспалительного процесса: повышение температуры, так как при этом борьба с инфекцией идет быстрее; увеличение количества лейкоцитов, так как много их гибнет в борьбе с антигеном; появление гноя – это погибшие лейкоциты; покраснение, отек, появление которых обусловлены увеличением проницаемости капилляров для лейкоцитов, перемещающихся к очагу инфекции; недомогание объясняется появлением в организме ядов антигена. Снижать температуру до 38 градусов не рекомендуется, так как это уменьшит скорость иммунных реакций. Принимать жаропонижающее нужно при повышении температуры тела выше 38 градусов по Цельсию, так как это может навредить организму.</a:t>
            </a:r>
          </a:p>
        </p:txBody>
      </p:sp>
    </p:spTree>
    <p:extLst>
      <p:ext uri="{BB962C8B-B14F-4D97-AF65-F5344CB8AC3E}">
        <p14:creationId xmlns:p14="http://schemas.microsoft.com/office/powerpoint/2010/main" val="111473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BBD5D7-ED9F-4331-9931-4506E978376E}"/>
              </a:ext>
            </a:extLst>
          </p:cNvPr>
          <p:cNvSpPr>
            <a:spLocks noGrp="1"/>
          </p:cNvSpPr>
          <p:nvPr>
            <p:ph type="title"/>
          </p:nvPr>
        </p:nvSpPr>
        <p:spPr>
          <a:xfrm>
            <a:off x="839788" y="640080"/>
            <a:ext cx="3886200" cy="769620"/>
          </a:xfrm>
        </p:spPr>
        <p:txBody>
          <a:bodyPr/>
          <a:lstStyle/>
          <a:p>
            <a:r>
              <a:rPr lang="ru-RU" dirty="0"/>
              <a:t>Задача 6</a:t>
            </a:r>
          </a:p>
        </p:txBody>
      </p:sp>
      <p:pic>
        <p:nvPicPr>
          <p:cNvPr id="5" name="Объект 4">
            <a:extLst>
              <a:ext uri="{FF2B5EF4-FFF2-40B4-BE49-F238E27FC236}">
                <a16:creationId xmlns:a16="http://schemas.microsoft.com/office/drawing/2014/main" id="{1C00C431-0E9F-44FA-BF84-D2BDB8BC13E8}"/>
              </a:ext>
            </a:extLst>
          </p:cNvPr>
          <p:cNvPicPr>
            <a:picLocks noGrp="1" noChangeAspect="1"/>
          </p:cNvPicPr>
          <p:nvPr>
            <p:ph idx="1"/>
          </p:nvPr>
        </p:nvPicPr>
        <p:blipFill>
          <a:blip r:embed="rId2"/>
          <a:stretch>
            <a:fillRect/>
          </a:stretch>
        </p:blipFill>
        <p:spPr>
          <a:xfrm>
            <a:off x="6794500" y="850900"/>
            <a:ext cx="4754563" cy="5394452"/>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
        <p:nvSpPr>
          <p:cNvPr id="4" name="Текст 3">
            <a:extLst>
              <a:ext uri="{FF2B5EF4-FFF2-40B4-BE49-F238E27FC236}">
                <a16:creationId xmlns:a16="http://schemas.microsoft.com/office/drawing/2014/main" id="{0FCE3F1D-4A5A-40BE-A70A-66C6B2F38BE0}"/>
              </a:ext>
            </a:extLst>
          </p:cNvPr>
          <p:cNvSpPr>
            <a:spLocks noGrp="1"/>
          </p:cNvSpPr>
          <p:nvPr>
            <p:ph type="body" sz="half" idx="2"/>
          </p:nvPr>
        </p:nvSpPr>
        <p:spPr>
          <a:xfrm>
            <a:off x="839788" y="1587500"/>
            <a:ext cx="3886200" cy="4657852"/>
          </a:xfrm>
        </p:spPr>
        <p:txBody>
          <a:bodyPr>
            <a:noAutofit/>
          </a:bodyPr>
          <a:lstStyle/>
          <a:p>
            <a:pPr algn="ctr"/>
            <a:r>
              <a:rPr lang="ru-RU" sz="2000" dirty="0"/>
              <a:t>«Чрезвычайная реакция», при которой организм жертвует какой-то частью для спасения целого», это воспаление. Чрезвычайная, потому что не требует промедления и отлагательства, чтобы не дать антигенам погубить организм.  Жертвует организм в процессе воспаления клетками крови – лейкоцитами, которые в борьбе с инфекцией гибнут в большом количестве.</a:t>
            </a:r>
          </a:p>
        </p:txBody>
      </p:sp>
    </p:spTree>
    <p:extLst>
      <p:ext uri="{BB962C8B-B14F-4D97-AF65-F5344CB8AC3E}">
        <p14:creationId xmlns:p14="http://schemas.microsoft.com/office/powerpoint/2010/main" val="400023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5D135C-6A62-425B-A8CB-911D03F0D9A7}"/>
              </a:ext>
            </a:extLst>
          </p:cNvPr>
          <p:cNvSpPr>
            <a:spLocks noGrp="1"/>
          </p:cNvSpPr>
          <p:nvPr>
            <p:ph type="title"/>
          </p:nvPr>
        </p:nvSpPr>
        <p:spPr/>
        <p:txBody>
          <a:bodyPr/>
          <a:lstStyle/>
          <a:p>
            <a:r>
              <a:rPr lang="ru-RU" dirty="0">
                <a:solidFill>
                  <a:srgbClr val="FF0000"/>
                </a:solidFill>
              </a:rPr>
              <a:t>Цели урока:</a:t>
            </a:r>
          </a:p>
        </p:txBody>
      </p:sp>
      <p:sp>
        <p:nvSpPr>
          <p:cNvPr id="4" name="Объект 3">
            <a:extLst>
              <a:ext uri="{FF2B5EF4-FFF2-40B4-BE49-F238E27FC236}">
                <a16:creationId xmlns:a16="http://schemas.microsoft.com/office/drawing/2014/main" id="{3DE59D04-132C-4AC6-ADCA-641A3E79680A}"/>
              </a:ext>
            </a:extLst>
          </p:cNvPr>
          <p:cNvSpPr>
            <a:spLocks noGrp="1"/>
          </p:cNvSpPr>
          <p:nvPr>
            <p:ph idx="1"/>
          </p:nvPr>
        </p:nvSpPr>
        <p:spPr/>
        <p:txBody>
          <a:bodyPr/>
          <a:lstStyle/>
          <a:p>
            <a:r>
              <a:rPr lang="ru-RU" dirty="0">
                <a:solidFill>
                  <a:srgbClr val="00B0F0"/>
                </a:solidFill>
              </a:rPr>
              <a:t>Образовательные</a:t>
            </a:r>
            <a:r>
              <a:rPr lang="ru-RU" dirty="0"/>
              <a:t>: создать условия для формирования умения сравнивать, обобщать, анализировать, делать выводы.</a:t>
            </a:r>
          </a:p>
          <a:p>
            <a:r>
              <a:rPr lang="ru-RU" i="1" dirty="0">
                <a:solidFill>
                  <a:srgbClr val="00B0F0"/>
                </a:solidFill>
              </a:rPr>
              <a:t>Развивающие</a:t>
            </a:r>
            <a:r>
              <a:rPr lang="ru-RU" dirty="0">
                <a:solidFill>
                  <a:srgbClr val="00B0F0"/>
                </a:solidFill>
              </a:rPr>
              <a:t>: </a:t>
            </a:r>
          </a:p>
          <a:p>
            <a:r>
              <a:rPr lang="ru-RU" dirty="0"/>
              <a:t>развивать логическое мышление, воображение. речь.</a:t>
            </a:r>
          </a:p>
          <a:p>
            <a:r>
              <a:rPr lang="ru-RU" i="1" dirty="0">
                <a:solidFill>
                  <a:srgbClr val="00B0F0"/>
                </a:solidFill>
              </a:rPr>
              <a:t>Воспитательные: </a:t>
            </a:r>
          </a:p>
          <a:p>
            <a:r>
              <a:rPr lang="ru-RU" dirty="0"/>
              <a:t>воспитывать интерес к окружающему миру,</a:t>
            </a:r>
          </a:p>
          <a:p>
            <a:r>
              <a:rPr lang="ru-RU" dirty="0"/>
              <a:t>воспитывать умение слушать других</a:t>
            </a:r>
          </a:p>
          <a:p>
            <a:endParaRPr lang="ru-RU" dirty="0"/>
          </a:p>
        </p:txBody>
      </p:sp>
    </p:spTree>
    <p:extLst>
      <p:ext uri="{BB962C8B-B14F-4D97-AF65-F5344CB8AC3E}">
        <p14:creationId xmlns:p14="http://schemas.microsoft.com/office/powerpoint/2010/main" val="216220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additive="base">
                                        <p:cTn id="3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additive="base">
                                        <p:cTn id="3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 calcmode="lin" valueType="num">
                                      <p:cBhvr additive="base">
                                        <p:cTn id="44"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7CBECC6-F126-4E02-8FE8-E8A06E569616}"/>
              </a:ext>
            </a:extLst>
          </p:cNvPr>
          <p:cNvSpPr>
            <a:spLocks noGrp="1"/>
          </p:cNvSpPr>
          <p:nvPr>
            <p:ph type="title"/>
          </p:nvPr>
        </p:nvSpPr>
        <p:spPr>
          <a:xfrm>
            <a:off x="839788" y="640080"/>
            <a:ext cx="3886200" cy="655320"/>
          </a:xfrm>
        </p:spPr>
        <p:txBody>
          <a:bodyPr/>
          <a:lstStyle/>
          <a:p>
            <a:r>
              <a:rPr lang="ru-RU" dirty="0"/>
              <a:t>Задача 7</a:t>
            </a:r>
          </a:p>
        </p:txBody>
      </p:sp>
      <p:pic>
        <p:nvPicPr>
          <p:cNvPr id="5" name="Объект 4">
            <a:extLst>
              <a:ext uri="{FF2B5EF4-FFF2-40B4-BE49-F238E27FC236}">
                <a16:creationId xmlns:a16="http://schemas.microsoft.com/office/drawing/2014/main" id="{FCB5FC43-8158-4ADF-9998-613117156FD7}"/>
              </a:ext>
            </a:extLst>
          </p:cNvPr>
          <p:cNvPicPr>
            <a:picLocks noGrp="1" noChangeAspect="1"/>
          </p:cNvPicPr>
          <p:nvPr>
            <p:ph idx="1"/>
          </p:nvPr>
        </p:nvPicPr>
        <p:blipFill>
          <a:blip r:embed="rId2"/>
          <a:stretch>
            <a:fillRect/>
          </a:stretch>
        </p:blipFill>
        <p:spPr>
          <a:xfrm>
            <a:off x="7059613" y="640080"/>
            <a:ext cx="4489450" cy="4481195"/>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sp>
        <p:nvSpPr>
          <p:cNvPr id="4" name="Текст 3">
            <a:extLst>
              <a:ext uri="{FF2B5EF4-FFF2-40B4-BE49-F238E27FC236}">
                <a16:creationId xmlns:a16="http://schemas.microsoft.com/office/drawing/2014/main" id="{64D6AED2-196F-4703-A46A-D37D58706A62}"/>
              </a:ext>
            </a:extLst>
          </p:cNvPr>
          <p:cNvSpPr>
            <a:spLocks noGrp="1"/>
          </p:cNvSpPr>
          <p:nvPr>
            <p:ph type="body" sz="half" idx="2"/>
          </p:nvPr>
        </p:nvSpPr>
        <p:spPr>
          <a:xfrm>
            <a:off x="839788" y="1168400"/>
            <a:ext cx="3886200" cy="5076952"/>
          </a:xfrm>
        </p:spPr>
        <p:txBody>
          <a:bodyPr>
            <a:noAutofit/>
          </a:bodyPr>
          <a:lstStyle/>
          <a:p>
            <a:pPr algn="ctr"/>
            <a:r>
              <a:rPr lang="ru-RU" sz="1800" dirty="0"/>
              <a:t>Нарушается образование антител, т.к. Т-лимфоциты хелперы необходимы для того, чтобы В-лимфоциты превратились в клетки. Продуцирующие антитела. Организм утрачивает способность мутантные клетки, т.к. против них в организме не образуются  специальные Т-клетки – убийцы. Как следствие организм оказывается неспособен бороться с  инфекционными заболеваниями и опухолями, которые развиваются из мутантных клеток. Такое состояние  называется СПИД-синдром приобретенного иммунодефицита</a:t>
            </a:r>
          </a:p>
        </p:txBody>
      </p:sp>
    </p:spTree>
    <p:extLst>
      <p:ext uri="{BB962C8B-B14F-4D97-AF65-F5344CB8AC3E}">
        <p14:creationId xmlns:p14="http://schemas.microsoft.com/office/powerpoint/2010/main" val="252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43201F-69FF-4DE5-96BB-38E0C4D9493A}"/>
              </a:ext>
            </a:extLst>
          </p:cNvPr>
          <p:cNvSpPr>
            <a:spLocks noGrp="1"/>
          </p:cNvSpPr>
          <p:nvPr>
            <p:ph type="title"/>
          </p:nvPr>
        </p:nvSpPr>
        <p:spPr>
          <a:xfrm>
            <a:off x="839788" y="640080"/>
            <a:ext cx="3886200" cy="718820"/>
          </a:xfrm>
        </p:spPr>
        <p:txBody>
          <a:bodyPr/>
          <a:lstStyle/>
          <a:p>
            <a:r>
              <a:rPr lang="ru-RU" dirty="0"/>
              <a:t>Задача 8</a:t>
            </a:r>
          </a:p>
        </p:txBody>
      </p:sp>
      <p:sp>
        <p:nvSpPr>
          <p:cNvPr id="4" name="Текст 3">
            <a:extLst>
              <a:ext uri="{FF2B5EF4-FFF2-40B4-BE49-F238E27FC236}">
                <a16:creationId xmlns:a16="http://schemas.microsoft.com/office/drawing/2014/main" id="{A417E53D-0F72-4D26-A985-3EFC65FDFC43}"/>
              </a:ext>
            </a:extLst>
          </p:cNvPr>
          <p:cNvSpPr>
            <a:spLocks noGrp="1"/>
          </p:cNvSpPr>
          <p:nvPr>
            <p:ph type="body" sz="half" idx="2"/>
          </p:nvPr>
        </p:nvSpPr>
        <p:spPr>
          <a:xfrm>
            <a:off x="839788" y="1600200"/>
            <a:ext cx="3886200" cy="4645152"/>
          </a:xfrm>
        </p:spPr>
        <p:txBody>
          <a:bodyPr>
            <a:normAutofit/>
          </a:bodyPr>
          <a:lstStyle/>
          <a:p>
            <a:pPr algn="ctr"/>
            <a:r>
              <a:rPr lang="ru-RU" sz="2400" dirty="0"/>
              <a:t>У человека, у которого обнаружили в крови 2% глюкозы, нарушено постоянство внутренней среды. Это бывает при серьезных заболеваниях. Поэтому его положили на обследование для уточнения диагноза.</a:t>
            </a:r>
          </a:p>
        </p:txBody>
      </p:sp>
      <p:pic>
        <p:nvPicPr>
          <p:cNvPr id="7" name="Рисунок 6">
            <a:extLst>
              <a:ext uri="{FF2B5EF4-FFF2-40B4-BE49-F238E27FC236}">
                <a16:creationId xmlns:a16="http://schemas.microsoft.com/office/drawing/2014/main" id="{D3F78C06-9D0D-4F58-838E-D1B38D4FDE21}"/>
              </a:ext>
            </a:extLst>
          </p:cNvPr>
          <p:cNvPicPr>
            <a:picLocks noChangeAspect="1"/>
          </p:cNvPicPr>
          <p:nvPr/>
        </p:nvPicPr>
        <p:blipFill>
          <a:blip r:embed="rId2"/>
          <a:stretch>
            <a:fillRect/>
          </a:stretch>
        </p:blipFill>
        <p:spPr>
          <a:xfrm>
            <a:off x="7099300" y="640080"/>
            <a:ext cx="5092700" cy="5321808"/>
          </a:xfrm>
          <a:prstGeom prst="rect">
            <a:avLst/>
          </a:prstGeom>
          <a:ln>
            <a:noFill/>
          </a:ln>
          <a:effectLst>
            <a:outerShdw blurRad="292100" dist="139700" dir="2700000" algn="tl" rotWithShape="0">
              <a:srgbClr val="333333">
                <a:alpha val="65000"/>
              </a:srgbClr>
            </a:outerShdw>
            <a:softEdge rad="317500"/>
          </a:effectLst>
        </p:spPr>
      </p:pic>
      <p:pic>
        <p:nvPicPr>
          <p:cNvPr id="20" name="Объект 19">
            <a:extLst>
              <a:ext uri="{FF2B5EF4-FFF2-40B4-BE49-F238E27FC236}">
                <a16:creationId xmlns:a16="http://schemas.microsoft.com/office/drawing/2014/main" id="{1F66B4F4-8E28-4DE5-85D6-252AA3764A44}"/>
              </a:ext>
            </a:extLst>
          </p:cNvPr>
          <p:cNvPicPr>
            <a:picLocks noGrp="1" noChangeAspect="1"/>
          </p:cNvPicPr>
          <p:nvPr>
            <p:ph idx="1"/>
          </p:nvPr>
        </p:nvPicPr>
        <p:blipFill>
          <a:blip r:embed="rId3"/>
          <a:stretch>
            <a:fillRect/>
          </a:stretch>
        </p:blipFill>
        <p:spPr>
          <a:xfrm>
            <a:off x="7529513" y="1942244"/>
            <a:ext cx="4489450" cy="2973512"/>
          </a:xfrm>
          <a:prstGeom prst="rect">
            <a:avLst/>
          </a:prstGeom>
          <a:effectLst>
            <a:softEdge rad="127000"/>
          </a:effectLst>
        </p:spPr>
      </p:pic>
    </p:spTree>
    <p:extLst>
      <p:ext uri="{BB962C8B-B14F-4D97-AF65-F5344CB8AC3E}">
        <p14:creationId xmlns:p14="http://schemas.microsoft.com/office/powerpoint/2010/main" val="136406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1335935-63E5-4162-BCE4-7DBC7262FB06}"/>
              </a:ext>
            </a:extLst>
          </p:cNvPr>
          <p:cNvSpPr>
            <a:spLocks noGrp="1"/>
          </p:cNvSpPr>
          <p:nvPr>
            <p:ph type="title"/>
          </p:nvPr>
        </p:nvSpPr>
        <p:spPr>
          <a:xfrm>
            <a:off x="839788" y="640080"/>
            <a:ext cx="3886200" cy="566420"/>
          </a:xfrm>
        </p:spPr>
        <p:txBody>
          <a:bodyPr/>
          <a:lstStyle/>
          <a:p>
            <a:r>
              <a:rPr lang="ru-RU" dirty="0"/>
              <a:t>Задача 9</a:t>
            </a:r>
          </a:p>
        </p:txBody>
      </p:sp>
      <p:pic>
        <p:nvPicPr>
          <p:cNvPr id="5" name="Объект 4">
            <a:extLst>
              <a:ext uri="{FF2B5EF4-FFF2-40B4-BE49-F238E27FC236}">
                <a16:creationId xmlns:a16="http://schemas.microsoft.com/office/drawing/2014/main" id="{68DD0463-7B32-48E6-9085-76A4004704A4}"/>
              </a:ext>
            </a:extLst>
          </p:cNvPr>
          <p:cNvPicPr>
            <a:picLocks noGrp="1" noChangeAspect="1"/>
          </p:cNvPicPr>
          <p:nvPr>
            <p:ph idx="1"/>
          </p:nvPr>
        </p:nvPicPr>
        <p:blipFill>
          <a:blip r:embed="rId2"/>
          <a:stretch>
            <a:fillRect/>
          </a:stretch>
        </p:blipFill>
        <p:spPr>
          <a:xfrm>
            <a:off x="6870700" y="901700"/>
            <a:ext cx="4703763"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
        <p:nvSpPr>
          <p:cNvPr id="4" name="Текст 3">
            <a:extLst>
              <a:ext uri="{FF2B5EF4-FFF2-40B4-BE49-F238E27FC236}">
                <a16:creationId xmlns:a16="http://schemas.microsoft.com/office/drawing/2014/main" id="{50C311BF-6DDC-4FC1-84D4-F2DC4A9448CD}"/>
              </a:ext>
            </a:extLst>
          </p:cNvPr>
          <p:cNvSpPr>
            <a:spLocks noGrp="1"/>
          </p:cNvSpPr>
          <p:nvPr>
            <p:ph type="body" sz="half" idx="2"/>
          </p:nvPr>
        </p:nvSpPr>
        <p:spPr>
          <a:xfrm>
            <a:off x="839788" y="1409700"/>
            <a:ext cx="3886200" cy="4835652"/>
          </a:xfrm>
        </p:spPr>
        <p:txBody>
          <a:bodyPr>
            <a:normAutofit fontScale="92500" lnSpcReduction="20000"/>
          </a:bodyPr>
          <a:lstStyle/>
          <a:p>
            <a:pPr algn="ctr"/>
            <a:r>
              <a:rPr lang="ru-RU" dirty="0"/>
              <a:t>Примеры «управления иммунной системой»  в современном обществе:</a:t>
            </a:r>
          </a:p>
          <a:p>
            <a:pPr algn="ctr"/>
            <a:r>
              <a:rPr lang="ru-RU" dirty="0"/>
              <a:t>А) вакцинация</a:t>
            </a:r>
          </a:p>
          <a:p>
            <a:pPr algn="ctr"/>
            <a:r>
              <a:rPr lang="ru-RU" dirty="0"/>
              <a:t>Б)Создание новых вакцин и лекарств</a:t>
            </a:r>
          </a:p>
          <a:p>
            <a:pPr algn="ctr"/>
            <a:r>
              <a:rPr lang="ru-RU" dirty="0"/>
              <a:t>В)средства массовой информации</a:t>
            </a:r>
          </a:p>
          <a:p>
            <a:pPr algn="ctr"/>
            <a:r>
              <a:rPr lang="ru-RU" dirty="0"/>
              <a:t>Г) пропаганда здорового образа жизни.</a:t>
            </a:r>
          </a:p>
          <a:p>
            <a:pPr algn="ctr"/>
            <a:r>
              <a:rPr lang="ru-RU" dirty="0"/>
              <a:t> В современном обществе необходимо укреплять иммунную систему по рекомендации врача и в случаях:</a:t>
            </a:r>
          </a:p>
          <a:p>
            <a:pPr algn="ctr"/>
            <a:r>
              <a:rPr lang="ru-RU" dirty="0"/>
              <a:t>-поездки в зарубежные страны</a:t>
            </a:r>
          </a:p>
          <a:p>
            <a:pPr algn="ctr"/>
            <a:r>
              <a:rPr lang="ru-RU" dirty="0"/>
              <a:t>-при беременности</a:t>
            </a:r>
          </a:p>
          <a:p>
            <a:pPr algn="ctr"/>
            <a:r>
              <a:rPr lang="ru-RU" dirty="0"/>
              <a:t>-во время эпидемии какого-либо заболевания</a:t>
            </a:r>
          </a:p>
          <a:p>
            <a:pPr algn="ctr"/>
            <a:r>
              <a:rPr lang="ru-RU" dirty="0"/>
              <a:t>-при ухудшении погодных условий</a:t>
            </a:r>
          </a:p>
          <a:p>
            <a:pPr algn="ctr"/>
            <a:r>
              <a:rPr lang="ru-RU" dirty="0"/>
              <a:t>-для профилактики.</a:t>
            </a:r>
          </a:p>
        </p:txBody>
      </p:sp>
    </p:spTree>
    <p:extLst>
      <p:ext uri="{BB962C8B-B14F-4D97-AF65-F5344CB8AC3E}">
        <p14:creationId xmlns:p14="http://schemas.microsoft.com/office/powerpoint/2010/main" val="29175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1000"/>
                                        <p:tgtEl>
                                          <p:spTgt spid="4">
                                            <p:txEl>
                                              <p:pRg st="0" end="0"/>
                                            </p:txEl>
                                          </p:spTgt>
                                        </p:tgtEl>
                                      </p:cBhvr>
                                    </p:animEffect>
                                    <p:anim calcmode="lin" valueType="num">
                                      <p:cBhvr>
                                        <p:cTn id="1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1000"/>
                                        <p:tgtEl>
                                          <p:spTgt spid="4">
                                            <p:txEl>
                                              <p:pRg st="2" end="2"/>
                                            </p:txEl>
                                          </p:spTgt>
                                        </p:tgtEl>
                                      </p:cBhvr>
                                    </p:animEffect>
                                    <p:anim calcmode="lin" valueType="num">
                                      <p:cBhvr>
                                        <p:cTn id="2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1000"/>
                                        <p:tgtEl>
                                          <p:spTgt spid="4">
                                            <p:txEl>
                                              <p:pRg st="5" end="5"/>
                                            </p:txEl>
                                          </p:spTgt>
                                        </p:tgtEl>
                                      </p:cBhvr>
                                    </p:animEffect>
                                    <p:anim calcmode="lin" valueType="num">
                                      <p:cBhvr>
                                        <p:cTn id="4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
                                            <p:txEl>
                                              <p:pRg st="6" end="6"/>
                                            </p:txEl>
                                          </p:spTgt>
                                        </p:tgtEl>
                                        <p:attrNameLst>
                                          <p:attrName>style.visibility</p:attrName>
                                        </p:attrNameLst>
                                      </p:cBhvr>
                                      <p:to>
                                        <p:strVal val="visible"/>
                                      </p:to>
                                    </p:set>
                                    <p:animEffect transition="in" filter="fade">
                                      <p:cBhvr>
                                        <p:cTn id="53" dur="1000"/>
                                        <p:tgtEl>
                                          <p:spTgt spid="4">
                                            <p:txEl>
                                              <p:pRg st="6" end="6"/>
                                            </p:txEl>
                                          </p:spTgt>
                                        </p:tgtEl>
                                      </p:cBhvr>
                                    </p:animEffect>
                                    <p:anim calcmode="lin" valueType="num">
                                      <p:cBhvr>
                                        <p:cTn id="5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xEl>
                                              <p:pRg st="7" end="7"/>
                                            </p:txEl>
                                          </p:spTgt>
                                        </p:tgtEl>
                                        <p:attrNameLst>
                                          <p:attrName>style.visibility</p:attrName>
                                        </p:attrNameLst>
                                      </p:cBhvr>
                                      <p:to>
                                        <p:strVal val="visible"/>
                                      </p:to>
                                    </p:set>
                                    <p:animEffect transition="in" filter="fade">
                                      <p:cBhvr>
                                        <p:cTn id="60" dur="1000"/>
                                        <p:tgtEl>
                                          <p:spTgt spid="4">
                                            <p:txEl>
                                              <p:pRg st="7" end="7"/>
                                            </p:txEl>
                                          </p:spTgt>
                                        </p:tgtEl>
                                      </p:cBhvr>
                                    </p:animEffect>
                                    <p:anim calcmode="lin" valueType="num">
                                      <p:cBhvr>
                                        <p:cTn id="61"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animEffect transition="in" filter="fade">
                                      <p:cBhvr>
                                        <p:cTn id="67" dur="1000"/>
                                        <p:tgtEl>
                                          <p:spTgt spid="4">
                                            <p:txEl>
                                              <p:pRg st="8" end="8"/>
                                            </p:txEl>
                                          </p:spTgt>
                                        </p:tgtEl>
                                      </p:cBhvr>
                                    </p:animEffect>
                                    <p:anim calcmode="lin" valueType="num">
                                      <p:cBhvr>
                                        <p:cTn id="6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
                                            <p:txEl>
                                              <p:pRg st="9" end="9"/>
                                            </p:txEl>
                                          </p:spTgt>
                                        </p:tgtEl>
                                        <p:attrNameLst>
                                          <p:attrName>style.visibility</p:attrName>
                                        </p:attrNameLst>
                                      </p:cBhvr>
                                      <p:to>
                                        <p:strVal val="visible"/>
                                      </p:to>
                                    </p:set>
                                    <p:animEffect transition="in" filter="fade">
                                      <p:cBhvr>
                                        <p:cTn id="74" dur="1000"/>
                                        <p:tgtEl>
                                          <p:spTgt spid="4">
                                            <p:txEl>
                                              <p:pRg st="9" end="9"/>
                                            </p:txEl>
                                          </p:spTgt>
                                        </p:tgtEl>
                                      </p:cBhvr>
                                    </p:animEffect>
                                    <p:anim calcmode="lin" valueType="num">
                                      <p:cBhvr>
                                        <p:cTn id="75"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76"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
                                            <p:txEl>
                                              <p:pRg st="10" end="10"/>
                                            </p:txEl>
                                          </p:spTgt>
                                        </p:tgtEl>
                                        <p:attrNameLst>
                                          <p:attrName>style.visibility</p:attrName>
                                        </p:attrNameLst>
                                      </p:cBhvr>
                                      <p:to>
                                        <p:strVal val="visible"/>
                                      </p:to>
                                    </p:set>
                                    <p:animEffect transition="in" filter="fade">
                                      <p:cBhvr>
                                        <p:cTn id="81" dur="1000"/>
                                        <p:tgtEl>
                                          <p:spTgt spid="4">
                                            <p:txEl>
                                              <p:pRg st="10" end="10"/>
                                            </p:txEl>
                                          </p:spTgt>
                                        </p:tgtEl>
                                      </p:cBhvr>
                                    </p:animEffect>
                                    <p:anim calcmode="lin" valueType="num">
                                      <p:cBhvr>
                                        <p:cTn id="82"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83"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409FD6-2B29-479A-B7C6-32F1955856C8}"/>
              </a:ext>
            </a:extLst>
          </p:cNvPr>
          <p:cNvSpPr>
            <a:spLocks noGrp="1"/>
          </p:cNvSpPr>
          <p:nvPr>
            <p:ph type="title"/>
          </p:nvPr>
        </p:nvSpPr>
        <p:spPr>
          <a:xfrm>
            <a:off x="839788" y="640080"/>
            <a:ext cx="3886200" cy="668020"/>
          </a:xfrm>
        </p:spPr>
        <p:txBody>
          <a:bodyPr/>
          <a:lstStyle/>
          <a:p>
            <a:r>
              <a:rPr lang="ru-RU" dirty="0"/>
              <a:t>Задача 10</a:t>
            </a:r>
          </a:p>
        </p:txBody>
      </p:sp>
      <p:pic>
        <p:nvPicPr>
          <p:cNvPr id="5" name="Объект 4">
            <a:extLst>
              <a:ext uri="{FF2B5EF4-FFF2-40B4-BE49-F238E27FC236}">
                <a16:creationId xmlns:a16="http://schemas.microsoft.com/office/drawing/2014/main" id="{A64FC965-0549-45AE-977E-606A7417C305}"/>
              </a:ext>
            </a:extLst>
          </p:cNvPr>
          <p:cNvPicPr>
            <a:picLocks noGrp="1" noChangeAspect="1"/>
          </p:cNvPicPr>
          <p:nvPr>
            <p:ph idx="1"/>
          </p:nvPr>
        </p:nvPicPr>
        <p:blipFill>
          <a:blip r:embed="rId2"/>
          <a:stretch>
            <a:fillRect/>
          </a:stretch>
        </p:blipFill>
        <p:spPr>
          <a:xfrm>
            <a:off x="6527800" y="640080"/>
            <a:ext cx="5435600" cy="431292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
        <p:nvSpPr>
          <p:cNvPr id="4" name="Текст 3">
            <a:extLst>
              <a:ext uri="{FF2B5EF4-FFF2-40B4-BE49-F238E27FC236}">
                <a16:creationId xmlns:a16="http://schemas.microsoft.com/office/drawing/2014/main" id="{3207562E-C11E-4BAC-A139-FE22D7047074}"/>
              </a:ext>
            </a:extLst>
          </p:cNvPr>
          <p:cNvSpPr>
            <a:spLocks noGrp="1"/>
          </p:cNvSpPr>
          <p:nvPr>
            <p:ph type="body" sz="half" idx="2"/>
          </p:nvPr>
        </p:nvSpPr>
        <p:spPr>
          <a:xfrm>
            <a:off x="839788" y="1498600"/>
            <a:ext cx="3886200" cy="4746752"/>
          </a:xfrm>
        </p:spPr>
        <p:txBody>
          <a:bodyPr>
            <a:normAutofit/>
          </a:bodyPr>
          <a:lstStyle/>
          <a:p>
            <a:pPr algn="ctr"/>
            <a:r>
              <a:rPr lang="ru-RU" sz="2400" dirty="0"/>
              <a:t>Быстрое выздоровление можно объяснить наличием в крови антител к возбудителю кори, которые могли образоваться  в результате перенесенного заболевания корью ранее</a:t>
            </a:r>
          </a:p>
        </p:txBody>
      </p:sp>
    </p:spTree>
    <p:extLst>
      <p:ext uri="{BB962C8B-B14F-4D97-AF65-F5344CB8AC3E}">
        <p14:creationId xmlns:p14="http://schemas.microsoft.com/office/powerpoint/2010/main" val="271847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22F5843-9EFF-4E80-9770-45EEC6521A7A}"/>
              </a:ext>
            </a:extLst>
          </p:cNvPr>
          <p:cNvSpPr>
            <a:spLocks noGrp="1"/>
          </p:cNvSpPr>
          <p:nvPr>
            <p:ph type="title"/>
          </p:nvPr>
        </p:nvSpPr>
        <p:spPr>
          <a:xfrm>
            <a:off x="839788" y="640080"/>
            <a:ext cx="3886200" cy="795020"/>
          </a:xfrm>
        </p:spPr>
        <p:txBody>
          <a:bodyPr/>
          <a:lstStyle/>
          <a:p>
            <a:r>
              <a:rPr lang="ru-RU" dirty="0"/>
              <a:t>Задача 1</a:t>
            </a:r>
          </a:p>
        </p:txBody>
      </p:sp>
      <p:pic>
        <p:nvPicPr>
          <p:cNvPr id="9" name="Объект 8">
            <a:extLst>
              <a:ext uri="{FF2B5EF4-FFF2-40B4-BE49-F238E27FC236}">
                <a16:creationId xmlns:a16="http://schemas.microsoft.com/office/drawing/2014/main" id="{4401CB31-08DD-4EBD-93AC-895501D4E134}"/>
              </a:ext>
            </a:extLst>
          </p:cNvPr>
          <p:cNvPicPr>
            <a:picLocks noGrp="1" noChangeAspect="1"/>
          </p:cNvPicPr>
          <p:nvPr>
            <p:ph idx="1"/>
          </p:nvPr>
        </p:nvPicPr>
        <p:blipFill>
          <a:blip r:embed="rId2"/>
          <a:stretch>
            <a:fillRect/>
          </a:stretch>
        </p:blipFill>
        <p:spPr>
          <a:xfrm>
            <a:off x="6350000" y="774700"/>
            <a:ext cx="5511800" cy="48133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
        <p:nvSpPr>
          <p:cNvPr id="5" name="Текст 4">
            <a:extLst>
              <a:ext uri="{FF2B5EF4-FFF2-40B4-BE49-F238E27FC236}">
                <a16:creationId xmlns:a16="http://schemas.microsoft.com/office/drawing/2014/main" id="{9F71A580-E90F-4561-AB03-6DD05F68A6DB}"/>
              </a:ext>
            </a:extLst>
          </p:cNvPr>
          <p:cNvSpPr>
            <a:spLocks noGrp="1"/>
          </p:cNvSpPr>
          <p:nvPr>
            <p:ph type="body" sz="half" idx="2"/>
          </p:nvPr>
        </p:nvSpPr>
        <p:spPr>
          <a:xfrm>
            <a:off x="839788" y="1714500"/>
            <a:ext cx="3886200" cy="4530852"/>
          </a:xfrm>
        </p:spPr>
        <p:txBody>
          <a:bodyPr>
            <a:normAutofit/>
          </a:bodyPr>
          <a:lstStyle/>
          <a:p>
            <a:pPr algn="ctr"/>
            <a:r>
              <a:rPr lang="ru-RU" sz="2800" dirty="0">
                <a:latin typeface="Arial Narrow" panose="020B0606020202030204" pitchFamily="34" charset="0"/>
              </a:rPr>
              <a:t>При исследовании больного обнаружили, что лейкоцитов в </a:t>
            </a:r>
            <a:r>
              <a:rPr lang="ru-RU" sz="2800" dirty="0">
                <a:solidFill>
                  <a:srgbClr val="FF0000"/>
                </a:solidFill>
                <a:latin typeface="Arial Narrow" panose="020B0606020202030204" pitchFamily="34" charset="0"/>
              </a:rPr>
              <a:t>1 мм3 крови содержится 20 тысяч</a:t>
            </a:r>
            <a:r>
              <a:rPr lang="ru-RU" sz="2800" dirty="0">
                <a:latin typeface="Arial Narrow" panose="020B0606020202030204" pitchFamily="34" charset="0"/>
              </a:rPr>
              <a:t>, в то время, как норма 6-8 тысяч Дайте объяснение этому явлению</a:t>
            </a:r>
          </a:p>
        </p:txBody>
      </p:sp>
    </p:spTree>
    <p:extLst>
      <p:ext uri="{BB962C8B-B14F-4D97-AF65-F5344CB8AC3E}">
        <p14:creationId xmlns:p14="http://schemas.microsoft.com/office/powerpoint/2010/main" val="2417585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FBD2CA-9A4F-4241-B69B-DCA4BCCD8562}"/>
              </a:ext>
            </a:extLst>
          </p:cNvPr>
          <p:cNvSpPr>
            <a:spLocks noGrp="1"/>
          </p:cNvSpPr>
          <p:nvPr>
            <p:ph type="title"/>
          </p:nvPr>
        </p:nvSpPr>
        <p:spPr>
          <a:xfrm>
            <a:off x="839788" y="586740"/>
            <a:ext cx="3886200" cy="568960"/>
          </a:xfrm>
        </p:spPr>
        <p:txBody>
          <a:bodyPr/>
          <a:lstStyle/>
          <a:p>
            <a:r>
              <a:rPr lang="ru-RU" dirty="0"/>
              <a:t>Задача 2</a:t>
            </a:r>
          </a:p>
        </p:txBody>
      </p:sp>
      <p:sp>
        <p:nvSpPr>
          <p:cNvPr id="4" name="Текст 3">
            <a:extLst>
              <a:ext uri="{FF2B5EF4-FFF2-40B4-BE49-F238E27FC236}">
                <a16:creationId xmlns:a16="http://schemas.microsoft.com/office/drawing/2014/main" id="{6B5EFAB7-5B4D-430F-9C4A-9CC70239F51E}"/>
              </a:ext>
            </a:extLst>
          </p:cNvPr>
          <p:cNvSpPr>
            <a:spLocks noGrp="1"/>
          </p:cNvSpPr>
          <p:nvPr>
            <p:ph type="body" sz="half" idx="2"/>
          </p:nvPr>
        </p:nvSpPr>
        <p:spPr>
          <a:xfrm>
            <a:off x="839788" y="1384300"/>
            <a:ext cx="3886200" cy="4861052"/>
          </a:xfrm>
        </p:spPr>
        <p:txBody>
          <a:bodyPr>
            <a:normAutofit/>
          </a:bodyPr>
          <a:lstStyle/>
          <a:p>
            <a:pPr algn="ctr"/>
            <a:r>
              <a:rPr lang="ru-RU" sz="2000" dirty="0"/>
              <a:t>После прививок  против очень опасного вирусного заболевания –</a:t>
            </a:r>
            <a:r>
              <a:rPr lang="ru-RU" sz="2000" dirty="0">
                <a:solidFill>
                  <a:srgbClr val="FF0000"/>
                </a:solidFill>
              </a:rPr>
              <a:t>черной оспы</a:t>
            </a:r>
            <a:r>
              <a:rPr lang="ru-RU" sz="2000" dirty="0"/>
              <a:t>, </a:t>
            </a:r>
            <a:r>
              <a:rPr lang="ru-RU" sz="2000" dirty="0">
                <a:solidFill>
                  <a:srgbClr val="FF0000"/>
                </a:solidFill>
              </a:rPr>
              <a:t>применялась</a:t>
            </a:r>
            <a:r>
              <a:rPr lang="ru-RU" sz="2000" dirty="0"/>
              <a:t> специально приготовленная </a:t>
            </a:r>
            <a:r>
              <a:rPr lang="ru-RU" sz="2000" dirty="0">
                <a:solidFill>
                  <a:srgbClr val="FF0000"/>
                </a:solidFill>
              </a:rPr>
              <a:t>вакцина. </a:t>
            </a:r>
            <a:r>
              <a:rPr lang="ru-RU" sz="2000" dirty="0"/>
              <a:t>Она попадала в организм через специальные надрезы на коже плеча. После прививки на месте  введения вакцины  оставался рубец. </a:t>
            </a:r>
            <a:br>
              <a:rPr lang="ru-RU" sz="2000" dirty="0"/>
            </a:br>
            <a:r>
              <a:rPr lang="ru-RU" sz="2000" dirty="0"/>
              <a:t>О чем говорит след, оставшийся после оспопрививания?</a:t>
            </a:r>
          </a:p>
        </p:txBody>
      </p:sp>
      <p:pic>
        <p:nvPicPr>
          <p:cNvPr id="1026" name="Picture 2">
            <a:extLst>
              <a:ext uri="{FF2B5EF4-FFF2-40B4-BE49-F238E27FC236}">
                <a16:creationId xmlns:a16="http://schemas.microsoft.com/office/drawing/2014/main" id="{C45A0480-A71C-48E9-9D77-BB306A78D7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23112" y="497840"/>
            <a:ext cx="4229100" cy="5242560"/>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63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4E1A9E-CC04-4F91-BC9A-034D0435412F}"/>
              </a:ext>
            </a:extLst>
          </p:cNvPr>
          <p:cNvSpPr>
            <a:spLocks noGrp="1"/>
          </p:cNvSpPr>
          <p:nvPr>
            <p:ph type="title"/>
          </p:nvPr>
        </p:nvSpPr>
        <p:spPr>
          <a:xfrm>
            <a:off x="839788" y="640080"/>
            <a:ext cx="3886200" cy="909320"/>
          </a:xfrm>
        </p:spPr>
        <p:txBody>
          <a:bodyPr/>
          <a:lstStyle/>
          <a:p>
            <a:r>
              <a:rPr lang="ru-RU" dirty="0"/>
              <a:t>Задача 3</a:t>
            </a:r>
          </a:p>
        </p:txBody>
      </p:sp>
      <p:sp>
        <p:nvSpPr>
          <p:cNvPr id="4" name="Текст 3">
            <a:extLst>
              <a:ext uri="{FF2B5EF4-FFF2-40B4-BE49-F238E27FC236}">
                <a16:creationId xmlns:a16="http://schemas.microsoft.com/office/drawing/2014/main" id="{51636665-DC9C-4877-B431-E2475B8954B8}"/>
              </a:ext>
            </a:extLst>
          </p:cNvPr>
          <p:cNvSpPr>
            <a:spLocks noGrp="1"/>
          </p:cNvSpPr>
          <p:nvPr>
            <p:ph type="body" sz="half" idx="2"/>
          </p:nvPr>
        </p:nvSpPr>
        <p:spPr>
          <a:xfrm>
            <a:off x="941388" y="1739900"/>
            <a:ext cx="3886200" cy="4496308"/>
          </a:xfrm>
        </p:spPr>
        <p:txBody>
          <a:bodyPr>
            <a:normAutofit/>
          </a:bodyPr>
          <a:lstStyle/>
          <a:p>
            <a:pPr algn="ctr"/>
            <a:r>
              <a:rPr lang="ru-RU" sz="2400" dirty="0">
                <a:cs typeface="Arabic Typesetting" panose="03020402040406030203" pitchFamily="66" charset="-78"/>
              </a:rPr>
              <a:t>Если в пробирку с кровью человека, </a:t>
            </a:r>
            <a:r>
              <a:rPr lang="ru-RU" sz="2400" dirty="0">
                <a:solidFill>
                  <a:srgbClr val="FF0000"/>
                </a:solidFill>
                <a:cs typeface="Arabic Typesetting" panose="03020402040406030203" pitchFamily="66" charset="-78"/>
              </a:rPr>
              <a:t>перенесшего дифтерию</a:t>
            </a:r>
            <a:r>
              <a:rPr lang="ru-RU" sz="2400" dirty="0">
                <a:cs typeface="Arabic Typesetting" panose="03020402040406030203" pitchFamily="66" charset="-78"/>
              </a:rPr>
              <a:t>, добавить микробов дифтерии, то они погибнут, а если добавить их в кровь человека, </a:t>
            </a:r>
            <a:r>
              <a:rPr lang="ru-RU" sz="2400" dirty="0">
                <a:solidFill>
                  <a:srgbClr val="FF0000"/>
                </a:solidFill>
                <a:cs typeface="Arabic Typesetting" panose="03020402040406030203" pitchFamily="66" charset="-78"/>
              </a:rPr>
              <a:t>не болевшего этой болезнью, </a:t>
            </a:r>
            <a:r>
              <a:rPr lang="ru-RU" sz="2400" dirty="0">
                <a:cs typeface="Arabic Typesetting" panose="03020402040406030203" pitchFamily="66" charset="-78"/>
              </a:rPr>
              <a:t>этого не случится. Объясните. Почему?</a:t>
            </a:r>
          </a:p>
        </p:txBody>
      </p:sp>
      <p:pic>
        <p:nvPicPr>
          <p:cNvPr id="7" name="Рисунок 6">
            <a:extLst>
              <a:ext uri="{FF2B5EF4-FFF2-40B4-BE49-F238E27FC236}">
                <a16:creationId xmlns:a16="http://schemas.microsoft.com/office/drawing/2014/main" id="{2C670ED9-103F-4E0A-B582-A9ECB059EB71}"/>
              </a:ext>
            </a:extLst>
          </p:cNvPr>
          <p:cNvPicPr>
            <a:picLocks noChangeAspect="1"/>
          </p:cNvPicPr>
          <p:nvPr/>
        </p:nvPicPr>
        <p:blipFill>
          <a:blip r:embed="rId2"/>
          <a:stretch>
            <a:fillRect/>
          </a:stretch>
        </p:blipFill>
        <p:spPr>
          <a:xfrm>
            <a:off x="6886574" y="474980"/>
            <a:ext cx="5305426" cy="5381625"/>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Tree>
    <p:extLst>
      <p:ext uri="{BB962C8B-B14F-4D97-AF65-F5344CB8AC3E}">
        <p14:creationId xmlns:p14="http://schemas.microsoft.com/office/powerpoint/2010/main" val="226693714"/>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4F17EF-8C6E-484E-A83E-7B899699BD5F}"/>
              </a:ext>
            </a:extLst>
          </p:cNvPr>
          <p:cNvSpPr>
            <a:spLocks noGrp="1"/>
          </p:cNvSpPr>
          <p:nvPr>
            <p:ph type="title"/>
          </p:nvPr>
        </p:nvSpPr>
        <p:spPr>
          <a:xfrm>
            <a:off x="839788" y="640080"/>
            <a:ext cx="3886200" cy="629920"/>
          </a:xfrm>
        </p:spPr>
        <p:txBody>
          <a:bodyPr/>
          <a:lstStyle/>
          <a:p>
            <a:r>
              <a:rPr lang="ru-RU" dirty="0"/>
              <a:t>Задача 4</a:t>
            </a:r>
          </a:p>
        </p:txBody>
      </p:sp>
      <p:sp>
        <p:nvSpPr>
          <p:cNvPr id="4" name="Текст 3">
            <a:extLst>
              <a:ext uri="{FF2B5EF4-FFF2-40B4-BE49-F238E27FC236}">
                <a16:creationId xmlns:a16="http://schemas.microsoft.com/office/drawing/2014/main" id="{CD283A53-C979-45B2-99D9-658EF5F5FE18}"/>
              </a:ext>
            </a:extLst>
          </p:cNvPr>
          <p:cNvSpPr>
            <a:spLocks noGrp="1"/>
          </p:cNvSpPr>
          <p:nvPr>
            <p:ph type="body" sz="half" idx="2"/>
          </p:nvPr>
        </p:nvSpPr>
        <p:spPr>
          <a:xfrm>
            <a:off x="839788" y="1397000"/>
            <a:ext cx="3886200" cy="4848352"/>
          </a:xfrm>
        </p:spPr>
        <p:txBody>
          <a:bodyPr>
            <a:normAutofit/>
          </a:bodyPr>
          <a:lstStyle/>
          <a:p>
            <a:pPr algn="ctr"/>
            <a:r>
              <a:rPr lang="ru-RU" sz="2000" dirty="0"/>
              <a:t>В середине ХХ века в эритроцитах многих людей был обнаружен особый  белок. Его </a:t>
            </a:r>
            <a:r>
              <a:rPr lang="ru-RU" sz="2000" dirty="0">
                <a:solidFill>
                  <a:srgbClr val="FF0000"/>
                </a:solidFill>
              </a:rPr>
              <a:t>назвали резус-фактор</a:t>
            </a:r>
            <a:r>
              <a:rPr lang="ru-RU" sz="2000" dirty="0"/>
              <a:t>. Кровь людей, имеющих этот белок, была названа резус-положительной, кровь людей, не имеющих этого белка – резус отрицательной. Объясните, в каких случаях </a:t>
            </a:r>
            <a:r>
              <a:rPr lang="ru-RU" sz="2000" dirty="0">
                <a:solidFill>
                  <a:srgbClr val="FF0000"/>
                </a:solidFill>
              </a:rPr>
              <a:t>знания о резус-факторе имеют жизненно важное значение </a:t>
            </a:r>
            <a:r>
              <a:rPr lang="ru-RU" sz="2000" dirty="0"/>
              <a:t>и могут пригодиться в жизни.</a:t>
            </a:r>
          </a:p>
        </p:txBody>
      </p:sp>
      <p:pic>
        <p:nvPicPr>
          <p:cNvPr id="8" name="Объект 7">
            <a:extLst>
              <a:ext uri="{FF2B5EF4-FFF2-40B4-BE49-F238E27FC236}">
                <a16:creationId xmlns:a16="http://schemas.microsoft.com/office/drawing/2014/main" id="{E87117E4-3C64-49AB-A087-A21FF13716AF}"/>
              </a:ext>
            </a:extLst>
          </p:cNvPr>
          <p:cNvPicPr>
            <a:picLocks noGrp="1" noChangeAspect="1"/>
          </p:cNvPicPr>
          <p:nvPr>
            <p:ph idx="1"/>
          </p:nvPr>
        </p:nvPicPr>
        <p:blipFill>
          <a:blip r:embed="rId2"/>
          <a:stretch>
            <a:fillRect/>
          </a:stretch>
        </p:blipFill>
        <p:spPr>
          <a:xfrm>
            <a:off x="7059613" y="762000"/>
            <a:ext cx="4489450"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Tree>
    <p:extLst>
      <p:ext uri="{BB962C8B-B14F-4D97-AF65-F5344CB8AC3E}">
        <p14:creationId xmlns:p14="http://schemas.microsoft.com/office/powerpoint/2010/main" val="82790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C6577BC-3754-4805-99B5-CAA4BF87C71B}"/>
              </a:ext>
            </a:extLst>
          </p:cNvPr>
          <p:cNvSpPr>
            <a:spLocks noGrp="1"/>
          </p:cNvSpPr>
          <p:nvPr>
            <p:ph type="title"/>
          </p:nvPr>
        </p:nvSpPr>
        <p:spPr>
          <a:xfrm>
            <a:off x="839788" y="640080"/>
            <a:ext cx="3886200" cy="629920"/>
          </a:xfrm>
        </p:spPr>
        <p:txBody>
          <a:bodyPr/>
          <a:lstStyle/>
          <a:p>
            <a:r>
              <a:rPr lang="ru-RU" dirty="0"/>
              <a:t>Задача 5</a:t>
            </a:r>
          </a:p>
        </p:txBody>
      </p:sp>
      <p:pic>
        <p:nvPicPr>
          <p:cNvPr id="5" name="Объект 4">
            <a:extLst>
              <a:ext uri="{FF2B5EF4-FFF2-40B4-BE49-F238E27FC236}">
                <a16:creationId xmlns:a16="http://schemas.microsoft.com/office/drawing/2014/main" id="{2C4505A3-C820-4990-B13A-DF746A55B21E}"/>
              </a:ext>
            </a:extLst>
          </p:cNvPr>
          <p:cNvPicPr>
            <a:picLocks noGrp="1" noChangeAspect="1"/>
          </p:cNvPicPr>
          <p:nvPr>
            <p:ph idx="1"/>
          </p:nvPr>
        </p:nvPicPr>
        <p:blipFill>
          <a:blip r:embed="rId2"/>
          <a:stretch>
            <a:fillRect/>
          </a:stretch>
        </p:blipFill>
        <p:spPr>
          <a:xfrm>
            <a:off x="7085013" y="838200"/>
            <a:ext cx="4489450" cy="4031044"/>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317500"/>
          </a:effectLst>
        </p:spPr>
      </p:pic>
      <p:sp>
        <p:nvSpPr>
          <p:cNvPr id="4" name="Текст 3">
            <a:extLst>
              <a:ext uri="{FF2B5EF4-FFF2-40B4-BE49-F238E27FC236}">
                <a16:creationId xmlns:a16="http://schemas.microsoft.com/office/drawing/2014/main" id="{9295C999-8212-4C92-8CC0-0DC127E27413}"/>
              </a:ext>
            </a:extLst>
          </p:cNvPr>
          <p:cNvSpPr>
            <a:spLocks noGrp="1"/>
          </p:cNvSpPr>
          <p:nvPr>
            <p:ph type="body" sz="half" idx="2"/>
          </p:nvPr>
        </p:nvSpPr>
        <p:spPr>
          <a:xfrm>
            <a:off x="839788" y="1409700"/>
            <a:ext cx="3886200" cy="4835652"/>
          </a:xfrm>
        </p:spPr>
        <p:txBody>
          <a:bodyPr/>
          <a:lstStyle/>
          <a:p>
            <a:pPr algn="ctr"/>
            <a:r>
              <a:rPr lang="ru-RU" dirty="0"/>
              <a:t> </a:t>
            </a:r>
            <a:r>
              <a:rPr lang="ru-RU" sz="2000" dirty="0"/>
              <a:t>Раскройте </a:t>
            </a:r>
            <a:r>
              <a:rPr lang="ru-RU" sz="2000" dirty="0">
                <a:solidFill>
                  <a:srgbClr val="FF0000"/>
                </a:solidFill>
              </a:rPr>
              <a:t>значение </a:t>
            </a:r>
            <a:r>
              <a:rPr lang="ru-RU" sz="2000" dirty="0"/>
              <a:t>явлений, которыми сопровождается </a:t>
            </a:r>
            <a:r>
              <a:rPr lang="ru-RU" sz="2000" dirty="0">
                <a:solidFill>
                  <a:srgbClr val="FF0000"/>
                </a:solidFill>
              </a:rPr>
              <a:t>воспалительный процесс</a:t>
            </a:r>
            <a:r>
              <a:rPr lang="ru-RU" sz="2000" dirty="0"/>
              <a:t>, как реакция на вторжение в организм антигена. Объясните, нужно ли в период воспалительного процесса снижать температуру тела с помощью лекарств. А если нужно, то в каком случае.</a:t>
            </a:r>
          </a:p>
        </p:txBody>
      </p:sp>
    </p:spTree>
    <p:extLst>
      <p:ext uri="{BB962C8B-B14F-4D97-AF65-F5344CB8AC3E}">
        <p14:creationId xmlns:p14="http://schemas.microsoft.com/office/powerpoint/2010/main" val="58509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17FECA-DDD1-453C-A271-77D9BBDC9763}"/>
              </a:ext>
            </a:extLst>
          </p:cNvPr>
          <p:cNvSpPr>
            <a:spLocks noGrp="1"/>
          </p:cNvSpPr>
          <p:nvPr>
            <p:ph type="title"/>
          </p:nvPr>
        </p:nvSpPr>
        <p:spPr>
          <a:xfrm>
            <a:off x="839788" y="475488"/>
            <a:ext cx="3886200" cy="743712"/>
          </a:xfrm>
        </p:spPr>
        <p:txBody>
          <a:bodyPr/>
          <a:lstStyle/>
          <a:p>
            <a:r>
              <a:rPr lang="ru-RU" dirty="0"/>
              <a:t>Задача 6</a:t>
            </a:r>
          </a:p>
        </p:txBody>
      </p:sp>
      <p:pic>
        <p:nvPicPr>
          <p:cNvPr id="5" name="Объект 4">
            <a:extLst>
              <a:ext uri="{FF2B5EF4-FFF2-40B4-BE49-F238E27FC236}">
                <a16:creationId xmlns:a16="http://schemas.microsoft.com/office/drawing/2014/main" id="{A4AC0CEA-E053-4B7C-9CD7-FB1B1F467D13}"/>
              </a:ext>
            </a:extLst>
          </p:cNvPr>
          <p:cNvPicPr>
            <a:picLocks noGrp="1" noChangeAspect="1"/>
          </p:cNvPicPr>
          <p:nvPr>
            <p:ph idx="1"/>
          </p:nvPr>
        </p:nvPicPr>
        <p:blipFill>
          <a:blip r:embed="rId2"/>
          <a:stretch>
            <a:fillRect/>
          </a:stretch>
        </p:blipFill>
        <p:spPr>
          <a:xfrm>
            <a:off x="6881370" y="334963"/>
            <a:ext cx="4337935" cy="5595937"/>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sp>
        <p:nvSpPr>
          <p:cNvPr id="4" name="Текст 3">
            <a:extLst>
              <a:ext uri="{FF2B5EF4-FFF2-40B4-BE49-F238E27FC236}">
                <a16:creationId xmlns:a16="http://schemas.microsoft.com/office/drawing/2014/main" id="{61276E77-B208-41F0-8358-F6670733C221}"/>
              </a:ext>
            </a:extLst>
          </p:cNvPr>
          <p:cNvSpPr>
            <a:spLocks noGrp="1"/>
          </p:cNvSpPr>
          <p:nvPr>
            <p:ph type="body" sz="half" idx="2"/>
          </p:nvPr>
        </p:nvSpPr>
        <p:spPr>
          <a:xfrm>
            <a:off x="839788" y="1397000"/>
            <a:ext cx="3886200" cy="4848352"/>
          </a:xfrm>
        </p:spPr>
        <p:txBody>
          <a:bodyPr>
            <a:normAutofit/>
          </a:bodyPr>
          <a:lstStyle/>
          <a:p>
            <a:pPr algn="ctr"/>
            <a:r>
              <a:rPr lang="ru-RU" sz="2400" dirty="0"/>
              <a:t>Выдающийся русский ученый-физиолог  И.П. Павлов сказал: «В организме  имеется </a:t>
            </a:r>
            <a:r>
              <a:rPr lang="ru-RU" sz="2400" dirty="0">
                <a:solidFill>
                  <a:srgbClr val="FF0000"/>
                </a:solidFill>
              </a:rPr>
              <a:t>«чрезвычайная реакция»,</a:t>
            </a:r>
            <a:r>
              <a:rPr lang="ru-RU" sz="2400" dirty="0"/>
              <a:t> при которой организм жертвует какой-то частью для спасения целого». Какую реакцию организма имел в виду ученый, почему она названа чрезвычайной?</a:t>
            </a:r>
          </a:p>
        </p:txBody>
      </p:sp>
    </p:spTree>
    <p:extLst>
      <p:ext uri="{BB962C8B-B14F-4D97-AF65-F5344CB8AC3E}">
        <p14:creationId xmlns:p14="http://schemas.microsoft.com/office/powerpoint/2010/main" val="75247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1BB516-7333-4A82-9C99-60C2F893A2E2}"/>
              </a:ext>
            </a:extLst>
          </p:cNvPr>
          <p:cNvSpPr>
            <a:spLocks noGrp="1"/>
          </p:cNvSpPr>
          <p:nvPr>
            <p:ph type="title"/>
          </p:nvPr>
        </p:nvSpPr>
        <p:spPr>
          <a:xfrm>
            <a:off x="839788" y="640080"/>
            <a:ext cx="3886200" cy="668020"/>
          </a:xfrm>
        </p:spPr>
        <p:txBody>
          <a:bodyPr/>
          <a:lstStyle/>
          <a:p>
            <a:r>
              <a:rPr lang="ru-RU" dirty="0"/>
              <a:t>Задача 7</a:t>
            </a:r>
          </a:p>
        </p:txBody>
      </p:sp>
      <p:pic>
        <p:nvPicPr>
          <p:cNvPr id="5" name="Объект 4">
            <a:extLst>
              <a:ext uri="{FF2B5EF4-FFF2-40B4-BE49-F238E27FC236}">
                <a16:creationId xmlns:a16="http://schemas.microsoft.com/office/drawing/2014/main" id="{8F462901-D1E3-4CCD-900B-99D2C1F61A43}"/>
              </a:ext>
            </a:extLst>
          </p:cNvPr>
          <p:cNvPicPr>
            <a:picLocks noGrp="1" noChangeAspect="1"/>
          </p:cNvPicPr>
          <p:nvPr>
            <p:ph idx="1"/>
          </p:nvPr>
        </p:nvPicPr>
        <p:blipFill>
          <a:blip r:embed="rId2"/>
          <a:stretch>
            <a:fillRect/>
          </a:stretch>
        </p:blipFill>
        <p:spPr>
          <a:xfrm>
            <a:off x="6869112" y="238061"/>
            <a:ext cx="5043487" cy="4168839"/>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127000"/>
          </a:effectLst>
        </p:spPr>
      </p:pic>
      <p:sp>
        <p:nvSpPr>
          <p:cNvPr id="4" name="Текст 3">
            <a:extLst>
              <a:ext uri="{FF2B5EF4-FFF2-40B4-BE49-F238E27FC236}">
                <a16:creationId xmlns:a16="http://schemas.microsoft.com/office/drawing/2014/main" id="{4B086919-0F84-4747-9160-5F610E24D643}"/>
              </a:ext>
            </a:extLst>
          </p:cNvPr>
          <p:cNvSpPr>
            <a:spLocks noGrp="1"/>
          </p:cNvSpPr>
          <p:nvPr>
            <p:ph type="body" sz="half" idx="2"/>
          </p:nvPr>
        </p:nvSpPr>
        <p:spPr>
          <a:xfrm>
            <a:off x="839788" y="1727200"/>
            <a:ext cx="3886200" cy="4518152"/>
          </a:xfrm>
        </p:spPr>
        <p:txBody>
          <a:bodyPr>
            <a:normAutofit/>
          </a:bodyPr>
          <a:lstStyle/>
          <a:p>
            <a:pPr algn="ctr"/>
            <a:r>
              <a:rPr lang="ru-RU" sz="2800" dirty="0">
                <a:solidFill>
                  <a:srgbClr val="FF0000"/>
                </a:solidFill>
              </a:rPr>
              <a:t>Вирус </a:t>
            </a:r>
            <a:r>
              <a:rPr lang="ru-RU" sz="2800" dirty="0"/>
              <a:t>иммунодефицита человека </a:t>
            </a:r>
            <a:r>
              <a:rPr lang="ru-RU" sz="2800" dirty="0">
                <a:solidFill>
                  <a:srgbClr val="FF0000"/>
                </a:solidFill>
              </a:rPr>
              <a:t>повреждает Т-лимфоциты</a:t>
            </a:r>
            <a:r>
              <a:rPr lang="ru-RU" sz="2800" dirty="0"/>
              <a:t>. К каким последствиям для  организма это приводит?</a:t>
            </a:r>
          </a:p>
        </p:txBody>
      </p:sp>
    </p:spTree>
    <p:extLst>
      <p:ext uri="{BB962C8B-B14F-4D97-AF65-F5344CB8AC3E}">
        <p14:creationId xmlns:p14="http://schemas.microsoft.com/office/powerpoint/2010/main" val="298621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ushVTI">
  <a:themeElements>
    <a:clrScheme name="AnalogousFromRegularSeed_2SEEDS">
      <a:dk1>
        <a:srgbClr val="000000"/>
      </a:dk1>
      <a:lt1>
        <a:srgbClr val="FFFFFF"/>
      </a:lt1>
      <a:dk2>
        <a:srgbClr val="1B2F30"/>
      </a:dk2>
      <a:lt2>
        <a:srgbClr val="F3F1F0"/>
      </a:lt2>
      <a:accent1>
        <a:srgbClr val="38A6B4"/>
      </a:accent1>
      <a:accent2>
        <a:srgbClr val="43B391"/>
      </a:accent2>
      <a:accent3>
        <a:srgbClr val="4A84C6"/>
      </a:accent3>
      <a:accent4>
        <a:srgbClr val="B43864"/>
      </a:accent4>
      <a:accent5>
        <a:srgbClr val="C6524A"/>
      </a:accent5>
      <a:accent6>
        <a:srgbClr val="B47338"/>
      </a:accent6>
      <a:hlink>
        <a:srgbClr val="C05243"/>
      </a:hlink>
      <a:folHlink>
        <a:srgbClr val="7F7F7F"/>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406</TotalTime>
  <Words>942</Words>
  <Application>Microsoft Office PowerPoint</Application>
  <PresentationFormat>Широкоэкранный</PresentationFormat>
  <Paragraphs>69</Paragraphs>
  <Slides>23</Slides>
  <Notes>0</Notes>
  <HiddenSlides>0</HiddenSlides>
  <MMClips>1</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23</vt:i4>
      </vt:variant>
    </vt:vector>
  </HeadingPairs>
  <TitlesOfParts>
    <vt:vector size="31" baseType="lpstr">
      <vt:lpstr>Arial</vt:lpstr>
      <vt:lpstr>Arial Narrow</vt:lpstr>
      <vt:lpstr>Calibri</vt:lpstr>
      <vt:lpstr>Century Gothic</vt:lpstr>
      <vt:lpstr>Century Schoolbook</vt:lpstr>
      <vt:lpstr>Elephant</vt:lpstr>
      <vt:lpstr>Times New Roman</vt:lpstr>
      <vt:lpstr>BrushVTI</vt:lpstr>
      <vt:lpstr> Иммунитет</vt:lpstr>
      <vt:lpstr>Цели урока:</vt:lpstr>
      <vt:lpstr>Задача 1</vt:lpstr>
      <vt:lpstr>Задача 2</vt:lpstr>
      <vt:lpstr>Задача 3</vt:lpstr>
      <vt:lpstr>Задача 4</vt:lpstr>
      <vt:lpstr>Задача 5</vt:lpstr>
      <vt:lpstr>Задача 6</vt:lpstr>
      <vt:lpstr>Задача 7</vt:lpstr>
      <vt:lpstr>Задача 8</vt:lpstr>
      <vt:lpstr>Задача 9</vt:lpstr>
      <vt:lpstr>Задача 10</vt:lpstr>
      <vt:lpstr>Ответы на вопросы</vt:lpstr>
      <vt:lpstr>Задача 1</vt:lpstr>
      <vt:lpstr>Задача 2</vt:lpstr>
      <vt:lpstr>Задача 3</vt:lpstr>
      <vt:lpstr>Задача 4</vt:lpstr>
      <vt:lpstr>Задача 5</vt:lpstr>
      <vt:lpstr>Задача 6</vt:lpstr>
      <vt:lpstr>Задача 7</vt:lpstr>
      <vt:lpstr>Задача 8</vt:lpstr>
      <vt:lpstr>Задача 9</vt:lpstr>
      <vt:lpstr>Задача 10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Иммунитет</dc:title>
  <dc:creator>Админ</dc:creator>
  <cp:lastModifiedBy>Админ</cp:lastModifiedBy>
  <cp:revision>47</cp:revision>
  <dcterms:created xsi:type="dcterms:W3CDTF">2021-01-31T13:47:53Z</dcterms:created>
  <dcterms:modified xsi:type="dcterms:W3CDTF">2021-02-06T12:27:56Z</dcterms:modified>
</cp:coreProperties>
</file>