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65" r:id="rId5"/>
    <p:sldId id="262" r:id="rId6"/>
    <p:sldId id="269" r:id="rId7"/>
    <p:sldId id="268" r:id="rId8"/>
    <p:sldId id="263" r:id="rId9"/>
    <p:sldId id="267" r:id="rId10"/>
    <p:sldId id="266" r:id="rId11"/>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33"/>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55" d="100"/>
          <a:sy n="55" d="100"/>
        </p:scale>
        <p:origin x="-84" y="-48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F31562F0-5A1D-400E-A370-E87686F36619}" type="datetimeFigureOut">
              <a:rPr lang="ru-RU" smtClean="0"/>
              <a:pPr/>
              <a:t>29.03.2021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C14112F-379B-4967-B489-FEDFCF6806CD}" type="slidenum">
              <a:rPr lang="ru-RU" smtClean="0"/>
              <a:pPr/>
              <a:t>‹#›</a:t>
            </a:fld>
            <a:endParaRPr lang="ru-RU"/>
          </a:p>
        </p:txBody>
      </p:sp>
    </p:spTree>
    <p:extLst>
      <p:ext uri="{BB962C8B-B14F-4D97-AF65-F5344CB8AC3E}">
        <p14:creationId xmlns="" xmlns:p14="http://schemas.microsoft.com/office/powerpoint/2010/main" val="23996445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31562F0-5A1D-400E-A370-E87686F36619}" type="datetimeFigureOut">
              <a:rPr lang="ru-RU" smtClean="0"/>
              <a:pPr/>
              <a:t>29.03.2021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C14112F-379B-4967-B489-FEDFCF6806CD}" type="slidenum">
              <a:rPr lang="ru-RU" smtClean="0"/>
              <a:pPr/>
              <a:t>‹#›</a:t>
            </a:fld>
            <a:endParaRPr lang="ru-RU"/>
          </a:p>
        </p:txBody>
      </p:sp>
    </p:spTree>
    <p:extLst>
      <p:ext uri="{BB962C8B-B14F-4D97-AF65-F5344CB8AC3E}">
        <p14:creationId xmlns="" xmlns:p14="http://schemas.microsoft.com/office/powerpoint/2010/main" val="35951696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31562F0-5A1D-400E-A370-E87686F36619}" type="datetimeFigureOut">
              <a:rPr lang="ru-RU" smtClean="0"/>
              <a:pPr/>
              <a:t>29.03.2021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C14112F-379B-4967-B489-FEDFCF6806CD}" type="slidenum">
              <a:rPr lang="ru-RU" smtClean="0"/>
              <a:pPr/>
              <a:t>‹#›</a:t>
            </a:fld>
            <a:endParaRPr lang="ru-RU"/>
          </a:p>
        </p:txBody>
      </p:sp>
    </p:spTree>
    <p:extLst>
      <p:ext uri="{BB962C8B-B14F-4D97-AF65-F5344CB8AC3E}">
        <p14:creationId xmlns="" xmlns:p14="http://schemas.microsoft.com/office/powerpoint/2010/main" val="1552196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31562F0-5A1D-400E-A370-E87686F36619}" type="datetimeFigureOut">
              <a:rPr lang="ru-RU" smtClean="0"/>
              <a:pPr/>
              <a:t>29.03.2021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C14112F-379B-4967-B489-FEDFCF6806CD}" type="slidenum">
              <a:rPr lang="ru-RU" smtClean="0"/>
              <a:pPr/>
              <a:t>‹#›</a:t>
            </a:fld>
            <a:endParaRPr lang="ru-RU"/>
          </a:p>
        </p:txBody>
      </p:sp>
    </p:spTree>
    <p:extLst>
      <p:ext uri="{BB962C8B-B14F-4D97-AF65-F5344CB8AC3E}">
        <p14:creationId xmlns="" xmlns:p14="http://schemas.microsoft.com/office/powerpoint/2010/main" val="13961407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F31562F0-5A1D-400E-A370-E87686F36619}" type="datetimeFigureOut">
              <a:rPr lang="ru-RU" smtClean="0"/>
              <a:pPr/>
              <a:t>29.03.2021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C14112F-379B-4967-B489-FEDFCF6806CD}" type="slidenum">
              <a:rPr lang="ru-RU" smtClean="0"/>
              <a:pPr/>
              <a:t>‹#›</a:t>
            </a:fld>
            <a:endParaRPr lang="ru-RU"/>
          </a:p>
        </p:txBody>
      </p:sp>
    </p:spTree>
    <p:extLst>
      <p:ext uri="{BB962C8B-B14F-4D97-AF65-F5344CB8AC3E}">
        <p14:creationId xmlns="" xmlns:p14="http://schemas.microsoft.com/office/powerpoint/2010/main" val="1391629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F31562F0-5A1D-400E-A370-E87686F36619}" type="datetimeFigureOut">
              <a:rPr lang="ru-RU" smtClean="0"/>
              <a:pPr/>
              <a:t>29.03.2021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C14112F-379B-4967-B489-FEDFCF6806CD}" type="slidenum">
              <a:rPr lang="ru-RU" smtClean="0"/>
              <a:pPr/>
              <a:t>‹#›</a:t>
            </a:fld>
            <a:endParaRPr lang="ru-RU"/>
          </a:p>
        </p:txBody>
      </p:sp>
    </p:spTree>
    <p:extLst>
      <p:ext uri="{BB962C8B-B14F-4D97-AF65-F5344CB8AC3E}">
        <p14:creationId xmlns="" xmlns:p14="http://schemas.microsoft.com/office/powerpoint/2010/main" val="39535011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F31562F0-5A1D-400E-A370-E87686F36619}" type="datetimeFigureOut">
              <a:rPr lang="ru-RU" smtClean="0"/>
              <a:pPr/>
              <a:t>29.03.2021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0C14112F-379B-4967-B489-FEDFCF6806CD}" type="slidenum">
              <a:rPr lang="ru-RU" smtClean="0"/>
              <a:pPr/>
              <a:t>‹#›</a:t>
            </a:fld>
            <a:endParaRPr lang="ru-RU"/>
          </a:p>
        </p:txBody>
      </p:sp>
    </p:spTree>
    <p:extLst>
      <p:ext uri="{BB962C8B-B14F-4D97-AF65-F5344CB8AC3E}">
        <p14:creationId xmlns="" xmlns:p14="http://schemas.microsoft.com/office/powerpoint/2010/main" val="284349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F31562F0-5A1D-400E-A370-E87686F36619}" type="datetimeFigureOut">
              <a:rPr lang="ru-RU" smtClean="0"/>
              <a:pPr/>
              <a:t>29.03.2021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0C14112F-379B-4967-B489-FEDFCF6806CD}" type="slidenum">
              <a:rPr lang="ru-RU" smtClean="0"/>
              <a:pPr/>
              <a:t>‹#›</a:t>
            </a:fld>
            <a:endParaRPr lang="ru-RU"/>
          </a:p>
        </p:txBody>
      </p:sp>
    </p:spTree>
    <p:extLst>
      <p:ext uri="{BB962C8B-B14F-4D97-AF65-F5344CB8AC3E}">
        <p14:creationId xmlns="" xmlns:p14="http://schemas.microsoft.com/office/powerpoint/2010/main" val="269606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31562F0-5A1D-400E-A370-E87686F36619}" type="datetimeFigureOut">
              <a:rPr lang="ru-RU" smtClean="0"/>
              <a:pPr/>
              <a:t>29.03.2021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0C14112F-379B-4967-B489-FEDFCF6806CD}" type="slidenum">
              <a:rPr lang="ru-RU" smtClean="0"/>
              <a:pPr/>
              <a:t>‹#›</a:t>
            </a:fld>
            <a:endParaRPr lang="ru-RU"/>
          </a:p>
        </p:txBody>
      </p:sp>
    </p:spTree>
    <p:extLst>
      <p:ext uri="{BB962C8B-B14F-4D97-AF65-F5344CB8AC3E}">
        <p14:creationId xmlns="" xmlns:p14="http://schemas.microsoft.com/office/powerpoint/2010/main" val="26889026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F31562F0-5A1D-400E-A370-E87686F36619}" type="datetimeFigureOut">
              <a:rPr lang="ru-RU" smtClean="0"/>
              <a:pPr/>
              <a:t>29.03.2021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C14112F-379B-4967-B489-FEDFCF6806CD}" type="slidenum">
              <a:rPr lang="ru-RU" smtClean="0"/>
              <a:pPr/>
              <a:t>‹#›</a:t>
            </a:fld>
            <a:endParaRPr lang="ru-RU"/>
          </a:p>
        </p:txBody>
      </p:sp>
    </p:spTree>
    <p:extLst>
      <p:ext uri="{BB962C8B-B14F-4D97-AF65-F5344CB8AC3E}">
        <p14:creationId xmlns="" xmlns:p14="http://schemas.microsoft.com/office/powerpoint/2010/main" val="4892661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F31562F0-5A1D-400E-A370-E87686F36619}" type="datetimeFigureOut">
              <a:rPr lang="ru-RU" smtClean="0"/>
              <a:pPr/>
              <a:t>29.03.2021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C14112F-379B-4967-B489-FEDFCF6806CD}" type="slidenum">
              <a:rPr lang="ru-RU" smtClean="0"/>
              <a:pPr/>
              <a:t>‹#›</a:t>
            </a:fld>
            <a:endParaRPr lang="ru-RU"/>
          </a:p>
        </p:txBody>
      </p:sp>
    </p:spTree>
    <p:extLst>
      <p:ext uri="{BB962C8B-B14F-4D97-AF65-F5344CB8AC3E}">
        <p14:creationId xmlns="" xmlns:p14="http://schemas.microsoft.com/office/powerpoint/2010/main" val="8126671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1562F0-5A1D-400E-A370-E87686F36619}" type="datetimeFigureOut">
              <a:rPr lang="ru-RU" smtClean="0"/>
              <a:pPr/>
              <a:t>29.03.2021</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14112F-379B-4967-B489-FEDFCF6806CD}" type="slidenum">
              <a:rPr lang="ru-RU" smtClean="0"/>
              <a:pPr/>
              <a:t>‹#›</a:t>
            </a:fld>
            <a:endParaRPr lang="ru-RU"/>
          </a:p>
        </p:txBody>
      </p:sp>
    </p:spTree>
    <p:extLst>
      <p:ext uri="{BB962C8B-B14F-4D97-AF65-F5344CB8AC3E}">
        <p14:creationId xmlns="" xmlns:p14="http://schemas.microsoft.com/office/powerpoint/2010/main" val="42213461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781175" y="1554480"/>
            <a:ext cx="7896225" cy="2834640"/>
          </a:xfrm>
          <a:ln>
            <a:noFill/>
          </a:ln>
          <a:effectLst>
            <a:glow rad="63500">
              <a:schemeClr val="accent4">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fontScale="90000"/>
          </a:bodyPr>
          <a:lstStyle/>
          <a:p>
            <a:r>
              <a:rPr lang="ru-RU" sz="1600" b="1" dirty="0" smtClean="0"/>
              <a:t>Муниципальное бюджетное общеобразовательное учреждение</a:t>
            </a:r>
            <a:br>
              <a:rPr lang="ru-RU" sz="1600" b="1" dirty="0" smtClean="0"/>
            </a:br>
            <a:r>
              <a:rPr lang="ru-RU" sz="1600" b="1" dirty="0" smtClean="0"/>
              <a:t>«Гимназия №1»</a:t>
            </a:r>
            <a:br>
              <a:rPr lang="ru-RU" sz="1600" b="1" dirty="0" smtClean="0"/>
            </a:br>
            <a:r>
              <a:rPr lang="ru-RU" sz="1600" b="1" dirty="0" smtClean="0"/>
              <a:t>муниципального образования город Ноябрьск</a:t>
            </a:r>
            <a:br>
              <a:rPr lang="ru-RU" sz="1600" b="1" dirty="0" smtClean="0"/>
            </a:br>
            <a:r>
              <a:rPr lang="ru-RU" sz="1600" b="1" dirty="0" smtClean="0"/>
              <a:t> </a:t>
            </a:r>
            <a:r>
              <a:rPr lang="ru-RU" sz="2000" dirty="0" smtClean="0"/>
              <a:t/>
            </a:r>
            <a:br>
              <a:rPr lang="ru-RU" sz="2000" dirty="0" smtClean="0"/>
            </a:br>
            <a:r>
              <a:rPr lang="ru-RU" sz="2000" dirty="0" smtClean="0"/>
              <a:t> </a:t>
            </a:r>
            <a:br>
              <a:rPr lang="ru-RU" sz="2000" dirty="0" smtClean="0"/>
            </a:br>
            <a:r>
              <a:rPr lang="ru-RU" sz="2000" b="1" i="1" dirty="0" smtClean="0"/>
              <a:t> </a:t>
            </a:r>
            <a:r>
              <a:rPr lang="ru-RU" sz="2000" dirty="0" smtClean="0"/>
              <a:t/>
            </a:r>
            <a:br>
              <a:rPr lang="ru-RU" sz="2000" dirty="0" smtClean="0"/>
            </a:br>
            <a:r>
              <a:rPr lang="ru-RU" sz="2000" b="1" i="1" dirty="0" smtClean="0"/>
              <a:t> </a:t>
            </a:r>
            <a:r>
              <a:rPr lang="ru-RU" sz="2000" dirty="0" smtClean="0"/>
              <a:t/>
            </a:r>
            <a:br>
              <a:rPr lang="ru-RU" sz="2000" dirty="0" smtClean="0"/>
            </a:br>
            <a:r>
              <a:rPr lang="ru-RU" sz="2000" b="1" i="1" dirty="0" smtClean="0"/>
              <a:t> </a:t>
            </a:r>
            <a:r>
              <a:rPr lang="ru-RU" sz="2000" dirty="0" smtClean="0"/>
              <a:t/>
            </a:r>
            <a:br>
              <a:rPr lang="ru-RU" sz="2000" dirty="0" smtClean="0"/>
            </a:br>
            <a:r>
              <a:rPr lang="ru-RU" sz="2700" b="1" dirty="0" smtClean="0"/>
              <a:t>Проект</a:t>
            </a:r>
            <a:r>
              <a:rPr lang="ru-RU" sz="2200" dirty="0" smtClean="0"/>
              <a:t/>
            </a:r>
            <a:br>
              <a:rPr lang="ru-RU" sz="2200" dirty="0" smtClean="0"/>
            </a:br>
            <a:r>
              <a:rPr lang="ru-RU" sz="2200" b="1" dirty="0" smtClean="0"/>
              <a:t>Сборник рассказов на тему:</a:t>
            </a:r>
            <a:r>
              <a:rPr lang="ru-RU" sz="2200" dirty="0" smtClean="0"/>
              <a:t/>
            </a:r>
            <a:br>
              <a:rPr lang="ru-RU" sz="2200" dirty="0" smtClean="0"/>
            </a:br>
            <a:r>
              <a:rPr lang="ru-RU" sz="2200" b="1" dirty="0" smtClean="0"/>
              <a:t>«Азбука безопасности»!</a:t>
            </a:r>
            <a:r>
              <a:rPr lang="ru-RU" sz="2200" dirty="0" smtClean="0"/>
              <a:t/>
            </a:r>
            <a:br>
              <a:rPr lang="ru-RU" sz="2200" dirty="0" smtClean="0"/>
            </a:br>
            <a:r>
              <a:rPr lang="ru-RU" sz="2200" dirty="0" smtClean="0"/>
              <a:t>направление: физическая культура (плавание)</a:t>
            </a:r>
            <a:br>
              <a:rPr lang="ru-RU" sz="2200" dirty="0" smtClean="0"/>
            </a:br>
            <a:r>
              <a:rPr lang="ru-RU" sz="5400" b="1" dirty="0" smtClean="0"/>
              <a:t> </a:t>
            </a:r>
            <a:endParaRPr lang="ru-RU" sz="5400" dirty="0"/>
          </a:p>
        </p:txBody>
      </p:sp>
      <p:sp>
        <p:nvSpPr>
          <p:cNvPr id="3" name="Подзаголовок 2"/>
          <p:cNvSpPr>
            <a:spLocks noGrp="1"/>
          </p:cNvSpPr>
          <p:nvPr>
            <p:ph type="subTitle" idx="1"/>
          </p:nvPr>
        </p:nvSpPr>
        <p:spPr>
          <a:xfrm>
            <a:off x="7223760" y="4297680"/>
            <a:ext cx="4617720" cy="2179319"/>
          </a:xfrm>
        </p:spPr>
        <p:txBody>
          <a:bodyPr>
            <a:noAutofit/>
          </a:bodyPr>
          <a:lstStyle/>
          <a:p>
            <a:pPr algn="r"/>
            <a:r>
              <a:rPr lang="ru-RU" sz="1800" b="1" dirty="0" smtClean="0"/>
              <a:t>Автор проекта: </a:t>
            </a:r>
          </a:p>
          <a:p>
            <a:pPr algn="r"/>
            <a:r>
              <a:rPr lang="ru-RU" sz="1800" b="1" dirty="0" smtClean="0"/>
              <a:t>Каменская Анна</a:t>
            </a:r>
          </a:p>
          <a:p>
            <a:pPr algn="r"/>
            <a:r>
              <a:rPr lang="ru-RU" sz="1800" b="1" dirty="0" smtClean="0"/>
              <a:t>4</a:t>
            </a:r>
            <a:r>
              <a:rPr lang="ru-RU" sz="1800" b="1" dirty="0" smtClean="0"/>
              <a:t> </a:t>
            </a:r>
            <a:r>
              <a:rPr lang="ru-RU" sz="1800" b="1" dirty="0" smtClean="0"/>
              <a:t>класс МБОУ «Гимназия №1»</a:t>
            </a:r>
          </a:p>
          <a:p>
            <a:pPr algn="r"/>
            <a:r>
              <a:rPr lang="ru-RU" sz="1800" b="1" dirty="0" smtClean="0"/>
              <a:t>Руководитель: </a:t>
            </a:r>
          </a:p>
          <a:p>
            <a:pPr algn="r"/>
            <a:r>
              <a:rPr lang="ru-RU" sz="1800" b="1" dirty="0" smtClean="0"/>
              <a:t>  Рыбак Марта Васильевна,</a:t>
            </a:r>
          </a:p>
          <a:p>
            <a:pPr algn="r"/>
            <a:r>
              <a:rPr lang="ru-RU" sz="1800" b="1" dirty="0" smtClean="0"/>
              <a:t> учитель физической культуры</a:t>
            </a:r>
          </a:p>
        </p:txBody>
      </p:sp>
    </p:spTree>
    <p:extLst>
      <p:ext uri="{BB962C8B-B14F-4D97-AF65-F5344CB8AC3E}">
        <p14:creationId xmlns="" xmlns:p14="http://schemas.microsoft.com/office/powerpoint/2010/main" val="3106789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429351" y="754380"/>
            <a:ext cx="7272338" cy="449580"/>
          </a:xfrm>
          <a:effectLst>
            <a:outerShdw blurRad="50800" dist="38100" dir="5400000" algn="t" rotWithShape="0">
              <a:prstClr val="black">
                <a:alpha val="40000"/>
              </a:prstClr>
            </a:outerShdw>
          </a:effectLst>
        </p:spPr>
        <p:txBody>
          <a:bodyPr>
            <a:noAutofit/>
          </a:bodyPr>
          <a:lstStyle/>
          <a:p>
            <a:r>
              <a:rPr lang="ru-RU" sz="2000" b="1" dirty="0" smtClean="0">
                <a:solidFill>
                  <a:srgbClr val="002060"/>
                </a:solidFill>
              </a:rPr>
              <a:t>Библиографический список:</a:t>
            </a:r>
            <a:endParaRPr lang="ru-RU" sz="2000" dirty="0" smtClean="0">
              <a:solidFill>
                <a:srgbClr val="002060"/>
              </a:solidFill>
            </a:endParaRPr>
          </a:p>
        </p:txBody>
      </p:sp>
      <p:sp>
        <p:nvSpPr>
          <p:cNvPr id="3" name="Подзаголовок 2"/>
          <p:cNvSpPr>
            <a:spLocks noGrp="1"/>
          </p:cNvSpPr>
          <p:nvPr>
            <p:ph type="subTitle" idx="1"/>
          </p:nvPr>
        </p:nvSpPr>
        <p:spPr>
          <a:xfrm>
            <a:off x="657224" y="1323975"/>
            <a:ext cx="10868025" cy="5105400"/>
          </a:xfrm>
        </p:spPr>
        <p:txBody>
          <a:bodyPr>
            <a:normAutofit fontScale="85000" lnSpcReduction="20000"/>
          </a:bodyPr>
          <a:lstStyle/>
          <a:p>
            <a:r>
              <a:rPr lang="ru-RU" b="1" dirty="0" smtClean="0"/>
              <a:t> </a:t>
            </a:r>
            <a:endParaRPr lang="ru-RU" dirty="0" smtClean="0"/>
          </a:p>
          <a:p>
            <a:pPr lvl="0" algn="l"/>
            <a:r>
              <a:rPr lang="ru-RU" dirty="0" smtClean="0"/>
              <a:t>В.И.Лях Физическая культура: 1-4 класс общеобразовательных учреждений – М. : Просвещение, 2009г.</a:t>
            </a:r>
          </a:p>
          <a:p>
            <a:pPr lvl="0" algn="l"/>
            <a:r>
              <a:rPr lang="ru-RU" dirty="0" smtClean="0"/>
              <a:t>Правила безопасности на воде. Сетевые ресурсы </a:t>
            </a:r>
            <a:r>
              <a:rPr lang="en-US" dirty="0" err="1" smtClean="0"/>
              <a:t>xp</a:t>
            </a:r>
            <a:r>
              <a:rPr lang="ru-RU" dirty="0" smtClean="0"/>
              <a:t>: </a:t>
            </a:r>
            <a:r>
              <a:rPr lang="en-US" dirty="0" smtClean="0"/>
              <a:t>MS Internet </a:t>
            </a:r>
            <a:r>
              <a:rPr lang="en-US" dirty="0" err="1" smtClean="0"/>
              <a:t>Explover</a:t>
            </a:r>
            <a:r>
              <a:rPr lang="ru-RU" dirty="0" smtClean="0"/>
              <a:t>,  </a:t>
            </a:r>
            <a:r>
              <a:rPr lang="en-US" dirty="0" err="1" smtClean="0"/>
              <a:t>dro</a:t>
            </a:r>
            <a:r>
              <a:rPr lang="en-US" dirty="0" smtClean="0"/>
              <a:t> </a:t>
            </a:r>
            <a:r>
              <a:rPr lang="en-US" dirty="0" err="1" smtClean="0"/>
              <a:t>io</a:t>
            </a:r>
            <a:r>
              <a:rPr lang="ru-RU" dirty="0" smtClean="0"/>
              <a:t>; </a:t>
            </a:r>
            <a:r>
              <a:rPr lang="en-US" dirty="0" err="1" smtClean="0"/>
              <a:t>canva</a:t>
            </a:r>
            <a:r>
              <a:rPr lang="ru-RU" dirty="0" smtClean="0"/>
              <a:t>.</a:t>
            </a:r>
            <a:r>
              <a:rPr lang="en-US" dirty="0" smtClean="0"/>
              <a:t>co</a:t>
            </a:r>
            <a:endParaRPr lang="ru-RU" dirty="0" smtClean="0"/>
          </a:p>
          <a:p>
            <a:pPr lvl="0" algn="l"/>
            <a:r>
              <a:rPr lang="ru-RU" dirty="0" smtClean="0"/>
              <a:t> М. В. Рыбак  «Плавай как мы!» (методика обучения плаванию детей).  Изд-во  «Обруч»,  г. Москва,  2014.</a:t>
            </a:r>
          </a:p>
          <a:p>
            <a:pPr algn="l"/>
            <a:r>
              <a:rPr lang="ru-RU" dirty="0" smtClean="0"/>
              <a:t> </a:t>
            </a:r>
          </a:p>
          <a:p>
            <a:pPr lvl="0" algn="l"/>
            <a:r>
              <a:rPr lang="ru-RU" dirty="0" smtClean="0"/>
              <a:t>  М.В. Рыбак, Г.  </a:t>
            </a:r>
            <a:r>
              <a:rPr lang="ru-RU" dirty="0" err="1" smtClean="0"/>
              <a:t>Поташова</a:t>
            </a:r>
            <a:r>
              <a:rPr lang="ru-RU" dirty="0" smtClean="0"/>
              <a:t>, Г. Глушкова.     «Раз, два, три, плыви» Учебное пособие по плаванию. Изд-во «Обруч» г. Москва, 2010</a:t>
            </a:r>
          </a:p>
          <a:p>
            <a:pPr algn="l"/>
            <a:r>
              <a:rPr lang="ru-RU" dirty="0" smtClean="0"/>
              <a:t> </a:t>
            </a:r>
          </a:p>
          <a:p>
            <a:pPr lvl="0" algn="l"/>
            <a:r>
              <a:rPr lang="ru-RU" dirty="0" smtClean="0"/>
              <a:t>     М.В. Рыбак,  « Растим детей здоровыми». Занятия  в бассейне с детьми дошкольниками. Изд-во  «Сфера» г. Москва, 2012                 </a:t>
            </a:r>
          </a:p>
          <a:p>
            <a:pPr algn="l"/>
            <a:r>
              <a:rPr lang="ru-RU" dirty="0" smtClean="0"/>
              <a:t> </a:t>
            </a:r>
          </a:p>
          <a:p>
            <a:pPr lvl="0" algn="l"/>
            <a:r>
              <a:rPr lang="ru-RU" dirty="0" smtClean="0"/>
              <a:t>Словарь литературоведческих терминов С.П. </a:t>
            </a:r>
            <a:r>
              <a:rPr lang="ru-RU" dirty="0" err="1" smtClean="0"/>
              <a:t>Белокурова</a:t>
            </a:r>
            <a:r>
              <a:rPr lang="ru-RU" dirty="0" smtClean="0"/>
              <a:t>. 2005.</a:t>
            </a:r>
          </a:p>
          <a:p>
            <a:pPr lvl="0" algn="l"/>
            <a:r>
              <a:rPr lang="ru-RU" dirty="0" smtClean="0"/>
              <a:t>Толковый словарь русского языка С.И. Ожегов 1997                    </a:t>
            </a:r>
          </a:p>
          <a:p>
            <a:pPr algn="l"/>
            <a:r>
              <a:rPr lang="ru-RU" dirty="0" smtClean="0"/>
              <a:t> </a:t>
            </a:r>
            <a:endParaRPr lang="ru-RU" dirty="0"/>
          </a:p>
        </p:txBody>
      </p:sp>
    </p:spTree>
    <p:extLst>
      <p:ext uri="{BB962C8B-B14F-4D97-AF65-F5344CB8AC3E}">
        <p14:creationId xmlns="" xmlns:p14="http://schemas.microsoft.com/office/powerpoint/2010/main" val="9324186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16280" y="1491175"/>
            <a:ext cx="10896599" cy="535744"/>
          </a:xfrm>
          <a:effectLst>
            <a:outerShdw blurRad="50800" dist="38100" dir="5400000" algn="t" rotWithShape="0">
              <a:prstClr val="black">
                <a:alpha val="40000"/>
              </a:prstClr>
            </a:outerShdw>
          </a:effectLst>
        </p:spPr>
        <p:txBody>
          <a:bodyPr>
            <a:noAutofit/>
          </a:bodyPr>
          <a:lstStyle/>
          <a:p>
            <a:r>
              <a:rPr lang="ru-RU" sz="1600" b="1" dirty="0" smtClean="0">
                <a:solidFill>
                  <a:srgbClr val="002060"/>
                </a:solidFill>
              </a:rPr>
              <a:t/>
            </a:r>
            <a:br>
              <a:rPr lang="ru-RU" sz="1600" b="1" dirty="0" smtClean="0">
                <a:solidFill>
                  <a:srgbClr val="002060"/>
                </a:solidFill>
              </a:rPr>
            </a:br>
            <a:r>
              <a:rPr lang="ru-RU" sz="1600" b="1" dirty="0" smtClean="0">
                <a:solidFill>
                  <a:srgbClr val="002060"/>
                </a:solidFill>
              </a:rPr>
              <a:t/>
            </a:r>
            <a:br>
              <a:rPr lang="ru-RU" sz="1600" b="1" dirty="0" smtClean="0">
                <a:solidFill>
                  <a:srgbClr val="002060"/>
                </a:solidFill>
              </a:rPr>
            </a:br>
            <a:r>
              <a:rPr lang="ru-RU" sz="1600" b="1" dirty="0" smtClean="0">
                <a:solidFill>
                  <a:srgbClr val="002060"/>
                </a:solidFill>
              </a:rPr>
              <a:t/>
            </a:r>
            <a:br>
              <a:rPr lang="ru-RU" sz="1600" b="1" dirty="0" smtClean="0">
                <a:solidFill>
                  <a:srgbClr val="002060"/>
                </a:solidFill>
              </a:rPr>
            </a:br>
            <a:r>
              <a:rPr lang="ru-RU" sz="1600" b="1" dirty="0" smtClean="0">
                <a:solidFill>
                  <a:srgbClr val="002060"/>
                </a:solidFill>
              </a:rPr>
              <a:t/>
            </a:r>
            <a:br>
              <a:rPr lang="ru-RU" sz="1600" b="1" dirty="0" smtClean="0">
                <a:solidFill>
                  <a:srgbClr val="002060"/>
                </a:solidFill>
              </a:rPr>
            </a:br>
            <a:r>
              <a:rPr lang="ru-RU" sz="1600" b="1" dirty="0" smtClean="0">
                <a:solidFill>
                  <a:srgbClr val="002060"/>
                </a:solidFill>
              </a:rPr>
              <a:t/>
            </a:r>
            <a:br>
              <a:rPr lang="ru-RU" sz="1600" b="1" dirty="0" smtClean="0">
                <a:solidFill>
                  <a:srgbClr val="002060"/>
                </a:solidFill>
              </a:rPr>
            </a:br>
            <a:r>
              <a:rPr lang="ru-RU" sz="1600" b="1" dirty="0" smtClean="0">
                <a:solidFill>
                  <a:srgbClr val="002060"/>
                </a:solidFill>
              </a:rPr>
              <a:t/>
            </a:r>
            <a:br>
              <a:rPr lang="ru-RU" sz="1600" b="1" dirty="0" smtClean="0">
                <a:solidFill>
                  <a:srgbClr val="002060"/>
                </a:solidFill>
              </a:rPr>
            </a:br>
            <a:r>
              <a:rPr lang="ru-RU" sz="1600" b="1" dirty="0" smtClean="0">
                <a:solidFill>
                  <a:srgbClr val="002060"/>
                </a:solidFill>
              </a:rPr>
              <a:t/>
            </a:r>
            <a:br>
              <a:rPr lang="ru-RU" sz="1600" b="1" dirty="0" smtClean="0">
                <a:solidFill>
                  <a:srgbClr val="002060"/>
                </a:solidFill>
              </a:rPr>
            </a:br>
            <a:r>
              <a:rPr lang="ru-RU" sz="1600" b="1" dirty="0" smtClean="0">
                <a:solidFill>
                  <a:srgbClr val="002060"/>
                </a:solidFill>
              </a:rPr>
              <a:t/>
            </a:r>
            <a:br>
              <a:rPr lang="ru-RU" sz="1600" b="1" dirty="0" smtClean="0">
                <a:solidFill>
                  <a:srgbClr val="002060"/>
                </a:solidFill>
              </a:rPr>
            </a:br>
            <a:r>
              <a:rPr lang="ru-RU" sz="1600" b="1" dirty="0" smtClean="0">
                <a:solidFill>
                  <a:srgbClr val="002060"/>
                </a:solidFill>
              </a:rPr>
              <a:t/>
            </a:r>
            <a:br>
              <a:rPr lang="ru-RU" sz="1600" b="1" dirty="0" smtClean="0">
                <a:solidFill>
                  <a:srgbClr val="002060"/>
                </a:solidFill>
              </a:rPr>
            </a:br>
            <a:r>
              <a:rPr lang="ru-RU" sz="1600" b="1" dirty="0" smtClean="0">
                <a:solidFill>
                  <a:srgbClr val="002060"/>
                </a:solidFill>
              </a:rPr>
              <a:t/>
            </a:r>
            <a:br>
              <a:rPr lang="ru-RU" sz="1600" b="1" dirty="0" smtClean="0">
                <a:solidFill>
                  <a:srgbClr val="002060"/>
                </a:solidFill>
              </a:rPr>
            </a:br>
            <a:r>
              <a:rPr lang="ru-RU" sz="1600" b="1" dirty="0" smtClean="0">
                <a:solidFill>
                  <a:srgbClr val="002060"/>
                </a:solidFill>
              </a:rPr>
              <a:t/>
            </a:r>
            <a:br>
              <a:rPr lang="ru-RU" sz="1600" b="1" dirty="0" smtClean="0">
                <a:solidFill>
                  <a:srgbClr val="002060"/>
                </a:solidFill>
              </a:rPr>
            </a:br>
            <a:r>
              <a:rPr lang="ru-RU" sz="1600" b="1" dirty="0" smtClean="0">
                <a:solidFill>
                  <a:srgbClr val="002060"/>
                </a:solidFill>
              </a:rPr>
              <a:t/>
            </a:r>
            <a:br>
              <a:rPr lang="ru-RU" sz="1600" b="1" dirty="0" smtClean="0">
                <a:solidFill>
                  <a:srgbClr val="002060"/>
                </a:solidFill>
              </a:rPr>
            </a:br>
            <a:r>
              <a:rPr lang="ru-RU" sz="1600" b="1" dirty="0" smtClean="0">
                <a:solidFill>
                  <a:srgbClr val="002060"/>
                </a:solidFill>
              </a:rPr>
              <a:t/>
            </a:r>
            <a:br>
              <a:rPr lang="ru-RU" sz="1600" b="1" dirty="0" smtClean="0">
                <a:solidFill>
                  <a:srgbClr val="002060"/>
                </a:solidFill>
              </a:rPr>
            </a:br>
            <a:r>
              <a:rPr lang="ru-RU" sz="1600" b="1" dirty="0" smtClean="0">
                <a:solidFill>
                  <a:srgbClr val="002060"/>
                </a:solidFill>
              </a:rPr>
              <a:t/>
            </a:r>
            <a:br>
              <a:rPr lang="ru-RU" sz="1600" b="1" dirty="0" smtClean="0">
                <a:solidFill>
                  <a:srgbClr val="002060"/>
                </a:solidFill>
              </a:rPr>
            </a:br>
            <a:r>
              <a:rPr lang="ru-RU" sz="1600" b="1" dirty="0" smtClean="0">
                <a:solidFill>
                  <a:srgbClr val="002060"/>
                </a:solidFill>
              </a:rPr>
              <a:t/>
            </a:r>
            <a:br>
              <a:rPr lang="ru-RU" sz="1600" b="1" dirty="0" smtClean="0">
                <a:solidFill>
                  <a:srgbClr val="002060"/>
                </a:solidFill>
              </a:rPr>
            </a:br>
            <a:r>
              <a:rPr lang="ru-RU" sz="1600" b="1" dirty="0" smtClean="0">
                <a:solidFill>
                  <a:srgbClr val="002060"/>
                </a:solidFill>
              </a:rPr>
              <a:t/>
            </a:r>
            <a:br>
              <a:rPr lang="ru-RU" sz="1600" b="1" dirty="0" smtClean="0">
                <a:solidFill>
                  <a:srgbClr val="002060"/>
                </a:solidFill>
              </a:rPr>
            </a:br>
            <a:r>
              <a:rPr lang="ru-RU" sz="2200" dirty="0" smtClean="0">
                <a:solidFill>
                  <a:srgbClr val="002060"/>
                </a:solidFill>
              </a:rPr>
              <a:t/>
            </a:r>
            <a:br>
              <a:rPr lang="ru-RU" sz="2200" dirty="0" smtClean="0">
                <a:solidFill>
                  <a:srgbClr val="002060"/>
                </a:solidFill>
              </a:rPr>
            </a:br>
            <a:endParaRPr lang="ru-RU" sz="2200" b="1" dirty="0">
              <a:solidFill>
                <a:srgbClr val="002060"/>
              </a:solidFill>
              <a:effectLst>
                <a:outerShdw blurRad="38100" dist="38100" dir="2700000" algn="tl">
                  <a:srgbClr val="000000">
                    <a:alpha val="43137"/>
                  </a:srgbClr>
                </a:outerShdw>
              </a:effectLst>
              <a:latin typeface="Segoe Print" panose="02000600000000000000" pitchFamily="2" charset="0"/>
              <a:cs typeface="Microsoft Sans Serif" panose="020B0604020202020204" pitchFamily="34" charset="0"/>
            </a:endParaRPr>
          </a:p>
        </p:txBody>
      </p:sp>
      <p:sp>
        <p:nvSpPr>
          <p:cNvPr id="3" name="Подзаголовок 2"/>
          <p:cNvSpPr>
            <a:spLocks noGrp="1"/>
          </p:cNvSpPr>
          <p:nvPr>
            <p:ph type="subTitle" idx="1"/>
          </p:nvPr>
        </p:nvSpPr>
        <p:spPr>
          <a:xfrm>
            <a:off x="337624" y="422030"/>
            <a:ext cx="11549575" cy="1519311"/>
          </a:xfrm>
        </p:spPr>
        <p:txBody>
          <a:bodyPr>
            <a:normAutofit lnSpcReduction="10000"/>
          </a:bodyPr>
          <a:lstStyle/>
          <a:p>
            <a:r>
              <a:rPr lang="ru-RU" sz="3200" b="1" i="1" dirty="0" smtClean="0">
                <a:solidFill>
                  <a:srgbClr val="002060"/>
                </a:solidFill>
              </a:rPr>
              <a:t>Актуальность</a:t>
            </a:r>
            <a:r>
              <a:rPr lang="ru-RU" sz="3200" i="1" dirty="0" smtClean="0">
                <a:solidFill>
                  <a:srgbClr val="002060"/>
                </a:solidFill>
              </a:rPr>
              <a:t> </a:t>
            </a:r>
            <a:r>
              <a:rPr lang="ru-RU" sz="3200" b="1" i="1" dirty="0" smtClean="0">
                <a:solidFill>
                  <a:srgbClr val="002060"/>
                </a:solidFill>
              </a:rPr>
              <a:t>темы:</a:t>
            </a:r>
            <a:r>
              <a:rPr lang="ru-RU" sz="1400" b="1" dirty="0" smtClean="0">
                <a:solidFill>
                  <a:srgbClr val="002060"/>
                </a:solidFill>
              </a:rPr>
              <a:t/>
            </a:r>
            <a:br>
              <a:rPr lang="ru-RU" sz="1400" b="1" dirty="0" smtClean="0">
                <a:solidFill>
                  <a:srgbClr val="002060"/>
                </a:solidFill>
              </a:rPr>
            </a:br>
            <a:r>
              <a:rPr lang="ru-RU" sz="2000" b="1" dirty="0" smtClean="0">
                <a:solidFill>
                  <a:srgbClr val="002060"/>
                </a:solidFill>
              </a:rPr>
              <a:t> </a:t>
            </a:r>
            <a:r>
              <a:rPr lang="ru-RU" sz="2800" dirty="0" smtClean="0"/>
              <a:t>привлечение внимания одноклассников и  </a:t>
            </a:r>
            <a:br>
              <a:rPr lang="ru-RU" sz="2800" dirty="0" smtClean="0"/>
            </a:br>
            <a:r>
              <a:rPr lang="ru-RU" sz="2800" dirty="0" smtClean="0"/>
              <a:t>сверстников к вопросам безопасного поведения детей на воде и на отдыхе</a:t>
            </a:r>
          </a:p>
        </p:txBody>
      </p:sp>
      <p:pic>
        <p:nvPicPr>
          <p:cNvPr id="7" name="Рисунок 6" descr="C:\Users\Марта\Desktop\!!!ПРОЕКТ-20.03.2019\фото-проект  фк 11.0319\д.JPG"/>
          <p:cNvPicPr/>
          <p:nvPr/>
        </p:nvPicPr>
        <p:blipFill>
          <a:blip r:embed="rId3" cstate="print"/>
          <a:srcRect/>
          <a:stretch>
            <a:fillRect/>
          </a:stretch>
        </p:blipFill>
        <p:spPr bwMode="auto">
          <a:xfrm>
            <a:off x="4107767" y="2180491"/>
            <a:ext cx="3752557" cy="4065563"/>
          </a:xfrm>
          <a:prstGeom prst="rect">
            <a:avLst/>
          </a:prstGeom>
          <a:noFill/>
          <a:ln w="9525">
            <a:noFill/>
            <a:miter lim="800000"/>
            <a:headEnd/>
            <a:tailEnd/>
          </a:ln>
        </p:spPr>
      </p:pic>
      <p:pic>
        <p:nvPicPr>
          <p:cNvPr id="5" name="Рисунок 4" descr="C:\Users\Марта\Desktop\ФК-фото\IMG_1452.JPG"/>
          <p:cNvPicPr/>
          <p:nvPr/>
        </p:nvPicPr>
        <p:blipFill>
          <a:blip r:embed="rId4" cstate="print"/>
          <a:srcRect/>
          <a:stretch>
            <a:fillRect/>
          </a:stretch>
        </p:blipFill>
        <p:spPr bwMode="auto">
          <a:xfrm>
            <a:off x="471887" y="2166424"/>
            <a:ext cx="3321702" cy="4025051"/>
          </a:xfrm>
          <a:prstGeom prst="rect">
            <a:avLst/>
          </a:prstGeom>
          <a:noFill/>
          <a:ln w="9525">
            <a:noFill/>
            <a:miter lim="800000"/>
            <a:headEnd/>
            <a:tailEnd/>
          </a:ln>
        </p:spPr>
      </p:pic>
      <p:pic>
        <p:nvPicPr>
          <p:cNvPr id="1026" name="Picture 2"/>
          <p:cNvPicPr>
            <a:picLocks noChangeAspect="1" noChangeArrowheads="1"/>
          </p:cNvPicPr>
          <p:nvPr/>
        </p:nvPicPr>
        <p:blipFill>
          <a:blip r:embed="rId5"/>
          <a:srcRect/>
          <a:stretch>
            <a:fillRect/>
          </a:stretch>
        </p:blipFill>
        <p:spPr bwMode="auto">
          <a:xfrm>
            <a:off x="8208255" y="2208628"/>
            <a:ext cx="3552336" cy="3995223"/>
          </a:xfrm>
          <a:prstGeom prst="rect">
            <a:avLst/>
          </a:prstGeom>
          <a:noFill/>
          <a:ln w="9525">
            <a:noFill/>
            <a:miter lim="800000"/>
            <a:headEnd/>
            <a:tailEnd/>
          </a:ln>
          <a:effectLst/>
        </p:spPr>
      </p:pic>
    </p:spTree>
    <p:extLst>
      <p:ext uri="{BB962C8B-B14F-4D97-AF65-F5344CB8AC3E}">
        <p14:creationId xmlns="" xmlns:p14="http://schemas.microsoft.com/office/powerpoint/2010/main" val="9324186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04433" y="419099"/>
            <a:ext cx="10848813" cy="1311227"/>
          </a:xfrm>
          <a:effectLst>
            <a:outerShdw blurRad="50800" dist="38100" dir="5400000" algn="t" rotWithShape="0">
              <a:prstClr val="black">
                <a:alpha val="40000"/>
              </a:prstClr>
            </a:outerShdw>
          </a:effectLst>
        </p:spPr>
        <p:txBody>
          <a:bodyPr>
            <a:noAutofit/>
          </a:bodyPr>
          <a:lstStyle/>
          <a:p>
            <a:pPr algn="l">
              <a:lnSpc>
                <a:spcPct val="100000"/>
              </a:lnSpc>
            </a:pPr>
            <a:r>
              <a:rPr lang="ru-RU" sz="3200" b="1" i="1" dirty="0" smtClean="0">
                <a:solidFill>
                  <a:srgbClr val="002060"/>
                </a:solidFill>
                <a:latin typeface="+mn-lt"/>
              </a:rPr>
              <a:t>Цель  проекта</a:t>
            </a:r>
            <a:r>
              <a:rPr lang="ru-RU" sz="2800" b="1" i="1" dirty="0" smtClean="0">
                <a:solidFill>
                  <a:srgbClr val="002060"/>
                </a:solidFill>
                <a:latin typeface="+mn-lt"/>
              </a:rPr>
              <a:t>: </a:t>
            </a:r>
            <a:r>
              <a:rPr lang="ru-RU" sz="2800" dirty="0" smtClean="0">
                <a:solidFill>
                  <a:srgbClr val="002060"/>
                </a:solidFill>
                <a:latin typeface="+mn-lt"/>
              </a:rPr>
              <a:t>с</a:t>
            </a:r>
            <a:r>
              <a:rPr lang="ru-RU" sz="2800" dirty="0" smtClean="0">
                <a:latin typeface="+mn-lt"/>
              </a:rPr>
              <a:t>оздать сборник рассказов о правилах поведения на воде,  на отдыхе на тему:  «Азбука безопасности</a:t>
            </a:r>
            <a:r>
              <a:rPr lang="ru-RU" sz="2400" dirty="0" smtClean="0">
                <a:latin typeface="+mn-lt"/>
              </a:rPr>
              <a:t>».</a:t>
            </a:r>
          </a:p>
        </p:txBody>
      </p:sp>
      <p:sp>
        <p:nvSpPr>
          <p:cNvPr id="3" name="Подзаголовок 2"/>
          <p:cNvSpPr>
            <a:spLocks noGrp="1"/>
          </p:cNvSpPr>
          <p:nvPr>
            <p:ph type="subTitle" idx="1"/>
          </p:nvPr>
        </p:nvSpPr>
        <p:spPr>
          <a:xfrm>
            <a:off x="712922" y="2166425"/>
            <a:ext cx="10362876" cy="4014976"/>
          </a:xfrm>
        </p:spPr>
        <p:txBody>
          <a:bodyPr>
            <a:normAutofit lnSpcReduction="10000"/>
          </a:bodyPr>
          <a:lstStyle/>
          <a:p>
            <a:pPr algn="l"/>
            <a:r>
              <a:rPr lang="ru-RU" sz="3200" b="1" i="1" dirty="0" smtClean="0">
                <a:solidFill>
                  <a:srgbClr val="002060"/>
                </a:solidFill>
              </a:rPr>
              <a:t>Задачи проекта</a:t>
            </a:r>
            <a:r>
              <a:rPr lang="ru-RU" sz="2800" b="1" dirty="0" smtClean="0">
                <a:solidFill>
                  <a:srgbClr val="002060"/>
                </a:solidFill>
              </a:rPr>
              <a:t>:</a:t>
            </a:r>
            <a:endParaRPr lang="ru-RU" sz="2800" dirty="0" smtClean="0">
              <a:solidFill>
                <a:srgbClr val="002060"/>
              </a:solidFill>
            </a:endParaRPr>
          </a:p>
          <a:p>
            <a:pPr algn="l"/>
            <a:r>
              <a:rPr lang="ru-RU" sz="2800" dirty="0" smtClean="0"/>
              <a:t>-  изучить литературу и интернет – ресурсы по  теме «Правила поведения детей на воде и на отдыхе»                                                                                   </a:t>
            </a:r>
          </a:p>
          <a:p>
            <a:pPr algn="l"/>
            <a:r>
              <a:rPr lang="ru-RU" sz="2800" dirty="0" smtClean="0"/>
              <a:t>- определить требования к написанию  рассказа</a:t>
            </a:r>
          </a:p>
          <a:p>
            <a:pPr algn="l"/>
            <a:r>
              <a:rPr lang="ru-RU" sz="2800" dirty="0" smtClean="0"/>
              <a:t>- написать  учащимся второго класса рассказы  о Правилах поведения на воде и на отдыхе                                       </a:t>
            </a:r>
          </a:p>
          <a:p>
            <a:pPr algn="l"/>
            <a:r>
              <a:rPr lang="ru-RU" sz="2800" dirty="0" smtClean="0"/>
              <a:t>- изучить Правила поведения на воде и на отдыхе с помощью детских рассказов учащихся                                                       </a:t>
            </a:r>
          </a:p>
          <a:p>
            <a:r>
              <a:rPr lang="ru-RU" b="1" dirty="0" smtClean="0"/>
              <a:t> </a:t>
            </a:r>
            <a:endParaRPr lang="ru-RU" dirty="0"/>
          </a:p>
        </p:txBody>
      </p:sp>
    </p:spTree>
    <p:extLst>
      <p:ext uri="{BB962C8B-B14F-4D97-AF65-F5344CB8AC3E}">
        <p14:creationId xmlns="" xmlns:p14="http://schemas.microsoft.com/office/powerpoint/2010/main" val="9324186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459831" y="419100"/>
            <a:ext cx="7272338" cy="1181100"/>
          </a:xfrm>
          <a:effectLst>
            <a:outerShdw blurRad="50800" dist="38100" dir="5400000" algn="t" rotWithShape="0">
              <a:prstClr val="black">
                <a:alpha val="40000"/>
              </a:prstClr>
            </a:outerShdw>
          </a:effectLst>
        </p:spPr>
        <p:txBody>
          <a:bodyPr>
            <a:noAutofit/>
          </a:bodyPr>
          <a:lstStyle/>
          <a:p>
            <a:r>
              <a:rPr lang="ru-RU" sz="3200" b="1" i="1" dirty="0" smtClean="0">
                <a:solidFill>
                  <a:srgbClr val="002060"/>
                </a:solidFill>
              </a:rPr>
              <a:t>Памятка написания</a:t>
            </a:r>
            <a:endParaRPr lang="ru-RU" sz="3200" i="1" dirty="0"/>
          </a:p>
        </p:txBody>
      </p:sp>
      <p:sp>
        <p:nvSpPr>
          <p:cNvPr id="3" name="Подзаголовок 2"/>
          <p:cNvSpPr>
            <a:spLocks noGrp="1"/>
          </p:cNvSpPr>
          <p:nvPr>
            <p:ph type="subTitle" idx="1"/>
          </p:nvPr>
        </p:nvSpPr>
        <p:spPr>
          <a:xfrm>
            <a:off x="657224" y="1676401"/>
            <a:ext cx="10868025" cy="4752974"/>
          </a:xfrm>
        </p:spPr>
        <p:txBody>
          <a:bodyPr>
            <a:normAutofit fontScale="25000" lnSpcReduction="20000"/>
          </a:bodyPr>
          <a:lstStyle/>
          <a:p>
            <a:endParaRPr lang="ru-RU" sz="8000" dirty="0" smtClean="0"/>
          </a:p>
          <a:p>
            <a:r>
              <a:rPr lang="ru-RU" sz="11200" i="1" dirty="0" smtClean="0"/>
              <a:t>При написании своих рассказов мы, придерживались</a:t>
            </a:r>
            <a:r>
              <a:rPr lang="ru-RU" sz="11200" b="1" i="1" dirty="0" smtClean="0"/>
              <a:t> </a:t>
            </a:r>
            <a:r>
              <a:rPr lang="ru-RU" sz="11200" b="1" i="1" u="sng" dirty="0" smtClean="0">
                <a:solidFill>
                  <a:srgbClr val="FF0000"/>
                </a:solidFill>
              </a:rPr>
              <a:t>памятки,</a:t>
            </a:r>
            <a:r>
              <a:rPr lang="ru-RU" sz="11200" b="1" i="1" dirty="0" smtClean="0">
                <a:solidFill>
                  <a:srgbClr val="FF0000"/>
                </a:solidFill>
              </a:rPr>
              <a:t> </a:t>
            </a:r>
            <a:r>
              <a:rPr lang="ru-RU" sz="11200" i="1" dirty="0" smtClean="0"/>
              <a:t>которая представлена ниже:</a:t>
            </a:r>
          </a:p>
          <a:p>
            <a:pPr algn="l"/>
            <a:r>
              <a:rPr lang="ru-RU" sz="11200" i="1" dirty="0" smtClean="0"/>
              <a:t> </a:t>
            </a:r>
            <a:r>
              <a:rPr lang="ru-RU" sz="11200" dirty="0" smtClean="0"/>
              <a:t/>
            </a:r>
            <a:br>
              <a:rPr lang="ru-RU" sz="11200" dirty="0" smtClean="0"/>
            </a:br>
            <a:r>
              <a:rPr lang="ru-RU" sz="11200" dirty="0" smtClean="0"/>
              <a:t>  1. Определить основную мысль рассказа, то есть  то, чему он должен научить читателя. </a:t>
            </a:r>
          </a:p>
          <a:p>
            <a:pPr algn="l">
              <a:lnSpc>
                <a:spcPct val="120000"/>
              </a:lnSpc>
            </a:pPr>
            <a:r>
              <a:rPr lang="ru-RU" sz="11200" dirty="0" smtClean="0"/>
              <a:t>   2. Построить сюжет рассказа: завязка – начало событий; кульминация – момент  его самой высокой точки;</a:t>
            </a:r>
          </a:p>
          <a:p>
            <a:pPr lvl="0" algn="l">
              <a:lnSpc>
                <a:spcPct val="120000"/>
              </a:lnSpc>
            </a:pPr>
            <a:r>
              <a:rPr lang="ru-RU" sz="11200" dirty="0" smtClean="0"/>
              <a:t>развязка – завершение события. </a:t>
            </a:r>
          </a:p>
          <a:p>
            <a:pPr algn="l">
              <a:lnSpc>
                <a:spcPct val="120000"/>
              </a:lnSpc>
            </a:pPr>
            <a:r>
              <a:rPr lang="ru-RU" sz="11200" dirty="0" smtClean="0"/>
              <a:t> 3. Оформление главной мысли – правила, положенного в основу рассказа. </a:t>
            </a:r>
          </a:p>
          <a:p>
            <a:pPr algn="l">
              <a:lnSpc>
                <a:spcPct val="120000"/>
              </a:lnSpc>
            </a:pPr>
            <a:r>
              <a:rPr lang="ru-RU" sz="11200" dirty="0" smtClean="0"/>
              <a:t> </a:t>
            </a:r>
          </a:p>
          <a:p>
            <a:r>
              <a:rPr lang="ru-RU" dirty="0" smtClean="0"/>
              <a:t> </a:t>
            </a:r>
          </a:p>
          <a:p>
            <a:r>
              <a:rPr lang="ru-RU" dirty="0" smtClean="0"/>
              <a:t> </a:t>
            </a:r>
          </a:p>
          <a:p>
            <a:r>
              <a:rPr lang="ru-RU" dirty="0" smtClean="0"/>
              <a:t> </a:t>
            </a:r>
          </a:p>
          <a:p>
            <a:r>
              <a:rPr lang="ru-RU" dirty="0" smtClean="0"/>
              <a:t> </a:t>
            </a:r>
          </a:p>
          <a:p>
            <a:r>
              <a:rPr lang="ru-RU" dirty="0" smtClean="0"/>
              <a:t> </a:t>
            </a:r>
          </a:p>
          <a:p>
            <a:pPr algn="l"/>
            <a:endParaRPr lang="ru-RU" dirty="0">
              <a:latin typeface="Microsoft YaHei" panose="020B0503020204020204" pitchFamily="34" charset="-122"/>
              <a:ea typeface="Microsoft YaHei" panose="020B0503020204020204" pitchFamily="34" charset="-122"/>
            </a:endParaRPr>
          </a:p>
        </p:txBody>
      </p:sp>
    </p:spTree>
    <p:extLst>
      <p:ext uri="{BB962C8B-B14F-4D97-AF65-F5344CB8AC3E}">
        <p14:creationId xmlns="" xmlns:p14="http://schemas.microsoft.com/office/powerpoint/2010/main" val="9324186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74320" y="419100"/>
            <a:ext cx="11704320" cy="1363980"/>
          </a:xfrm>
          <a:effectLst>
            <a:outerShdw blurRad="50800" dist="38100" dir="5400000" algn="t" rotWithShape="0">
              <a:prstClr val="black">
                <a:alpha val="40000"/>
              </a:prstClr>
            </a:outerShdw>
          </a:effectLst>
        </p:spPr>
        <p:txBody>
          <a:bodyPr>
            <a:noAutofit/>
          </a:bodyPr>
          <a:lstStyle/>
          <a:p>
            <a:r>
              <a:rPr lang="ru-RU" sz="3600" b="1" i="1" dirty="0" smtClean="0">
                <a:solidFill>
                  <a:srgbClr val="002060"/>
                </a:solidFill>
              </a:rPr>
              <a:t>Практическая часть.</a:t>
            </a:r>
            <a:r>
              <a:rPr lang="ru-RU" sz="2400" b="1" i="1" dirty="0" smtClean="0">
                <a:solidFill>
                  <a:srgbClr val="002060"/>
                </a:solidFill>
              </a:rPr>
              <a:t/>
            </a:r>
            <a:br>
              <a:rPr lang="ru-RU" sz="2400" b="1" i="1" dirty="0" smtClean="0">
                <a:solidFill>
                  <a:srgbClr val="002060"/>
                </a:solidFill>
              </a:rPr>
            </a:br>
            <a:r>
              <a:rPr lang="ru-RU" sz="2400" dirty="0" smtClean="0"/>
              <a:t/>
            </a:r>
            <a:br>
              <a:rPr lang="ru-RU" sz="2400" dirty="0" smtClean="0"/>
            </a:br>
            <a:r>
              <a:rPr lang="ru-RU" sz="2000" b="1" dirty="0" smtClean="0"/>
              <a:t>Для создания этого сборника мы выделили основные правила, по которым необходимо было составить рассказы. Каждому из нас досталось   правило из таблицы</a:t>
            </a:r>
            <a:endParaRPr lang="ru-RU" sz="2000" b="1" dirty="0">
              <a:solidFill>
                <a:srgbClr val="FFFF00"/>
              </a:solidFill>
              <a:effectLst>
                <a:outerShdw blurRad="38100" dist="38100" dir="2700000" algn="tl">
                  <a:srgbClr val="000000">
                    <a:alpha val="43137"/>
                  </a:srgbClr>
                </a:outerShdw>
              </a:effectLst>
              <a:latin typeface="Segoe Print" panose="02000600000000000000" pitchFamily="2" charset="0"/>
              <a:cs typeface="Microsoft Sans Serif" panose="020B0604020202020204" pitchFamily="34" charset="0"/>
            </a:endParaRPr>
          </a:p>
        </p:txBody>
      </p:sp>
      <p:sp>
        <p:nvSpPr>
          <p:cNvPr id="3" name="Подзаголовок 2"/>
          <p:cNvSpPr>
            <a:spLocks noGrp="1"/>
          </p:cNvSpPr>
          <p:nvPr>
            <p:ph type="subTitle" idx="1"/>
          </p:nvPr>
        </p:nvSpPr>
        <p:spPr>
          <a:xfrm>
            <a:off x="407964" y="2264898"/>
            <a:ext cx="11366694" cy="4164476"/>
          </a:xfrm>
        </p:spPr>
        <p:txBody>
          <a:bodyPr>
            <a:normAutofit fontScale="62500" lnSpcReduction="20000"/>
          </a:bodyPr>
          <a:lstStyle/>
          <a:p>
            <a:pPr algn="l"/>
            <a:r>
              <a:rPr lang="ru-RU" sz="3600" b="1" i="1" dirty="0" smtClean="0">
                <a:solidFill>
                  <a:srgbClr val="00B050"/>
                </a:solidFill>
              </a:rPr>
              <a:t>1.Правила безопасного поведения на воде. </a:t>
            </a:r>
            <a:r>
              <a:rPr lang="ru-RU" sz="3600" b="1" i="1" dirty="0" smtClean="0"/>
              <a:t>Умение хорошо плавать – одна из важнейших гарантий безопасного отдыха на воде, но помните, что даже хороший пловец должен соблюдать постоянную осторожность, дисциплину и строго придерживаться правил поведения на воде.</a:t>
            </a:r>
            <a:endParaRPr lang="ru-RU" sz="3600" dirty="0" smtClean="0"/>
          </a:p>
          <a:p>
            <a:pPr algn="l"/>
            <a:r>
              <a:rPr lang="ru-RU" sz="3600" dirty="0" smtClean="0"/>
              <a:t> </a:t>
            </a:r>
            <a:r>
              <a:rPr lang="ru-RU" sz="3600" b="1" i="1" dirty="0" smtClean="0"/>
              <a:t> </a:t>
            </a:r>
            <a:r>
              <a:rPr lang="ru-RU" sz="3600" b="1" i="1" dirty="0" smtClean="0">
                <a:solidFill>
                  <a:srgbClr val="FF0000"/>
                </a:solidFill>
              </a:rPr>
              <a:t>2.Правила первой помощи при  тепловом или солнечном ударе. </a:t>
            </a:r>
            <a:r>
              <a:rPr lang="ru-RU" sz="3600" b="1" i="1" dirty="0" smtClean="0"/>
              <a:t>Главной причиной возникновения несчастных случаев на воде можно назвать отсутствие культуры безопасности у людей и незнание простейших правил поведения на воде. Знание правил и умение  отдыха необходимы  для каждого отдыхающего</a:t>
            </a:r>
            <a:endParaRPr lang="ru-RU" sz="3600" dirty="0" smtClean="0"/>
          </a:p>
          <a:p>
            <a:pPr algn="l"/>
            <a:r>
              <a:rPr lang="ru-RU" sz="3600" b="1" i="1" dirty="0" smtClean="0">
                <a:solidFill>
                  <a:srgbClr val="0070C0"/>
                </a:solidFill>
              </a:rPr>
              <a:t>3.Меры безопасности. </a:t>
            </a:r>
            <a:r>
              <a:rPr lang="ru-RU" sz="3600" b="1" i="1" dirty="0" smtClean="0"/>
              <a:t>Отдыхать и купаться лучше всего  в специально оборудованных местах: пляжах, бассейнах, купальнях; обязательно предварительно пройти медицинское освидетельствование и ознакомившись с правилами внутреннего распорядка мест для купани</a:t>
            </a:r>
            <a:r>
              <a:rPr lang="ru-RU" sz="2600" b="1" i="1" dirty="0" smtClean="0"/>
              <a:t>я.</a:t>
            </a:r>
            <a:endParaRPr lang="ru-RU" sz="2600" dirty="0" smtClean="0"/>
          </a:p>
          <a:p>
            <a:r>
              <a:rPr lang="ru-RU" b="1" i="1" dirty="0" smtClean="0"/>
              <a:t> </a:t>
            </a:r>
            <a:endParaRPr lang="ru-RU" dirty="0" smtClean="0"/>
          </a:p>
          <a:p>
            <a:r>
              <a:rPr lang="ru-RU" dirty="0" smtClean="0"/>
              <a:t> </a:t>
            </a:r>
          </a:p>
          <a:p>
            <a:pPr algn="l"/>
            <a:endParaRPr lang="ru-RU" dirty="0" smtClean="0"/>
          </a:p>
          <a:p>
            <a:endParaRPr lang="ru-RU" dirty="0" smtClean="0"/>
          </a:p>
        </p:txBody>
      </p:sp>
    </p:spTree>
    <p:extLst>
      <p:ext uri="{BB962C8B-B14F-4D97-AF65-F5344CB8AC3E}">
        <p14:creationId xmlns="" xmlns:p14="http://schemas.microsoft.com/office/powerpoint/2010/main" val="9324186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311215" y="0"/>
            <a:ext cx="10351698" cy="1123950"/>
          </a:xfrm>
          <a:effectLst>
            <a:outerShdw blurRad="50800" dist="38100" dir="5400000" algn="t" rotWithShape="0">
              <a:prstClr val="black">
                <a:alpha val="40000"/>
              </a:prstClr>
            </a:outerShdw>
          </a:effectLst>
        </p:spPr>
        <p:txBody>
          <a:bodyPr>
            <a:noAutofit/>
          </a:bodyPr>
          <a:lstStyle/>
          <a:p>
            <a:r>
              <a:rPr lang="ru-RU" sz="3600" b="1" dirty="0" smtClean="0">
                <a:solidFill>
                  <a:srgbClr val="FF0000"/>
                </a:solidFill>
              </a:rPr>
              <a:t>Рассказы  о правилах поведения на воде</a:t>
            </a:r>
            <a:endParaRPr lang="ru-RU" sz="3600" dirty="0" smtClean="0">
              <a:solidFill>
                <a:srgbClr val="FF0000"/>
              </a:solidFill>
              <a:latin typeface="Arial" pitchFamily="34" charset="0"/>
              <a:cs typeface="Arial" pitchFamily="34" charset="0"/>
            </a:endParaRPr>
          </a:p>
        </p:txBody>
      </p:sp>
      <p:sp>
        <p:nvSpPr>
          <p:cNvPr id="3" name="Подзаголовок 2"/>
          <p:cNvSpPr>
            <a:spLocks noGrp="1"/>
          </p:cNvSpPr>
          <p:nvPr>
            <p:ph type="subTitle" idx="1"/>
          </p:nvPr>
        </p:nvSpPr>
        <p:spPr>
          <a:xfrm>
            <a:off x="657224" y="1323975"/>
            <a:ext cx="10868025" cy="5105400"/>
          </a:xfrm>
        </p:spPr>
        <p:txBody>
          <a:bodyPr/>
          <a:lstStyle/>
          <a:p>
            <a:endParaRPr lang="ru-RU" dirty="0" smtClean="0"/>
          </a:p>
          <a:p>
            <a:endParaRPr lang="ru-RU" b="1" dirty="0" smtClean="0"/>
          </a:p>
        </p:txBody>
      </p:sp>
      <p:pic>
        <p:nvPicPr>
          <p:cNvPr id="4" name="Рисунок 3" descr="IMG_1993"/>
          <p:cNvPicPr/>
          <p:nvPr/>
        </p:nvPicPr>
        <p:blipFill>
          <a:blip r:embed="rId3" cstate="print"/>
          <a:srcRect/>
          <a:stretch>
            <a:fillRect/>
          </a:stretch>
        </p:blipFill>
        <p:spPr bwMode="auto">
          <a:xfrm>
            <a:off x="1334219" y="1742536"/>
            <a:ext cx="2789208" cy="2410226"/>
          </a:xfrm>
          <a:prstGeom prst="rect">
            <a:avLst/>
          </a:prstGeom>
          <a:noFill/>
          <a:ln w="9525">
            <a:noFill/>
            <a:miter lim="800000"/>
            <a:headEnd/>
            <a:tailEnd/>
          </a:ln>
        </p:spPr>
      </p:pic>
      <p:pic>
        <p:nvPicPr>
          <p:cNvPr id="5" name="Рисунок 4" descr="IMG_1986 - копия"/>
          <p:cNvPicPr/>
          <p:nvPr/>
        </p:nvPicPr>
        <p:blipFill>
          <a:blip r:embed="rId4"/>
          <a:srcRect/>
          <a:stretch>
            <a:fillRect/>
          </a:stretch>
        </p:blipFill>
        <p:spPr bwMode="auto">
          <a:xfrm>
            <a:off x="4882550" y="2035832"/>
            <a:ext cx="2605178" cy="2812211"/>
          </a:xfrm>
          <a:prstGeom prst="rect">
            <a:avLst/>
          </a:prstGeom>
          <a:noFill/>
          <a:ln w="9525">
            <a:noFill/>
            <a:miter lim="800000"/>
            <a:headEnd/>
            <a:tailEnd/>
          </a:ln>
        </p:spPr>
      </p:pic>
      <p:pic>
        <p:nvPicPr>
          <p:cNvPr id="6" name="Рисунок 5" descr="IMG_1987"/>
          <p:cNvPicPr/>
          <p:nvPr/>
        </p:nvPicPr>
        <p:blipFill>
          <a:blip r:embed="rId5" cstate="print"/>
          <a:srcRect/>
          <a:stretch>
            <a:fillRect/>
          </a:stretch>
        </p:blipFill>
        <p:spPr bwMode="auto">
          <a:xfrm>
            <a:off x="8298611" y="1747766"/>
            <a:ext cx="2272544" cy="2120265"/>
          </a:xfrm>
          <a:prstGeom prst="rect">
            <a:avLst/>
          </a:prstGeom>
          <a:noFill/>
          <a:ln w="9525">
            <a:noFill/>
            <a:miter lim="800000"/>
            <a:headEnd/>
            <a:tailEnd/>
          </a:ln>
        </p:spPr>
      </p:pic>
      <p:pic>
        <p:nvPicPr>
          <p:cNvPr id="7" name="Рисунок 6" descr="IMG_1981"/>
          <p:cNvPicPr/>
          <p:nvPr/>
        </p:nvPicPr>
        <p:blipFill>
          <a:blip r:embed="rId6" cstate="print"/>
          <a:srcRect/>
          <a:stretch>
            <a:fillRect/>
          </a:stretch>
        </p:blipFill>
        <p:spPr bwMode="auto">
          <a:xfrm>
            <a:off x="9005978" y="4054415"/>
            <a:ext cx="2829464" cy="2035834"/>
          </a:xfrm>
          <a:prstGeom prst="rect">
            <a:avLst/>
          </a:prstGeom>
          <a:noFill/>
          <a:ln w="9525">
            <a:noFill/>
            <a:miter lim="800000"/>
            <a:headEnd/>
            <a:tailEnd/>
          </a:ln>
        </p:spPr>
      </p:pic>
      <p:pic>
        <p:nvPicPr>
          <p:cNvPr id="8" name="Рисунок 7" descr="IMG_1996 - копия"/>
          <p:cNvPicPr/>
          <p:nvPr/>
        </p:nvPicPr>
        <p:blipFill>
          <a:blip r:embed="rId7"/>
          <a:srcRect/>
          <a:stretch>
            <a:fillRect/>
          </a:stretch>
        </p:blipFill>
        <p:spPr bwMode="auto">
          <a:xfrm>
            <a:off x="983411" y="4347714"/>
            <a:ext cx="2653921" cy="1863306"/>
          </a:xfrm>
          <a:prstGeom prst="rect">
            <a:avLst/>
          </a:prstGeom>
          <a:noFill/>
        </p:spPr>
      </p:pic>
      <p:sp>
        <p:nvSpPr>
          <p:cNvPr id="11" name="Прямоугольник 10"/>
          <p:cNvSpPr/>
          <p:nvPr/>
        </p:nvSpPr>
        <p:spPr>
          <a:xfrm>
            <a:off x="3535299" y="5503653"/>
            <a:ext cx="5121402" cy="707886"/>
          </a:xfrm>
          <a:prstGeom prst="rect">
            <a:avLst/>
          </a:prstGeom>
        </p:spPr>
        <p:txBody>
          <a:bodyPr wrap="square">
            <a:spAutoFit/>
          </a:bodyPr>
          <a:lstStyle/>
          <a:p>
            <a:pPr lvl="0" algn="ctr" fontAlgn="base">
              <a:spcBef>
                <a:spcPct val="0"/>
              </a:spcBef>
              <a:spcAft>
                <a:spcPct val="0"/>
              </a:spcAft>
            </a:pPr>
            <a:r>
              <a:rPr lang="ru-RU" sz="2000" b="1" dirty="0" smtClean="0">
                <a:solidFill>
                  <a:srgbClr val="FF0000"/>
                </a:solidFill>
                <a:latin typeface="Arial" pitchFamily="34" charset="0"/>
                <a:ea typeface="Calibri" pitchFamily="34" charset="0"/>
                <a:cs typeface="Times New Roman" pitchFamily="18" charset="0"/>
              </a:rPr>
              <a:t>Рассказ « В бассейне</a:t>
            </a:r>
            <a:r>
              <a:rPr lang="ru-RU" sz="2000" b="1" dirty="0" smtClean="0">
                <a:solidFill>
                  <a:srgbClr val="FF0000"/>
                </a:solidFill>
                <a:latin typeface="Arial" pitchFamily="34" charset="0"/>
                <a:ea typeface="Calibri" pitchFamily="34" charset="0"/>
                <a:cs typeface="Times New Roman" pitchFamily="18" charset="0"/>
              </a:rPr>
              <a:t>»</a:t>
            </a:r>
          </a:p>
          <a:p>
            <a:pPr lvl="0" algn="ctr" fontAlgn="base">
              <a:spcBef>
                <a:spcPct val="0"/>
              </a:spcBef>
              <a:spcAft>
                <a:spcPct val="0"/>
              </a:spcAft>
            </a:pPr>
            <a:r>
              <a:rPr lang="ru-RU" sz="2000" b="1" dirty="0" smtClean="0">
                <a:solidFill>
                  <a:srgbClr val="FF0000"/>
                </a:solidFill>
                <a:latin typeface="Arial" pitchFamily="34" charset="0"/>
                <a:ea typeface="Calibri" pitchFamily="34" charset="0"/>
                <a:cs typeface="Times New Roman" pitchFamily="18" charset="0"/>
              </a:rPr>
              <a:t> </a:t>
            </a:r>
            <a:r>
              <a:rPr lang="ru-RU" sz="2000" i="1" dirty="0" smtClean="0">
                <a:solidFill>
                  <a:srgbClr val="FF0000"/>
                </a:solidFill>
                <a:latin typeface="Arial" pitchFamily="34" charset="0"/>
                <a:ea typeface="Calibri" pitchFamily="34" charset="0"/>
                <a:cs typeface="Times New Roman" pitchFamily="18" charset="0"/>
              </a:rPr>
              <a:t>автор </a:t>
            </a:r>
            <a:r>
              <a:rPr lang="ru-RU" sz="2000" i="1" dirty="0" err="1" smtClean="0">
                <a:solidFill>
                  <a:srgbClr val="FF0000"/>
                </a:solidFill>
                <a:latin typeface="Arial" pitchFamily="34" charset="0"/>
                <a:ea typeface="Calibri" pitchFamily="34" charset="0"/>
                <a:cs typeface="Times New Roman" pitchFamily="18" charset="0"/>
              </a:rPr>
              <a:t>Юдкина</a:t>
            </a:r>
            <a:r>
              <a:rPr lang="ru-RU" sz="2000" i="1" dirty="0" smtClean="0">
                <a:solidFill>
                  <a:srgbClr val="FF0000"/>
                </a:solidFill>
                <a:latin typeface="Arial" pitchFamily="34" charset="0"/>
                <a:ea typeface="Calibri" pitchFamily="34" charset="0"/>
                <a:cs typeface="Times New Roman" pitchFamily="18" charset="0"/>
              </a:rPr>
              <a:t> Юлия</a:t>
            </a:r>
            <a:endParaRPr lang="ru-RU" sz="2000" dirty="0" smtClean="0">
              <a:latin typeface="Arial" pitchFamily="34" charset="0"/>
              <a:cs typeface="Arial" pitchFamily="34" charset="0"/>
            </a:endParaRPr>
          </a:p>
        </p:txBody>
      </p:sp>
    </p:spTree>
    <p:extLst>
      <p:ext uri="{BB962C8B-B14F-4D97-AF65-F5344CB8AC3E}">
        <p14:creationId xmlns="" xmlns:p14="http://schemas.microsoft.com/office/powerpoint/2010/main" val="9324186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088257" y="396815"/>
            <a:ext cx="5727940" cy="3450566"/>
          </a:xfrm>
          <a:effectLst>
            <a:outerShdw blurRad="50800" dist="38100" dir="5400000" algn="t" rotWithShape="0">
              <a:prstClr val="black">
                <a:alpha val="40000"/>
              </a:prstClr>
            </a:outerShdw>
          </a:effectLst>
        </p:spPr>
        <p:txBody>
          <a:bodyPr>
            <a:noAutofit/>
          </a:bodyPr>
          <a:lstStyle/>
          <a:p>
            <a:r>
              <a:rPr lang="ru-RU" sz="1800" b="1" dirty="0" smtClean="0"/>
              <a:t/>
            </a:r>
            <a:br>
              <a:rPr lang="ru-RU" sz="1800" b="1" dirty="0" smtClean="0"/>
            </a:br>
            <a:r>
              <a:rPr lang="ru-RU" sz="1800" b="1" dirty="0" smtClean="0"/>
              <a:t/>
            </a:r>
            <a:br>
              <a:rPr lang="ru-RU" sz="1800" b="1" dirty="0" smtClean="0"/>
            </a:br>
            <a:r>
              <a:rPr lang="ru-RU" sz="1800" b="1" dirty="0" smtClean="0"/>
              <a:t>   </a:t>
            </a:r>
            <a:br>
              <a:rPr lang="ru-RU" sz="1800" b="1" dirty="0" smtClean="0"/>
            </a:br>
            <a:r>
              <a:rPr lang="ru-RU" sz="1800" dirty="0" smtClean="0"/>
              <a:t/>
            </a:r>
            <a:br>
              <a:rPr lang="ru-RU" sz="1800" dirty="0" smtClean="0"/>
            </a:br>
            <a:r>
              <a:rPr lang="ru-RU" sz="1800" b="1" dirty="0" smtClean="0"/>
              <a:t> </a:t>
            </a:r>
            <a:r>
              <a:rPr lang="ru-RU" sz="2000" b="1" i="1" dirty="0" smtClean="0">
                <a:solidFill>
                  <a:srgbClr val="FF0000"/>
                </a:solidFill>
              </a:rPr>
              <a:t> Правила безопасного поведения на </a:t>
            </a:r>
            <a:r>
              <a:rPr lang="ru-RU" sz="2000" b="1" i="1" dirty="0" smtClean="0">
                <a:solidFill>
                  <a:srgbClr val="FF0000"/>
                </a:solidFill>
              </a:rPr>
              <a:t>воде</a:t>
            </a:r>
            <a:r>
              <a:rPr lang="ru-RU" sz="2000" b="1" dirty="0" smtClean="0"/>
              <a:t> </a:t>
            </a:r>
            <a:r>
              <a:rPr lang="ru-RU" sz="2000" b="1" dirty="0" smtClean="0"/>
              <a:t>     </a:t>
            </a:r>
            <a:r>
              <a:rPr lang="ru-RU" sz="1200" b="1" i="1" dirty="0" smtClean="0"/>
              <a:t>Каменская Анна</a:t>
            </a:r>
            <a:br>
              <a:rPr lang="ru-RU" sz="1200" b="1" i="1" dirty="0" smtClean="0"/>
            </a:br>
            <a:r>
              <a:rPr lang="ru-RU" sz="1200" b="1" i="1" dirty="0" smtClean="0"/>
              <a:t/>
            </a:r>
            <a:br>
              <a:rPr lang="ru-RU" sz="1200" b="1" i="1" dirty="0" smtClean="0"/>
            </a:br>
            <a:r>
              <a:rPr lang="ru-RU" sz="1200" b="1" dirty="0" smtClean="0">
                <a:solidFill>
                  <a:srgbClr val="FF0000"/>
                </a:solidFill>
              </a:rPr>
              <a:t>  </a:t>
            </a:r>
            <a:r>
              <a:rPr lang="ru-RU" sz="1800" b="1" dirty="0" smtClean="0"/>
              <a:t>Рассеянность</a:t>
            </a:r>
            <a:r>
              <a:rPr lang="ru-RU" sz="4000" dirty="0" smtClean="0"/>
              <a:t/>
            </a:r>
            <a:br>
              <a:rPr lang="ru-RU" sz="4000" dirty="0" smtClean="0"/>
            </a:br>
            <a:r>
              <a:rPr lang="ru-RU" sz="1600" dirty="0" smtClean="0"/>
              <a:t>           Жила-была девочка Алиса. Она не умела плавать. </a:t>
            </a:r>
            <a:br>
              <a:rPr lang="ru-RU" sz="1600" dirty="0" smtClean="0"/>
            </a:br>
            <a:r>
              <a:rPr lang="ru-RU" sz="1600" dirty="0" smtClean="0"/>
              <a:t>Как-то раз Алиса с семьей поехали на море. Девочке  купили надувной круг. Родители  Алисе сказали:  «Надень круг, когда пойдешь плавать».  А девочка  забыла про  него. Вместе с ребятами побежала купаться.  И Алиса чуть не утонула, но ее спасли!</a:t>
            </a:r>
            <a:br>
              <a:rPr lang="ru-RU" sz="1600" dirty="0" smtClean="0"/>
            </a:br>
            <a:r>
              <a:rPr lang="ru-RU" sz="1600" b="1" i="1" dirty="0" smtClean="0">
                <a:solidFill>
                  <a:srgbClr val="FF0000"/>
                </a:solidFill>
              </a:rPr>
              <a:t> Правило. </a:t>
            </a:r>
            <a:r>
              <a:rPr lang="ru-RU" sz="1600" dirty="0" smtClean="0"/>
              <a:t/>
            </a:r>
            <a:br>
              <a:rPr lang="ru-RU" sz="1600" dirty="0" smtClean="0"/>
            </a:br>
            <a:r>
              <a:rPr lang="ru-RU" sz="1600" b="1" dirty="0" smtClean="0"/>
              <a:t>Не заходи на глубокое место, если не умеешь плавать или плаваешь плохо!</a:t>
            </a:r>
            <a:r>
              <a:rPr lang="ru-RU" sz="1600" dirty="0" smtClean="0"/>
              <a:t/>
            </a:r>
            <a:br>
              <a:rPr lang="ru-RU" sz="1600" dirty="0" smtClean="0"/>
            </a:br>
            <a:r>
              <a:rPr lang="ru-RU" sz="1600" b="1" dirty="0" smtClean="0"/>
              <a:t>Купаться можно только в присутствии взрослых, умеющих плавать.</a:t>
            </a:r>
            <a:r>
              <a:rPr lang="ru-RU" sz="1400" dirty="0" smtClean="0"/>
              <a:t/>
            </a:r>
            <a:br>
              <a:rPr lang="ru-RU" sz="1400" dirty="0" smtClean="0"/>
            </a:br>
            <a:endParaRPr lang="ru-RU" sz="1400" dirty="0"/>
          </a:p>
        </p:txBody>
      </p:sp>
      <p:sp>
        <p:nvSpPr>
          <p:cNvPr id="3" name="Подзаголовок 2"/>
          <p:cNvSpPr>
            <a:spLocks noGrp="1"/>
          </p:cNvSpPr>
          <p:nvPr>
            <p:ph type="subTitle" idx="1"/>
          </p:nvPr>
        </p:nvSpPr>
        <p:spPr>
          <a:xfrm>
            <a:off x="3467818" y="3761117"/>
            <a:ext cx="7125419" cy="879893"/>
          </a:xfrm>
        </p:spPr>
        <p:txBody>
          <a:bodyPr>
            <a:normAutofit fontScale="62500" lnSpcReduction="20000"/>
          </a:bodyPr>
          <a:lstStyle/>
          <a:p>
            <a:endParaRPr lang="ru-RU" b="1" dirty="0" smtClean="0"/>
          </a:p>
          <a:p>
            <a:r>
              <a:rPr lang="ru-RU" dirty="0" smtClean="0"/>
              <a:t>                   </a:t>
            </a:r>
          </a:p>
          <a:p>
            <a:r>
              <a:rPr lang="ru-RU" dirty="0" smtClean="0"/>
              <a:t>                                                   </a:t>
            </a:r>
            <a:endParaRPr lang="ru-RU" dirty="0" smtClean="0"/>
          </a:p>
          <a:p>
            <a:pPr algn="l"/>
            <a:endParaRPr lang="ru-RU" dirty="0">
              <a:latin typeface="Microsoft YaHei" panose="020B0503020204020204" pitchFamily="34" charset="-122"/>
              <a:ea typeface="Microsoft YaHei" panose="020B0503020204020204" pitchFamily="34" charset="-122"/>
            </a:endParaRPr>
          </a:p>
        </p:txBody>
      </p:sp>
      <p:pic>
        <p:nvPicPr>
          <p:cNvPr id="5" name="Рисунок 4" descr="C:\Users\Марта\Desktop\фото-проект  фк 11.0319\02.JPG"/>
          <p:cNvPicPr/>
          <p:nvPr/>
        </p:nvPicPr>
        <p:blipFill>
          <a:blip r:embed="rId3" cstate="print"/>
          <a:srcRect/>
          <a:stretch>
            <a:fillRect/>
          </a:stretch>
        </p:blipFill>
        <p:spPr bwMode="auto">
          <a:xfrm>
            <a:off x="8816196" y="474453"/>
            <a:ext cx="2794959" cy="3165894"/>
          </a:xfrm>
          <a:prstGeom prst="rect">
            <a:avLst/>
          </a:prstGeom>
          <a:noFill/>
          <a:ln w="9525">
            <a:noFill/>
            <a:miter lim="800000"/>
            <a:headEnd/>
            <a:tailEnd/>
          </a:ln>
        </p:spPr>
      </p:pic>
      <p:pic>
        <p:nvPicPr>
          <p:cNvPr id="1026" name="Picture 2"/>
          <p:cNvPicPr>
            <a:picLocks noChangeAspect="1" noChangeArrowheads="1"/>
          </p:cNvPicPr>
          <p:nvPr/>
        </p:nvPicPr>
        <p:blipFill>
          <a:blip r:embed="rId4"/>
          <a:srcRect/>
          <a:stretch>
            <a:fillRect/>
          </a:stretch>
        </p:blipFill>
        <p:spPr bwMode="auto">
          <a:xfrm>
            <a:off x="465826" y="310551"/>
            <a:ext cx="2415397" cy="3071004"/>
          </a:xfrm>
          <a:prstGeom prst="rect">
            <a:avLst/>
          </a:prstGeom>
          <a:noFill/>
          <a:ln w="9525">
            <a:noFill/>
            <a:miter lim="800000"/>
            <a:headEnd/>
            <a:tailEnd/>
          </a:ln>
          <a:effectLst/>
        </p:spPr>
      </p:pic>
      <p:pic>
        <p:nvPicPr>
          <p:cNvPr id="1028" name="Picture 4"/>
          <p:cNvPicPr>
            <a:picLocks noChangeAspect="1" noChangeArrowheads="1"/>
          </p:cNvPicPr>
          <p:nvPr/>
        </p:nvPicPr>
        <p:blipFill>
          <a:blip r:embed="rId5"/>
          <a:srcRect/>
          <a:stretch>
            <a:fillRect/>
          </a:stretch>
        </p:blipFill>
        <p:spPr bwMode="auto">
          <a:xfrm>
            <a:off x="483079" y="3646130"/>
            <a:ext cx="2415396" cy="2858188"/>
          </a:xfrm>
          <a:prstGeom prst="rect">
            <a:avLst/>
          </a:prstGeom>
          <a:noFill/>
          <a:ln w="9525">
            <a:noFill/>
            <a:miter lim="800000"/>
            <a:headEnd/>
            <a:tailEnd/>
          </a:ln>
          <a:effectLst/>
        </p:spPr>
      </p:pic>
      <p:sp>
        <p:nvSpPr>
          <p:cNvPr id="1033" name="Rectangle 9"/>
          <p:cNvSpPr>
            <a:spLocks noChangeArrowheads="1"/>
          </p:cNvSpPr>
          <p:nvPr/>
        </p:nvSpPr>
        <p:spPr bwMode="auto">
          <a:xfrm flipH="1">
            <a:off x="3122761" y="3933645"/>
            <a:ext cx="5486399"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kumimoji="0" lang="ru-RU"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400" b="1" i="1"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Допиши предложения</a:t>
            </a:r>
            <a:r>
              <a:rPr kumimoji="0" lang="ru-RU" sz="24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lang="ru-RU" sz="2400" dirty="0" smtClean="0"/>
              <a:t>Не </a:t>
            </a:r>
            <a:r>
              <a:rPr lang="ru-RU" sz="2400" dirty="0" smtClean="0"/>
              <a:t>плавай </a:t>
            </a:r>
            <a:r>
              <a:rPr lang="ru-RU" sz="2400" dirty="0" smtClean="0"/>
              <a:t>_____________  в  незнакомом месте </a:t>
            </a:r>
          </a:p>
          <a:p>
            <a:r>
              <a:rPr lang="ru-RU" sz="2400" b="1" dirty="0" smtClean="0"/>
              <a:t>Слова </a:t>
            </a:r>
            <a:r>
              <a:rPr lang="ru-RU" sz="2400" b="1" dirty="0" smtClean="0"/>
              <a:t>для ответов: </a:t>
            </a:r>
            <a:r>
              <a:rPr lang="ru-RU" sz="2400" dirty="0" smtClean="0"/>
              <a:t>ныряй, балуйся, самостоятельно, один, без</a:t>
            </a:r>
          </a:p>
          <a:p>
            <a:r>
              <a:rPr lang="ru-RU" sz="2400" dirty="0" smtClean="0"/>
              <a:t>разрешения взрослых.</a:t>
            </a:r>
          </a:p>
          <a:p>
            <a:pPr fontAlgn="base">
              <a:spcBef>
                <a:spcPct val="0"/>
              </a:spcBef>
              <a:spcAft>
                <a:spcPct val="0"/>
              </a:spcAft>
            </a:pPr>
            <a:r>
              <a:rPr lang="ru-RU" sz="2400" dirty="0" smtClean="0"/>
              <a:t>                                                                                                     </a:t>
            </a:r>
            <a:endParaRPr lang="ru-RU" sz="2400" dirty="0" smtClean="0"/>
          </a:p>
          <a:p>
            <a:pPr marL="0" marR="0" lvl="0" indent="0"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dirty="0" smtClean="0">
              <a:ln>
                <a:noFill/>
              </a:ln>
              <a:solidFill>
                <a:srgbClr val="FF0000"/>
              </a:solidFill>
              <a:effectLst/>
              <a:latin typeface="Arial" pitchFamily="34" charset="0"/>
              <a:cs typeface="Arial" pitchFamily="34" charset="0"/>
            </a:endParaRPr>
          </a:p>
        </p:txBody>
      </p:sp>
      <p:pic>
        <p:nvPicPr>
          <p:cNvPr id="1034" name="Picture 10"/>
          <p:cNvPicPr>
            <a:picLocks noChangeAspect="1" noChangeArrowheads="1"/>
          </p:cNvPicPr>
          <p:nvPr/>
        </p:nvPicPr>
        <p:blipFill>
          <a:blip r:embed="rId6"/>
          <a:srcRect/>
          <a:stretch>
            <a:fillRect/>
          </a:stretch>
        </p:blipFill>
        <p:spPr bwMode="auto">
          <a:xfrm>
            <a:off x="8764438" y="3864634"/>
            <a:ext cx="3071004" cy="2536166"/>
          </a:xfrm>
          <a:prstGeom prst="rect">
            <a:avLst/>
          </a:prstGeom>
          <a:noFill/>
          <a:ln w="9525">
            <a:noFill/>
            <a:miter lim="800000"/>
            <a:headEnd/>
            <a:tailEnd/>
          </a:ln>
          <a:effectLst/>
        </p:spPr>
      </p:pic>
    </p:spTree>
    <p:extLst>
      <p:ext uri="{BB962C8B-B14F-4D97-AF65-F5344CB8AC3E}">
        <p14:creationId xmlns="" xmlns:p14="http://schemas.microsoft.com/office/powerpoint/2010/main" val="9324186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459831" y="419100"/>
            <a:ext cx="7272338" cy="704850"/>
          </a:xfrm>
          <a:effectLst>
            <a:outerShdw blurRad="50800" dist="38100" dir="5400000" algn="t" rotWithShape="0">
              <a:prstClr val="black">
                <a:alpha val="40000"/>
              </a:prstClr>
            </a:outerShdw>
          </a:effectLst>
        </p:spPr>
        <p:txBody>
          <a:bodyPr>
            <a:noAutofit/>
          </a:bodyPr>
          <a:lstStyle/>
          <a:p>
            <a:r>
              <a:rPr lang="ru-RU" sz="4000" dirty="0" smtClean="0"/>
              <a:t/>
            </a:r>
            <a:br>
              <a:rPr lang="ru-RU" sz="4000" dirty="0" smtClean="0"/>
            </a:br>
            <a:r>
              <a:rPr lang="ru-RU" sz="4000" b="1" u="sng" dirty="0" smtClean="0">
                <a:solidFill>
                  <a:srgbClr val="002060"/>
                </a:solidFill>
              </a:rPr>
              <a:t>Заключение</a:t>
            </a:r>
            <a:endParaRPr lang="ru-RU" sz="4000" dirty="0" smtClean="0">
              <a:solidFill>
                <a:srgbClr val="002060"/>
              </a:solidFill>
            </a:endParaRPr>
          </a:p>
        </p:txBody>
      </p:sp>
      <p:sp>
        <p:nvSpPr>
          <p:cNvPr id="3" name="Подзаголовок 2"/>
          <p:cNvSpPr>
            <a:spLocks noGrp="1"/>
          </p:cNvSpPr>
          <p:nvPr>
            <p:ph type="subTitle" idx="1"/>
          </p:nvPr>
        </p:nvSpPr>
        <p:spPr>
          <a:xfrm>
            <a:off x="657224" y="1323975"/>
            <a:ext cx="10868025" cy="5105400"/>
          </a:xfrm>
        </p:spPr>
        <p:txBody>
          <a:bodyPr/>
          <a:lstStyle/>
          <a:p>
            <a:r>
              <a:rPr lang="ru-RU" dirty="0" smtClean="0"/>
              <a:t>Продуктом </a:t>
            </a:r>
            <a:r>
              <a:rPr lang="ru-RU" dirty="0" smtClean="0"/>
              <a:t>проекта стал материал  разработки и создании сборника рассказов, который  в дальнейшем можно будет использовать на уроках физической культуры (плавания) для 1-4 классов. Для достижения цели, мы прочли ряд литературы, это позволило нам выделить характеристики рассказов. После  была составлена памятка написания рассказов о правилах поведения на воде. Опираясь на все полученные результаты, мы сочинили свои рассказы. Стоит отметить, что нам удалось составить рассказы почти по всем правилам безопасного поведения на воде. Работа над проектом показала, что составить рассказ, придерживаясь, всем требованиям, не так-то просто. Чтобы сочинить даже один интересный рассказ, понадобится много времени. Нам удалось разрешить все возникшие проблемы и достичь цели нашего проекта. </a:t>
            </a:r>
          </a:p>
          <a:p>
            <a:r>
              <a:rPr lang="ru-RU" dirty="0" smtClean="0"/>
              <a:t>Сочинение рассказов о правилах поведения на воде и на отдыхе позволяет лучше понять и запомнить эти правила. </a:t>
            </a:r>
          </a:p>
          <a:p>
            <a:pPr algn="l"/>
            <a:endParaRPr lang="ru-RU" dirty="0" smtClean="0"/>
          </a:p>
        </p:txBody>
      </p:sp>
    </p:spTree>
    <p:extLst>
      <p:ext uri="{BB962C8B-B14F-4D97-AF65-F5344CB8AC3E}">
        <p14:creationId xmlns="" xmlns:p14="http://schemas.microsoft.com/office/powerpoint/2010/main" val="9324186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63880" y="731520"/>
            <a:ext cx="11033760" cy="1219200"/>
          </a:xfrm>
          <a:effectLst>
            <a:outerShdw blurRad="50800" dist="38100" dir="5400000" algn="t" rotWithShape="0">
              <a:prstClr val="black">
                <a:alpha val="40000"/>
              </a:prstClr>
            </a:outerShdw>
          </a:effectLst>
        </p:spPr>
        <p:txBody>
          <a:bodyPr>
            <a:noAutofit/>
          </a:bodyPr>
          <a:lstStyle/>
          <a:p>
            <a:r>
              <a:rPr lang="ru-RU" sz="4000" b="1" i="1" dirty="0" smtClean="0">
                <a:solidFill>
                  <a:srgbClr val="002060"/>
                </a:solidFill>
              </a:rPr>
              <a:t/>
            </a:r>
            <a:br>
              <a:rPr lang="ru-RU" sz="4000" b="1" i="1" dirty="0" smtClean="0">
                <a:solidFill>
                  <a:srgbClr val="002060"/>
                </a:solidFill>
              </a:rPr>
            </a:br>
            <a:r>
              <a:rPr lang="ru-RU" sz="4000" b="1" i="1" dirty="0" smtClean="0">
                <a:solidFill>
                  <a:srgbClr val="002060"/>
                </a:solidFill>
              </a:rPr>
              <a:t>Вывод: </a:t>
            </a:r>
            <a:r>
              <a:rPr lang="ru-RU" sz="2400" dirty="0" smtClean="0"/>
              <a:t/>
            </a:r>
            <a:br>
              <a:rPr lang="ru-RU" sz="2400" dirty="0" smtClean="0"/>
            </a:br>
            <a:endParaRPr lang="ru-RU" sz="2400" b="1" dirty="0">
              <a:solidFill>
                <a:srgbClr val="FFFF00"/>
              </a:solidFill>
              <a:effectLst>
                <a:outerShdw blurRad="38100" dist="38100" dir="2700000" algn="tl">
                  <a:srgbClr val="000000">
                    <a:alpha val="43137"/>
                  </a:srgbClr>
                </a:outerShdw>
              </a:effectLst>
              <a:latin typeface="Segoe Print" panose="02000600000000000000" pitchFamily="2" charset="0"/>
              <a:cs typeface="Microsoft Sans Serif" panose="020B0604020202020204" pitchFamily="34" charset="0"/>
            </a:endParaRPr>
          </a:p>
        </p:txBody>
      </p:sp>
      <p:sp>
        <p:nvSpPr>
          <p:cNvPr id="3" name="Подзаголовок 2"/>
          <p:cNvSpPr>
            <a:spLocks noGrp="1"/>
          </p:cNvSpPr>
          <p:nvPr>
            <p:ph type="subTitle" idx="1"/>
          </p:nvPr>
        </p:nvSpPr>
        <p:spPr>
          <a:xfrm>
            <a:off x="381000" y="2148839"/>
            <a:ext cx="10820400" cy="4082415"/>
          </a:xfrm>
        </p:spPr>
        <p:txBody>
          <a:bodyPr>
            <a:normAutofit/>
          </a:bodyPr>
          <a:lstStyle/>
          <a:p>
            <a:r>
              <a:rPr lang="ru-RU" sz="3200" i="1" dirty="0" smtClean="0"/>
              <a:t>учащимся 2 класса удалось создать сборник детских рассказов «Правила поведения на воде и на отдыхе». Сочинение  и использование рассказов, послужило доступному и быстрому освоению правил безопасности на воде и на отдыхе.</a:t>
            </a:r>
          </a:p>
        </p:txBody>
      </p:sp>
    </p:spTree>
    <p:extLst>
      <p:ext uri="{BB962C8B-B14F-4D97-AF65-F5344CB8AC3E}">
        <p14:creationId xmlns="" xmlns:p14="http://schemas.microsoft.com/office/powerpoint/2010/main" val="932418681"/>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442</TotalTime>
  <Words>390</Words>
  <Application>Microsoft Office PowerPoint</Application>
  <PresentationFormat>Произвольный</PresentationFormat>
  <Paragraphs>64</Paragraphs>
  <Slides>10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Тема Office</vt:lpstr>
      <vt:lpstr>Муниципальное бюджетное общеобразовательное учреждение «Гимназия №1» муниципального образования город Ноябрьск           Проект Сборник рассказов на тему: «Азбука безопасности»! направление: физическая культура (плавание)  </vt:lpstr>
      <vt:lpstr>                 </vt:lpstr>
      <vt:lpstr>Цель  проекта: создать сборник рассказов о правилах поведения на воде,  на отдыхе на тему:  «Азбука безопасности».</vt:lpstr>
      <vt:lpstr>Памятка написания</vt:lpstr>
      <vt:lpstr>Практическая часть.  Для создания этого сборника мы выделили основные правила, по которым необходимо было составить рассказы. Каждому из нас досталось   правило из таблицы</vt:lpstr>
      <vt:lpstr>Рассказы  о правилах поведения на воде</vt:lpstr>
      <vt:lpstr>         Правила безопасного поведения на воде      Каменская Анна    Рассеянность            Жила-была девочка Алиса. Она не умела плавать.  Как-то раз Алиса с семьей поехали на море. Девочке  купили надувной круг. Родители  Алисе сказали:  «Надень круг, когда пойдешь плавать».  А девочка  забыла про  него. Вместе с ребятами побежала купаться.  И Алиса чуть не утонула, но ее спасли!  Правило.  Не заходи на глубокое место, если не умеешь плавать или плаваешь плохо! Купаться можно только в присутствии взрослых, умеющих плавать. </vt:lpstr>
      <vt:lpstr> Заключение</vt:lpstr>
      <vt:lpstr> Вывод:  </vt:lpstr>
      <vt:lpstr>Библиографический список:</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Название презентации</dc:title>
  <dc:creator>Михаил Успех</dc:creator>
  <cp:lastModifiedBy>Марта</cp:lastModifiedBy>
  <cp:revision>55</cp:revision>
  <dcterms:created xsi:type="dcterms:W3CDTF">2018-12-24T12:19:07Z</dcterms:created>
  <dcterms:modified xsi:type="dcterms:W3CDTF">2021-03-29T19:12:08Z</dcterms:modified>
</cp:coreProperties>
</file>