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</p:sldMasterIdLst>
  <p:notesMasterIdLst>
    <p:notesMasterId r:id="rId31"/>
  </p:notesMasterIdLst>
  <p:sldIdLst>
    <p:sldId id="288" r:id="rId2"/>
    <p:sldId id="302" r:id="rId3"/>
    <p:sldId id="306" r:id="rId4"/>
    <p:sldId id="257" r:id="rId5"/>
    <p:sldId id="264" r:id="rId6"/>
    <p:sldId id="289" r:id="rId7"/>
    <p:sldId id="296" r:id="rId8"/>
    <p:sldId id="295" r:id="rId9"/>
    <p:sldId id="292" r:id="rId10"/>
    <p:sldId id="291" r:id="rId11"/>
    <p:sldId id="308" r:id="rId12"/>
    <p:sldId id="297" r:id="rId13"/>
    <p:sldId id="298" r:id="rId14"/>
    <p:sldId id="260" r:id="rId15"/>
    <p:sldId id="265" r:id="rId16"/>
    <p:sldId id="259" r:id="rId17"/>
    <p:sldId id="261" r:id="rId18"/>
    <p:sldId id="273" r:id="rId19"/>
    <p:sldId id="307" r:id="rId20"/>
    <p:sldId id="266" r:id="rId21"/>
    <p:sldId id="300" r:id="rId22"/>
    <p:sldId id="274" r:id="rId23"/>
    <p:sldId id="285" r:id="rId24"/>
    <p:sldId id="275" r:id="rId25"/>
    <p:sldId id="282" r:id="rId26"/>
    <p:sldId id="299" r:id="rId27"/>
    <p:sldId id="294" r:id="rId28"/>
    <p:sldId id="293" r:id="rId29"/>
    <p:sldId id="305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67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1176F4-096D-4D25-AEFB-F1FAD92F0F0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14F20F3-3F05-429B-82A5-8D59FA19D4A4}">
      <dgm:prSet/>
      <dgm:spPr/>
      <dgm:t>
        <a:bodyPr/>
        <a:lstStyle/>
        <a:p>
          <a:pPr rtl="0"/>
          <a:r>
            <a:rPr lang="ru-RU" b="1" i="1" dirty="0" smtClean="0"/>
            <a:t>познакомиться с представителями Царства грибов, их строением, разнообразием и применением;</a:t>
          </a:r>
          <a:endParaRPr lang="ru-RU" dirty="0"/>
        </a:p>
      </dgm:t>
    </dgm:pt>
    <dgm:pt modelId="{FDAFBA96-72B5-4339-9105-7DF4DCEA9202}" type="parTrans" cxnId="{146CE10E-A873-4A5A-81F9-701FF03486AE}">
      <dgm:prSet/>
      <dgm:spPr/>
      <dgm:t>
        <a:bodyPr/>
        <a:lstStyle/>
        <a:p>
          <a:endParaRPr lang="ru-RU"/>
        </a:p>
      </dgm:t>
    </dgm:pt>
    <dgm:pt modelId="{8AB550E3-A987-4BD5-99F4-48322F2CB3FA}" type="sibTrans" cxnId="{146CE10E-A873-4A5A-81F9-701FF03486AE}">
      <dgm:prSet/>
      <dgm:spPr/>
      <dgm:t>
        <a:bodyPr/>
        <a:lstStyle/>
        <a:p>
          <a:endParaRPr lang="ru-RU"/>
        </a:p>
      </dgm:t>
    </dgm:pt>
    <dgm:pt modelId="{271448C2-C942-4D63-B327-1DF936A9126D}">
      <dgm:prSet/>
      <dgm:spPr/>
      <dgm:t>
        <a:bodyPr/>
        <a:lstStyle/>
        <a:p>
          <a:pPr rtl="0"/>
          <a:r>
            <a:rPr lang="ru-RU" b="1" i="1" dirty="0" smtClean="0"/>
            <a:t>продолжить развитие умений работать с микроскопом, находить объект, наблюдать, фиксировать результаты, делать выводы, внимательно слушать собеседника и находить главное;</a:t>
          </a:r>
          <a:endParaRPr lang="ru-RU" dirty="0"/>
        </a:p>
      </dgm:t>
    </dgm:pt>
    <dgm:pt modelId="{4E8F9804-D9F2-440D-A3F1-669FA178B364}" type="parTrans" cxnId="{84845E22-EF0D-4D20-9634-62B5D3E1763B}">
      <dgm:prSet/>
      <dgm:spPr/>
      <dgm:t>
        <a:bodyPr/>
        <a:lstStyle/>
        <a:p>
          <a:endParaRPr lang="ru-RU"/>
        </a:p>
      </dgm:t>
    </dgm:pt>
    <dgm:pt modelId="{C7401980-C784-402F-A035-7272747DE264}" type="sibTrans" cxnId="{84845E22-EF0D-4D20-9634-62B5D3E1763B}">
      <dgm:prSet/>
      <dgm:spPr/>
      <dgm:t>
        <a:bodyPr/>
        <a:lstStyle/>
        <a:p>
          <a:endParaRPr lang="ru-RU"/>
        </a:p>
      </dgm:t>
    </dgm:pt>
    <dgm:pt modelId="{E95A579D-D7FC-4096-9A13-C77230BAD009}">
      <dgm:prSet/>
      <dgm:spPr/>
      <dgm:t>
        <a:bodyPr/>
        <a:lstStyle/>
        <a:p>
          <a:pPr rtl="0"/>
          <a:r>
            <a:rPr lang="ru-RU" b="1" i="1" dirty="0" smtClean="0"/>
            <a:t>воспитывать чувство ответственности за себя и своих товарищей, ответственно относиться к своему здоровью.</a:t>
          </a:r>
          <a:endParaRPr lang="ru-RU" dirty="0"/>
        </a:p>
      </dgm:t>
    </dgm:pt>
    <dgm:pt modelId="{8DFFD7FD-80E9-4FF9-96C6-6EB14DB446A4}" type="parTrans" cxnId="{AB5B3213-34F9-4BAF-9234-4630FACFECB5}">
      <dgm:prSet/>
      <dgm:spPr/>
      <dgm:t>
        <a:bodyPr/>
        <a:lstStyle/>
        <a:p>
          <a:endParaRPr lang="ru-RU"/>
        </a:p>
      </dgm:t>
    </dgm:pt>
    <dgm:pt modelId="{C1E51ECC-1EB6-475F-B01B-BB6FA7D6D4A9}" type="sibTrans" cxnId="{AB5B3213-34F9-4BAF-9234-4630FACFECB5}">
      <dgm:prSet/>
      <dgm:spPr/>
      <dgm:t>
        <a:bodyPr/>
        <a:lstStyle/>
        <a:p>
          <a:endParaRPr lang="ru-RU"/>
        </a:p>
      </dgm:t>
    </dgm:pt>
    <dgm:pt modelId="{DC12ACE3-1A5C-410C-802D-FD468EE66AFE}" type="pres">
      <dgm:prSet presAssocID="{D11176F4-096D-4D25-AEFB-F1FAD92F0F0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67BB99-080C-4FD8-BE16-2B37D7DBBB34}" type="pres">
      <dgm:prSet presAssocID="{014F20F3-3F05-429B-82A5-8D59FA19D4A4}" presName="parentText" presStyleLbl="node1" presStyleIdx="0" presStyleCnt="3" custLinFactY="-5168" custLinFactNeighborX="294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4C1314-C366-47CE-BCC7-05031F40141B}" type="pres">
      <dgm:prSet presAssocID="{8AB550E3-A987-4BD5-99F4-48322F2CB3FA}" presName="spacer" presStyleCnt="0"/>
      <dgm:spPr/>
    </dgm:pt>
    <dgm:pt modelId="{FE33BD61-70B7-4FC5-9FFD-087A29D4B71F}" type="pres">
      <dgm:prSet presAssocID="{271448C2-C942-4D63-B327-1DF936A9126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D1E1D-3D4F-4538-9CB6-C20214E70B2D}" type="pres">
      <dgm:prSet presAssocID="{C7401980-C784-402F-A035-7272747DE264}" presName="spacer" presStyleCnt="0"/>
      <dgm:spPr/>
    </dgm:pt>
    <dgm:pt modelId="{35B24D8A-071E-4C37-AC5B-02887902135F}" type="pres">
      <dgm:prSet presAssocID="{E95A579D-D7FC-4096-9A13-C77230BAD00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5B3213-34F9-4BAF-9234-4630FACFECB5}" srcId="{D11176F4-096D-4D25-AEFB-F1FAD92F0F03}" destId="{E95A579D-D7FC-4096-9A13-C77230BAD009}" srcOrd="2" destOrd="0" parTransId="{8DFFD7FD-80E9-4FF9-96C6-6EB14DB446A4}" sibTransId="{C1E51ECC-1EB6-475F-B01B-BB6FA7D6D4A9}"/>
    <dgm:cxn modelId="{9946FBE5-7684-4962-8A36-6B43904FE8D6}" type="presOf" srcId="{271448C2-C942-4D63-B327-1DF936A9126D}" destId="{FE33BD61-70B7-4FC5-9FFD-087A29D4B71F}" srcOrd="0" destOrd="0" presId="urn:microsoft.com/office/officeart/2005/8/layout/vList2"/>
    <dgm:cxn modelId="{40362C2A-71C8-4A2A-98AA-C067A19160D5}" type="presOf" srcId="{D11176F4-096D-4D25-AEFB-F1FAD92F0F03}" destId="{DC12ACE3-1A5C-410C-802D-FD468EE66AFE}" srcOrd="0" destOrd="0" presId="urn:microsoft.com/office/officeart/2005/8/layout/vList2"/>
    <dgm:cxn modelId="{06E352AA-2DFE-4D0A-AB94-EA1F5A3FD430}" type="presOf" srcId="{E95A579D-D7FC-4096-9A13-C77230BAD009}" destId="{35B24D8A-071E-4C37-AC5B-02887902135F}" srcOrd="0" destOrd="0" presId="urn:microsoft.com/office/officeart/2005/8/layout/vList2"/>
    <dgm:cxn modelId="{146CE10E-A873-4A5A-81F9-701FF03486AE}" srcId="{D11176F4-096D-4D25-AEFB-F1FAD92F0F03}" destId="{014F20F3-3F05-429B-82A5-8D59FA19D4A4}" srcOrd="0" destOrd="0" parTransId="{FDAFBA96-72B5-4339-9105-7DF4DCEA9202}" sibTransId="{8AB550E3-A987-4BD5-99F4-48322F2CB3FA}"/>
    <dgm:cxn modelId="{E22B8D21-D3DC-442C-8E74-4D5436D24309}" type="presOf" srcId="{014F20F3-3F05-429B-82A5-8D59FA19D4A4}" destId="{E767BB99-080C-4FD8-BE16-2B37D7DBBB34}" srcOrd="0" destOrd="0" presId="urn:microsoft.com/office/officeart/2005/8/layout/vList2"/>
    <dgm:cxn modelId="{84845E22-EF0D-4D20-9634-62B5D3E1763B}" srcId="{D11176F4-096D-4D25-AEFB-F1FAD92F0F03}" destId="{271448C2-C942-4D63-B327-1DF936A9126D}" srcOrd="1" destOrd="0" parTransId="{4E8F9804-D9F2-440D-A3F1-669FA178B364}" sibTransId="{C7401980-C784-402F-A035-7272747DE264}"/>
    <dgm:cxn modelId="{A02FDDB7-BAD0-4099-89F3-2278A4C16AC9}" type="presParOf" srcId="{DC12ACE3-1A5C-410C-802D-FD468EE66AFE}" destId="{E767BB99-080C-4FD8-BE16-2B37D7DBBB34}" srcOrd="0" destOrd="0" presId="urn:microsoft.com/office/officeart/2005/8/layout/vList2"/>
    <dgm:cxn modelId="{0C3B7549-7394-4C06-A794-70AA35B58BA0}" type="presParOf" srcId="{DC12ACE3-1A5C-410C-802D-FD468EE66AFE}" destId="{244C1314-C366-47CE-BCC7-05031F40141B}" srcOrd="1" destOrd="0" presId="urn:microsoft.com/office/officeart/2005/8/layout/vList2"/>
    <dgm:cxn modelId="{D5449D35-695D-437F-BE33-7C664C9EABAA}" type="presParOf" srcId="{DC12ACE3-1A5C-410C-802D-FD468EE66AFE}" destId="{FE33BD61-70B7-4FC5-9FFD-087A29D4B71F}" srcOrd="2" destOrd="0" presId="urn:microsoft.com/office/officeart/2005/8/layout/vList2"/>
    <dgm:cxn modelId="{A3DD3002-D85A-45BB-B0B1-115B77A5F6AB}" type="presParOf" srcId="{DC12ACE3-1A5C-410C-802D-FD468EE66AFE}" destId="{D3CD1E1D-3D4F-4538-9CB6-C20214E70B2D}" srcOrd="3" destOrd="0" presId="urn:microsoft.com/office/officeart/2005/8/layout/vList2"/>
    <dgm:cxn modelId="{72C8F862-0EE3-4DFA-978D-76DC2C6FEE90}" type="presParOf" srcId="{DC12ACE3-1A5C-410C-802D-FD468EE66AFE}" destId="{35B24D8A-071E-4C37-AC5B-02887902135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666E4F-4A7C-49B8-BC90-C759D50FB45D}" type="doc">
      <dgm:prSet loTypeId="urn:microsoft.com/office/officeart/2005/8/layout/default#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6C6AAA-CC73-4B3B-B6BD-4DAD262DB36E}">
      <dgm:prSet/>
      <dgm:spPr/>
      <dgm:t>
        <a:bodyPr/>
        <a:lstStyle/>
        <a:p>
          <a:pPr rtl="0"/>
          <a:r>
            <a:rPr lang="ru-RU" b="1" dirty="0" smtClean="0"/>
            <a:t>Известно более 100 тыс. видов грибов, причем предполагается, что реальное число их значительно больше — 250—300 тыс.  Подавляющее большинство их обитает на суше, причем встречаются они практически повсеместно, где может существовать жизнь. Подсчитано, что в лесной подстилке 78—90% биомассы всех микроорганизмов приходится на долю грибной массы (примерно 5 т/га).</a:t>
          </a:r>
          <a:endParaRPr lang="ru-RU" dirty="0"/>
        </a:p>
      </dgm:t>
    </dgm:pt>
    <dgm:pt modelId="{63F76817-2471-48CE-A6CA-1F42DC5E6344}" type="parTrans" cxnId="{857E90AD-BC8F-4EB2-B6BF-9B8EAC88EF09}">
      <dgm:prSet/>
      <dgm:spPr/>
      <dgm:t>
        <a:bodyPr/>
        <a:lstStyle/>
        <a:p>
          <a:endParaRPr lang="ru-RU"/>
        </a:p>
      </dgm:t>
    </dgm:pt>
    <dgm:pt modelId="{D7B63D24-AF8A-41CF-8CBD-C0585E01FC73}" type="sibTrans" cxnId="{857E90AD-BC8F-4EB2-B6BF-9B8EAC88EF09}">
      <dgm:prSet/>
      <dgm:spPr/>
      <dgm:t>
        <a:bodyPr/>
        <a:lstStyle/>
        <a:p>
          <a:endParaRPr lang="ru-RU"/>
        </a:p>
      </dgm:t>
    </dgm:pt>
    <dgm:pt modelId="{3331A8F1-9BC5-4778-9914-0E89D43485BA}" type="pres">
      <dgm:prSet presAssocID="{36666E4F-4A7C-49B8-BC90-C759D50FB45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8E2F96-91CB-49A1-8B13-DFB64476F1A8}" type="pres">
      <dgm:prSet presAssocID="{666C6AAA-CC73-4B3B-B6BD-4DAD262DB36E}" presName="node" presStyleLbl="node1" presStyleIdx="0" presStyleCnt="1" custScaleX="1103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7E90AD-BC8F-4EB2-B6BF-9B8EAC88EF09}" srcId="{36666E4F-4A7C-49B8-BC90-C759D50FB45D}" destId="{666C6AAA-CC73-4B3B-B6BD-4DAD262DB36E}" srcOrd="0" destOrd="0" parTransId="{63F76817-2471-48CE-A6CA-1F42DC5E6344}" sibTransId="{D7B63D24-AF8A-41CF-8CBD-C0585E01FC73}"/>
    <dgm:cxn modelId="{546D2A4E-5F76-4150-B6FB-E06747CF7EFB}" type="presOf" srcId="{666C6AAA-CC73-4B3B-B6BD-4DAD262DB36E}" destId="{1A8E2F96-91CB-49A1-8B13-DFB64476F1A8}" srcOrd="0" destOrd="0" presId="urn:microsoft.com/office/officeart/2005/8/layout/default#1"/>
    <dgm:cxn modelId="{A94121D1-1AB2-4640-9757-6C17B204ED92}" type="presOf" srcId="{36666E4F-4A7C-49B8-BC90-C759D50FB45D}" destId="{3331A8F1-9BC5-4778-9914-0E89D43485BA}" srcOrd="0" destOrd="0" presId="urn:microsoft.com/office/officeart/2005/8/layout/default#1"/>
    <dgm:cxn modelId="{E7B3FF6C-69DB-41A6-9F3D-4372A53E5601}" type="presParOf" srcId="{3331A8F1-9BC5-4778-9914-0E89D43485BA}" destId="{1A8E2F96-91CB-49A1-8B13-DFB64476F1A8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14A7246-B573-4A03-BFC3-0BB1ECD2D97F}" type="datetimeFigureOut">
              <a:rPr lang="ru-RU"/>
              <a:pPr>
                <a:defRPr/>
              </a:pPr>
              <a:t>11.05.2021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DB83FF7-0758-4378-B53D-AC6FA443B2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947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BE917460-686B-4AF8-A987-6BA438A3A3EB}" type="datetimeFigureOut">
              <a:rPr lang="en-US" smtClean="0"/>
              <a:pPr>
                <a:defRPr/>
              </a:pPr>
              <a:t>5/11/2021</a:t>
            </a:fld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1D685AF-B5C7-4B2B-BE82-DC7BB7FA0C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99F6101-D8A9-43F6-926B-41E50D8BB057}" type="datetimeFigureOut">
              <a:rPr lang="en-US" smtClean="0"/>
              <a:pPr>
                <a:defRPr/>
              </a:pPr>
              <a:t>5/11/2021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6E21DAA-4176-4EA9-9A2A-37C38AB51D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14B0904-2D87-4310-81CF-210E4A89CC0B}" type="datetimeFigureOut">
              <a:rPr lang="en-US" smtClean="0"/>
              <a:pPr>
                <a:defRPr/>
              </a:pPr>
              <a:t>5/11/2021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81275BF-07E5-4B12-88E4-D0BBC46AF0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518D858-75A2-4D11-91BE-393F64607A7E}" type="datetimeFigureOut">
              <a:rPr lang="en-US" smtClean="0"/>
              <a:pPr>
                <a:defRPr/>
              </a:pPr>
              <a:t>5/11/2021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8512D34-41A6-4E5A-970C-D961EC7DA4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C3504729-10BA-44A2-8AB1-CFCD522AE29C}" type="datetimeFigureOut">
              <a:rPr lang="en-US" smtClean="0"/>
              <a:pPr>
                <a:defRPr/>
              </a:pPr>
              <a:t>5/11/2021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C526D128-EA7F-43FB-B4D5-C3A34AA17A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C9D612A-B319-4C60-A6DA-FBB555CE6B43}" type="datetimeFigureOut">
              <a:rPr lang="en-US" smtClean="0"/>
              <a:pPr>
                <a:defRPr/>
              </a:pPr>
              <a:t>5/11/2021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0F2DECDC-F4BD-4613-A460-1308EAD06C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1B21BC9-8722-4F21-8E85-318D5FB9626E}" type="datetimeFigureOut">
              <a:rPr lang="en-US" smtClean="0"/>
              <a:pPr>
                <a:defRPr/>
              </a:pPr>
              <a:t>5/11/2021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537361B7-4198-4801-AF00-852CD381F0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257C23C-A8AD-4673-BCD0-71DEA13E7445}" type="datetimeFigureOut">
              <a:rPr lang="en-US" smtClean="0"/>
              <a:pPr>
                <a:defRPr/>
              </a:pPr>
              <a:t>5/11/2021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6766459-8DDD-4D0F-A917-21795787E4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27D1968-D521-4A18-B60F-216001A9DAD2}" type="datetimeFigureOut">
              <a:rPr lang="en-US" smtClean="0"/>
              <a:pPr>
                <a:defRPr/>
              </a:pPr>
              <a:t>5/11/2021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77FEB74-E755-4D85-A9B6-6E1DAE64DA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54BE371-0C67-4A9E-96F7-1752ED70C3BC}" type="datetimeFigureOut">
              <a:rPr lang="en-US" smtClean="0"/>
              <a:pPr>
                <a:defRPr/>
              </a:pPr>
              <a:t>5/11/2021</a:t>
            </a:fld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0ACBF9F5-A3D7-4FE1-BBAA-2F1428B4B9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C922C94E-24EB-4BA2-97F1-1D0E61B0ECC3}" type="datetimeFigureOut">
              <a:rPr lang="en-US" smtClean="0"/>
              <a:pPr>
                <a:defRPr/>
              </a:pPr>
              <a:t>5/11/2021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C0EB390C-85B5-4EB2-A58D-8E46B88A4C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C6B68D51-46AE-42BF-827E-C3357736F17A}" type="datetimeFigureOut">
              <a:rPr lang="en-US" smtClean="0"/>
              <a:pPr>
                <a:defRPr/>
              </a:pPr>
              <a:t>5/11/2021</a:t>
            </a:fld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083A80C3-D0B3-406A-B256-D2BAA89064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4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jpeg"/><Relationship Id="rId7" Type="http://schemas.openxmlformats.org/officeDocument/2006/relationships/image" Target="../media/image2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2.wmf"/><Relationship Id="rId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6.jpeg"/><Relationship Id="rId7" Type="http://schemas.openxmlformats.org/officeDocument/2006/relationships/image" Target="../media/image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4.jpeg"/><Relationship Id="rId10" Type="http://schemas.openxmlformats.org/officeDocument/2006/relationships/image" Target="../media/image90.jpeg"/><Relationship Id="rId4" Type="http://schemas.openxmlformats.org/officeDocument/2006/relationships/image" Target="../media/image85.jpeg"/><Relationship Id="rId9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Мося\Рабочий стол\фото грибы\i.jpeg мухомор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114800"/>
            <a:ext cx="2514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Мося\Рабочий стол\фото грибы\лисичка настоящ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038600"/>
            <a:ext cx="2590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8600" y="1371600"/>
            <a:ext cx="5867400" cy="95408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00B0F0"/>
                </a:solidFill>
              </a:rPr>
              <a:t>Урок биологии в 5 классе по теме:</a:t>
            </a:r>
            <a:br>
              <a:rPr lang="ru-RU" sz="2800" dirty="0">
                <a:solidFill>
                  <a:srgbClr val="00B0F0"/>
                </a:solidFill>
              </a:rPr>
            </a:br>
            <a:r>
              <a:rPr lang="ru-RU" sz="2800" dirty="0">
                <a:solidFill>
                  <a:srgbClr val="00B0F0"/>
                </a:solidFill>
              </a:rPr>
              <a:t> «В ЦАРСТВЕ ГРИБОВ».</a:t>
            </a:r>
          </a:p>
        </p:txBody>
      </p:sp>
      <p:sp>
        <p:nvSpPr>
          <p:cNvPr id="46082" name="Rectangle 2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4876800" cy="685800"/>
          </a:xfrm>
        </p:spPr>
        <p:txBody>
          <a:bodyPr>
            <a:normAutofit/>
          </a:bodyPr>
          <a:lstStyle/>
          <a:p>
            <a:pPr indent="0" algn="ctr" eaLnBrk="1" fontAlgn="auto" hangingPunct="1">
              <a:spcAft>
                <a:spcPts val="0"/>
              </a:spcAft>
              <a:defRPr/>
            </a:pPr>
            <a:r>
              <a:rPr lang="ru-RU" sz="2500" b="1" cap="small" dirty="0" smtClean="0">
                <a:solidFill>
                  <a:schemeClr val="accent3">
                    <a:lumMod val="75000"/>
                  </a:schemeClr>
                </a:solidFill>
              </a:rPr>
              <a:t>             МБОУ Поселковая СОШ</a:t>
            </a:r>
            <a:endParaRPr lang="ru-RU" sz="2500" b="1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latin typeface="Arial" charset="0"/>
            </a:endParaRPr>
          </a:p>
        </p:txBody>
      </p:sp>
      <p:pic>
        <p:nvPicPr>
          <p:cNvPr id="5" name="Picture 2" descr="C:\Documents and Settings\Администратор\Рабочий стол\фото грибы\белый гри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038600"/>
            <a:ext cx="2819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81000" y="3105150"/>
            <a:ext cx="49530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Учитель биологии – </a:t>
            </a:r>
          </a:p>
          <a:p>
            <a:pPr algn="r">
              <a:defRPr/>
            </a:pPr>
            <a:r>
              <a:rPr lang="ru-RU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Новикова Светлана Николаевна</a:t>
            </a:r>
          </a:p>
        </p:txBody>
      </p:sp>
      <p:sp>
        <p:nvSpPr>
          <p:cNvPr id="12296" name="Прямоугольник 8"/>
          <p:cNvSpPr>
            <a:spLocks noChangeArrowheads="1"/>
          </p:cNvSpPr>
          <p:nvPr/>
        </p:nvSpPr>
        <p:spPr bwMode="auto">
          <a:xfrm>
            <a:off x="6858000" y="6248400"/>
            <a:ext cx="1099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mtClean="0"/>
              <a:t>2021 </a:t>
            </a:r>
            <a:r>
              <a:rPr lang="ru-RU"/>
              <a:t>год</a:t>
            </a:r>
          </a:p>
        </p:txBody>
      </p:sp>
      <p:pic>
        <p:nvPicPr>
          <p:cNvPr id="12297" name="Picture 10" descr="Fungi Diversit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04800"/>
            <a:ext cx="252412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грибы\cover6_1439298481-630x3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381000"/>
            <a:ext cx="9448796" cy="74676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381000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  <a:cs typeface="Times New Roman"/>
              </a:rPr>
              <a:t>Признаки, характерные только для грибов: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04800" y="1219200"/>
          <a:ext cx="8686800" cy="5105401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133600"/>
                <a:gridCol w="6553200"/>
              </a:tblGrid>
              <a:tr h="936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Грибы размножаются: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бесполым способом – участками мицелия и спорами;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половым способом – в результате слияния специализированных половых клеток.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99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Питание грибов: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поглощают питательные вещества, всасывая их всей поверхностью тела;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 типу питания могут быть: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сапрофитами - питаются органическим веществом отмерших организмов паразитами - питаются органическими веществами живых организмов (растений и животных);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симбионтами - вступают во взаимовыгодные отношения с растениями в форме микоризы.</a:t>
                      </a:r>
                      <a:b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 этом гриб получает от растения необходимые ему органические соединения (главным образом углеводы и аминокислоты), в свою очередь снабжая растения неорганическими веществами;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хищниками - едят почвенных животных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1173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Продолжительность жизни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Грибы живут недолго, но есть среди них и многолетние.</a:t>
                      </a:r>
                      <a:b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У шляпочных грибов долго живет мицелий.</a:t>
                      </a:r>
                      <a:b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У некоторых паразитических грибов (например, трутовик) долго   живет и плодовое тело.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</a:tr>
            </a:tbl>
          </a:graphicData>
        </a:graphic>
      </p:graphicFrame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0" y="1905000"/>
          <a:ext cx="229870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Объект упаковщика для оболочки" showAsIcon="1" r:id="rId4" imgW="2298600" imgH="686880" progId="Package">
                  <p:embed/>
                </p:oleObj>
              </mc:Choice>
              <mc:Fallback>
                <p:oleObj name="Объект упаковщика для оболочки" showAsIcon="1" r:id="rId4" imgW="2298600" imgH="686880" progId="Pack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05000"/>
                        <a:ext cx="2298700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714375" y="4019550"/>
          <a:ext cx="142240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Объект упаковщика для оболочки" showAsIcon="1" r:id="rId6" imgW="1422360" imgH="686880" progId="Package">
                  <p:embed/>
                </p:oleObj>
              </mc:Choice>
              <mc:Fallback>
                <p:oleObj name="Объект упаковщика для оболочки" showAsIcon="1" r:id="rId6" imgW="1422360" imgH="686880" progId="Pack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4019550"/>
                        <a:ext cx="1422400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2" descr="C:\Users\рнлв\Desktop\Fungi_collage.jpg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Многообразие грибов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Сегодня путешествуя по стране грибов, вы познакомитесь с разными представителями этого удивительного Царства. 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09600" y="304801"/>
          <a:ext cx="8077200" cy="6324599"/>
        </p:xfrm>
        <a:graphic>
          <a:graphicData uri="http://schemas.openxmlformats.org/drawingml/2006/table">
            <a:tbl>
              <a:tblPr/>
              <a:tblGrid>
                <a:gridCol w="1585592"/>
                <a:gridCol w="1603910"/>
                <a:gridCol w="3513302"/>
                <a:gridCol w="1374396"/>
              </a:tblGrid>
              <a:tr h="4251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Группы грибов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Среда обитания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«Фото на память»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Представители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Плесневые грибы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Дрожжи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0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Шляпочные грибы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8616" name="Рисунок 10" descr="пеницил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838200"/>
            <a:ext cx="1828800" cy="1447800"/>
          </a:xfrm>
          <a:prstGeom prst="rect">
            <a:avLst/>
          </a:prstGeom>
          <a:noFill/>
        </p:spPr>
      </p:pic>
      <p:pic>
        <p:nvPicPr>
          <p:cNvPr id="68615" name="Рисунок 2" descr="пеницилл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838200"/>
            <a:ext cx="1371600" cy="1447800"/>
          </a:xfrm>
          <a:prstGeom prst="rect">
            <a:avLst/>
          </a:prstGeom>
          <a:noFill/>
        </p:spPr>
      </p:pic>
      <p:pic>
        <p:nvPicPr>
          <p:cNvPr id="68614" name="Рисунок 9" descr="дрожж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362200"/>
            <a:ext cx="2590800" cy="1828800"/>
          </a:xfrm>
          <a:prstGeom prst="rect">
            <a:avLst/>
          </a:prstGeom>
          <a:noFill/>
        </p:spPr>
      </p:pic>
      <p:pic>
        <p:nvPicPr>
          <p:cNvPr id="68613" name="Picture 5" descr="белый гри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4267200"/>
            <a:ext cx="2085975" cy="2352675"/>
          </a:xfrm>
          <a:prstGeom prst="rect">
            <a:avLst/>
          </a:prstGeom>
          <a:noFill/>
        </p:spPr>
      </p:pic>
      <p:pic>
        <p:nvPicPr>
          <p:cNvPr id="68612" name="Рисунок 7" descr="Muhom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4276725"/>
            <a:ext cx="1828800" cy="2352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" y="685800"/>
          <a:ext cx="8839200" cy="6115692"/>
        </p:xfrm>
        <a:graphic>
          <a:graphicData uri="http://schemas.openxmlformats.org/drawingml/2006/table">
            <a:tbl>
              <a:tblPr/>
              <a:tblGrid>
                <a:gridCol w="1735176"/>
                <a:gridCol w="1755222"/>
                <a:gridCol w="3844746"/>
                <a:gridCol w="1504056"/>
              </a:tblGrid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Группы грибов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Среда обитания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«Фото на память»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Представители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Грибы-симбионты.</a:t>
                      </a:r>
                    </a:p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2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48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Грибы-паразиты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48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Грибы- хищники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9635" name="Рисунок 5" descr="UncinulaTulasneiLea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971800"/>
            <a:ext cx="1876425" cy="1905000"/>
          </a:xfrm>
          <a:prstGeom prst="rect">
            <a:avLst/>
          </a:prstGeom>
          <a:noFill/>
        </p:spPr>
      </p:pic>
      <p:pic>
        <p:nvPicPr>
          <p:cNvPr id="69634" name="Рисунок 4" descr="трутови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971800"/>
            <a:ext cx="1828800" cy="1905000"/>
          </a:xfrm>
          <a:prstGeom prst="rect">
            <a:avLst/>
          </a:prstGeom>
          <a:noFill/>
        </p:spPr>
      </p:pic>
      <p:pic>
        <p:nvPicPr>
          <p:cNvPr id="11" name="Рисунок 1" descr="https://encrypted-tbn2.gstatic.com/images?q=tbn:ANd9GcRit6GLFVbqIDSohCWnW5hSjpo9I3D1oxgXs5cbjcAevwM9kvB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4943475"/>
            <a:ext cx="1943100" cy="1914525"/>
          </a:xfrm>
          <a:prstGeom prst="rect">
            <a:avLst/>
          </a:prstGeom>
          <a:noFill/>
        </p:spPr>
      </p:pic>
      <p:pic>
        <p:nvPicPr>
          <p:cNvPr id="13" name="Picture 2" descr="C:\Documents and Settings\Мося\Рабочий стол\File02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219200"/>
            <a:ext cx="3438525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43258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Маршрутный лист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0"/>
            <a:ext cx="7772400" cy="990600"/>
          </a:xfrm>
        </p:spPr>
        <p:txBody>
          <a:bodyPr>
            <a:normAutofit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Плесневые грибы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28600" y="990600"/>
          <a:ext cx="8763000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1000"/>
                <a:gridCol w="2921000"/>
                <a:gridCol w="2921000"/>
              </a:tblGrid>
              <a:tr h="586740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Аспергилл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/>
                        <a:t>Мукор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Пеницилл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9" name="Picture 5" descr="C:\Documents and Settings\Мося\Рабочий стол\i.jpeg аспергилл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22098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Мося\Рабочий стол\аспергилл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4958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Documents and Settings\Мося\Рабочий стол\мукор 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676400"/>
            <a:ext cx="2020888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Мося\Рабочий стол\мукор.jpeg"/>
          <p:cNvPicPr>
            <a:picLocks noChangeAspect="1" noChangeArrowheads="1"/>
          </p:cNvPicPr>
          <p:nvPr/>
        </p:nvPicPr>
        <p:blipFill>
          <a:blip r:embed="rId5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4191000" y="2971800"/>
            <a:ext cx="1828800" cy="229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:\Documents and Settings\Мося\Рабочий стол\пеницилл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2819400"/>
            <a:ext cx="1862138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Мося\Рабочий стол\пеницилл 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4953000"/>
            <a:ext cx="16891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C:\Documents and Settings\Мося\Рабочий стол\i.jpeg пеницилл в чашке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1524000"/>
            <a:ext cx="18335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Documents and Settings\Мося\Рабочий стол\мукор 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4953000"/>
            <a:ext cx="1676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228600"/>
            <a:ext cx="7772400" cy="609600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Грибы - дрожжи</a:t>
            </a:r>
            <a:endParaRPr lang="ru-RU" dirty="0"/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>
          <a:xfrm>
            <a:off x="530225" y="2209800"/>
            <a:ext cx="7772400" cy="4038600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</p:txBody>
      </p:sp>
      <p:pic>
        <p:nvPicPr>
          <p:cNvPr id="7" name="Picture 1" descr="i?id=40be2b2dbac09d70b2bcecd0a1cac456&amp;n=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9144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2" descr="https://im1-tub-ru.yandex.net/i?id=86cafc283858b50f30d673845b0fdeac&amp;n=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4495800"/>
            <a:ext cx="2819400" cy="1714500"/>
          </a:xfrm>
          <a:prstGeom prst="rect">
            <a:avLst/>
          </a:prstGeom>
          <a:noFill/>
        </p:spPr>
      </p:pic>
      <p:pic>
        <p:nvPicPr>
          <p:cNvPr id="81924" name="Picture 4" descr="https://im2-tub-ru.yandex.net/i?id=1264124664458a1a2715b1d54b77904d&amp;n=33&amp;h=190&amp;w=2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191000"/>
            <a:ext cx="2790825" cy="2133600"/>
          </a:xfrm>
          <a:prstGeom prst="rect">
            <a:avLst/>
          </a:prstGeom>
          <a:noFill/>
        </p:spPr>
      </p:pic>
      <p:sp>
        <p:nvSpPr>
          <p:cNvPr id="81926" name="AutoShape 6" descr="https://im1-tub-ru.yandex.net/i?id=b46789d5c4a25b4dc03be298584494b1&amp;n=33&amp;h=190&amp;w=23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28" name="Picture 8" descr="https://im1-tub-ru.yandex.net/i?id=b46789d5c4a25b4dc03be298584494b1&amp;n=33&amp;h=190&amp;w=2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295400"/>
            <a:ext cx="2667000" cy="1809751"/>
          </a:xfrm>
          <a:prstGeom prst="rect">
            <a:avLst/>
          </a:prstGeom>
          <a:noFill/>
        </p:spPr>
      </p:pic>
      <p:pic>
        <p:nvPicPr>
          <p:cNvPr id="3074" name="Picture 2" descr="C:\Documents and Settings\Мося\Рабочий стол\дрожжи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286000"/>
            <a:ext cx="3048000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:\грибы\belprauda.org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1" y="0"/>
            <a:ext cx="1097359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1219200"/>
          </a:xfrm>
        </p:spPr>
        <p:txBody>
          <a:bodyPr>
            <a:normAutofit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3600" dirty="0" smtClean="0"/>
              <a:t>Шляпочные грибы.</a:t>
            </a:r>
            <a:br>
              <a:rPr lang="ru-RU" sz="3600" dirty="0" smtClean="0"/>
            </a:br>
            <a:r>
              <a:rPr lang="ru-RU" sz="3600" dirty="0" smtClean="0"/>
              <a:t>Строение шляпочного гриба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1676400"/>
            <a:ext cx="8385175" cy="4800600"/>
          </a:xfrm>
        </p:spPr>
        <p:txBody>
          <a:bodyPr>
            <a:normAutofit fontScale="8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b="1" dirty="0" smtClean="0"/>
              <a:t>Шляпка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600" b="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400" b="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ru-RU" sz="3600" b="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3600" b="1" dirty="0" smtClean="0"/>
              <a:t>Плодовое тело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3600" b="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b="1" dirty="0" smtClean="0"/>
              <a:t>Ножка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b="1" dirty="0" smtClean="0"/>
              <a:t>(пенек)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400" b="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400" b="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400" b="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400" b="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400" b="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b="1" dirty="0" smtClean="0"/>
              <a:t>Мицелий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b="1" dirty="0" smtClean="0"/>
              <a:t>(грибница</a:t>
            </a:r>
            <a:r>
              <a:rPr lang="ru-RU" sz="2400" b="1" dirty="0" smtClean="0"/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b="1" dirty="0" smtClean="0"/>
              <a:t> </a:t>
            </a:r>
            <a:r>
              <a:rPr lang="ru-RU" b="1" dirty="0" smtClean="0"/>
              <a:t>   </a:t>
            </a:r>
          </a:p>
        </p:txBody>
      </p:sp>
      <p:sp>
        <p:nvSpPr>
          <p:cNvPr id="12" name="Правая фигурная скобка 11"/>
          <p:cNvSpPr/>
          <p:nvPr/>
        </p:nvSpPr>
        <p:spPr>
          <a:xfrm>
            <a:off x="4876800" y="2057400"/>
            <a:ext cx="914400" cy="2209800"/>
          </a:xfrm>
          <a:prstGeom prst="rightBrace">
            <a:avLst>
              <a:gd name="adj1" fmla="val 8333"/>
              <a:gd name="adj2" fmla="val 5048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4" descr="030103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057400"/>
            <a:ext cx="4648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 вправо 10"/>
          <p:cNvSpPr/>
          <p:nvPr/>
        </p:nvSpPr>
        <p:spPr>
          <a:xfrm rot="10800000">
            <a:off x="2517296" y="5450715"/>
            <a:ext cx="4340704" cy="4039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0527685">
            <a:off x="1565280" y="3731591"/>
            <a:ext cx="5564073" cy="300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20915291" flipH="1">
            <a:off x="1736425" y="2463253"/>
            <a:ext cx="5683324" cy="404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5562600" y="2362200"/>
            <a:ext cx="304800" cy="3429000"/>
          </a:xfrm>
          <a:prstGeom prst="rightBrace">
            <a:avLst>
              <a:gd name="adj1" fmla="val 8333"/>
              <a:gd name="adj2" fmla="val 5064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F:\грибы\1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-381000"/>
            <a:ext cx="9829800" cy="6934200"/>
          </a:xfrm>
          <a:prstGeom prst="rect">
            <a:avLst/>
          </a:prstGeom>
          <a:noFill/>
        </p:spPr>
      </p:pic>
      <p:pic>
        <p:nvPicPr>
          <p:cNvPr id="21523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667000"/>
            <a:ext cx="14493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Шляпочные грибы</a:t>
            </a:r>
          </a:p>
        </p:txBody>
      </p:sp>
      <p:sp>
        <p:nvSpPr>
          <p:cNvPr id="23556" name="Line 5"/>
          <p:cNvSpPr>
            <a:spLocks noChangeShapeType="1"/>
          </p:cNvSpPr>
          <p:nvPr/>
        </p:nvSpPr>
        <p:spPr bwMode="auto">
          <a:xfrm flipH="1">
            <a:off x="2743200" y="1143000"/>
            <a:ext cx="10668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09600" y="1600200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8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Трубчатые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4800600" y="160020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Пластинчатые</a:t>
            </a:r>
          </a:p>
        </p:txBody>
      </p:sp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2209800"/>
            <a:ext cx="184785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133600"/>
            <a:ext cx="19050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Line 15"/>
          <p:cNvSpPr>
            <a:spLocks noChangeShapeType="1"/>
          </p:cNvSpPr>
          <p:nvPr/>
        </p:nvSpPr>
        <p:spPr bwMode="auto">
          <a:xfrm>
            <a:off x="4572000" y="1143000"/>
            <a:ext cx="9144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1520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2667000"/>
            <a:ext cx="152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4419600"/>
            <a:ext cx="1752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4267200"/>
            <a:ext cx="167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:\Documents and Settings\Мося\Рабочий стол\фото грибы\лисичка настоящая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4648200"/>
            <a:ext cx="198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5" grpId="0"/>
      <p:bldP spid="215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b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Грибы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" y="1676400"/>
            <a:ext cx="4040188" cy="2286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съедобные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105400" y="1524000"/>
            <a:ext cx="4422775" cy="381000"/>
          </a:xfrm>
        </p:spPr>
        <p:txBody>
          <a:bodyPr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1200" dirty="0" smtClean="0">
                <a:solidFill>
                  <a:srgbClr val="FFFF00"/>
                </a:solidFill>
              </a:rPr>
              <a:t>ядовитые</a:t>
            </a:r>
          </a:p>
        </p:txBody>
      </p:sp>
      <p:pic>
        <p:nvPicPr>
          <p:cNvPr id="7" name="Picture 2" descr="C:\Documents and Settings\Мося\Рабочий стол\фото грибы\масленок настоящий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33601"/>
            <a:ext cx="4040188" cy="3714552"/>
          </a:xfrm>
        </p:spPr>
      </p:pic>
      <p:pic>
        <p:nvPicPr>
          <p:cNvPr id="8" name="Picture 3" descr="C:\Documents and Settings\Мося\Рабочий стол\фото грибы\мухомор красный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133600"/>
            <a:ext cx="4041775" cy="3715147"/>
          </a:xfrm>
        </p:spPr>
      </p:pic>
      <p:cxnSp>
        <p:nvCxnSpPr>
          <p:cNvPr id="9" name="Прямая со стрелкой 8"/>
          <p:cNvCxnSpPr/>
          <p:nvPr/>
        </p:nvCxnSpPr>
        <p:spPr>
          <a:xfrm rot="10800000" flipV="1">
            <a:off x="2819400" y="1295400"/>
            <a:ext cx="1371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029200" y="1295400"/>
            <a:ext cx="1143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533400" y="5181600"/>
            <a:ext cx="8458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Constantia" pitchFamily="18" charset="0"/>
              </a:rPr>
              <a:t>«Всякий гриб в руки берут,</a:t>
            </a: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Constantia" pitchFamily="18" charset="0"/>
              </a:rPr>
              <a:t>Да не всякий в кузовок кладут.»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:\грибы\0_1221a_209360a1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228600"/>
            <a:ext cx="9982200" cy="80107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3105835"/>
            <a:ext cx="8839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/>
              <a:t>В</a:t>
            </a:r>
            <a:r>
              <a:rPr lang="ru-RU" sz="5400" dirty="0" smtClean="0"/>
              <a:t> </a:t>
            </a:r>
            <a:r>
              <a:rPr lang="ru-RU" sz="5400" b="1" dirty="0" smtClean="0"/>
              <a:t>Ростовской</a:t>
            </a:r>
            <a:r>
              <a:rPr lang="ru-RU" sz="5400" dirty="0" smtClean="0"/>
              <a:t> </a:t>
            </a:r>
            <a:r>
              <a:rPr lang="ru-RU" sz="5400" b="1" dirty="0" smtClean="0"/>
              <a:t>области</a:t>
            </a:r>
          </a:p>
          <a:p>
            <a:pPr algn="ctr"/>
            <a:r>
              <a:rPr lang="ru-RU" sz="5400" dirty="0" smtClean="0"/>
              <a:t> 83% </a:t>
            </a:r>
            <a:r>
              <a:rPr lang="ru-RU" sz="5400" b="1" dirty="0" smtClean="0"/>
              <a:t>грибов</a:t>
            </a:r>
            <a:r>
              <a:rPr lang="ru-RU" sz="5400" dirty="0" smtClean="0"/>
              <a:t> съедобны.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2800"/>
            <a:ext cx="4800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1" name="Picture 5" descr="i?id=305d24ddfad31b0472bafb45840b6cbc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352800"/>
            <a:ext cx="4495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m0-tub-ru.yandex.net/i?id=ab6c84f761339a6cd0d47d8c157335aa&amp;n=2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00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4" descr="https://im0-tub-ru.yandex.net/i?id=b616723f2d18ee3a097f9eed69f29caa&amp;n=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0"/>
            <a:ext cx="4419600" cy="33528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685800"/>
            <a:ext cx="8991600" cy="548640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Царство  живых существ, большинство которых обитает на суше, некоторые встречаются в воде. Поселяются они на растительных и животных останках, на живых организмах, на продуктах питания,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на металлических и резиновых изделия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 даже на штукатурке в квартире.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Могут жить и почве.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Одним словом, встречаются повсеместно.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 descr="C:\Users\рнлв\Pictures\Мои сканированные изображения\Снимок 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:\грибы\les_hvoyniy_foto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10750" cy="6858000"/>
          </a:xfrm>
          <a:prstGeom prst="rect">
            <a:avLst/>
          </a:prstGeom>
          <a:noFill/>
        </p:spPr>
      </p:pic>
      <p:pic>
        <p:nvPicPr>
          <p:cNvPr id="11" name="Picture 2" descr="C:\Documents and Settings\Мося\Рабочий стол\Muhom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685800"/>
            <a:ext cx="2590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Documents and Settings\Мося\Рабочий стол\фото грибы\бледная поган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762000"/>
            <a:ext cx="2590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3975" lvl="8" algn="ctr" eaLnBrk="0" hangingPunct="0"/>
            <a:r>
              <a:rPr lang="ru-RU" sz="4000" dirty="0" smtClean="0"/>
              <a:t>Ядовитые   грибы</a:t>
            </a:r>
            <a:br>
              <a:rPr lang="ru-RU" sz="4000" dirty="0" smtClean="0"/>
            </a:br>
            <a:endParaRPr lang="ru-RU" dirty="0"/>
          </a:p>
        </p:txBody>
      </p:sp>
      <p:pic>
        <p:nvPicPr>
          <p:cNvPr id="8" name="Picture 3" descr="C:\Documents and Settings\Мося\Рабочий стол\549418c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267200"/>
            <a:ext cx="22098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Documents and Settings\Мося\Рабочий стол\фото грибы\мухомор пантерны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4191000"/>
            <a:ext cx="24384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http://biology-online.ru/uroki/media/griby-5-6klass/griby_yadovitye.jpg"/>
          <p:cNvPicPr/>
          <p:nvPr/>
        </p:nvPicPr>
        <p:blipFill>
          <a:blip r:embed="rId7" cstate="print">
            <a:lum bright="-40000" contrast="20000"/>
          </a:blip>
          <a:srcRect/>
          <a:stretch>
            <a:fillRect/>
          </a:stretch>
        </p:blipFill>
        <p:spPr bwMode="auto">
          <a:xfrm>
            <a:off x="2209800" y="1143000"/>
            <a:ext cx="4267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 descr="F:\грибы\5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1" y="0"/>
            <a:ext cx="1033869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772400" cy="1219200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chemeClr val="tx2"/>
                </a:solidFill>
              </a:rPr>
              <a:t> </a:t>
            </a:r>
            <a:r>
              <a:rPr lang="ru-RU" sz="4800" u="sng" smtClean="0">
                <a:solidFill>
                  <a:srgbClr val="CCFF99"/>
                </a:solidFill>
              </a:rPr>
              <a:t>Правила</a:t>
            </a:r>
            <a:r>
              <a:rPr lang="ru-RU" sz="4800" smtClean="0">
                <a:solidFill>
                  <a:srgbClr val="CCFF99"/>
                </a:solidFill>
              </a:rPr>
              <a:t> </a:t>
            </a:r>
            <a:r>
              <a:rPr lang="ru-RU" sz="4800" u="sng" smtClean="0">
                <a:solidFill>
                  <a:srgbClr val="CCFF99"/>
                </a:solidFill>
              </a:rPr>
              <a:t> сбора грибов.</a:t>
            </a:r>
            <a:br>
              <a:rPr lang="ru-RU" sz="4800" u="sng" smtClean="0">
                <a:solidFill>
                  <a:srgbClr val="CCFF99"/>
                </a:solidFill>
              </a:rPr>
            </a:br>
            <a:endParaRPr lang="ru-RU" sz="480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371600"/>
            <a:ext cx="8762999" cy="4876800"/>
          </a:xfrm>
        </p:spPr>
        <p:txBody>
          <a:bodyPr>
            <a:norm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sz="3200" b="1" dirty="0" smtClean="0"/>
              <a:t>Не знаешь гриб - не бери его!</a:t>
            </a:r>
            <a:endParaRPr lang="ru-RU" sz="3200" b="1" dirty="0" smtClean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sz="3200" b="1" dirty="0" smtClean="0"/>
              <a:t>Никогда не пробуй гриб на вкус!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sz="3200" b="1" dirty="0" smtClean="0"/>
              <a:t>Не собирай грибы у дорог и предприятий! 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sz="3200" b="1" dirty="0" smtClean="0"/>
              <a:t>Не собирай старые, перезрелые грибы! 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sz="3200" b="1" dirty="0" smtClean="0"/>
              <a:t>Не собирай грибы с клубневидным утолщением, окруженным оболочкой.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sz="3200" b="1" dirty="0" smtClean="0"/>
              <a:t>Срезай гриб ножиком, чтобы не повредить грибницу.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F:\грибы\les-new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525000" cy="78486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813582"/>
          </a:xfrm>
        </p:spPr>
        <p:txBody>
          <a:bodyPr/>
          <a:lstStyle/>
          <a:p>
            <a:pPr algn="ctr"/>
            <a:r>
              <a:rPr lang="ru-RU" dirty="0" smtClean="0"/>
              <a:t>Грибы-двойники.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1143000"/>
            <a:ext cx="3886200" cy="762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Бледная поганка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3657600"/>
            <a:ext cx="3352800" cy="609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Шампиньоны</a:t>
            </a:r>
          </a:p>
        </p:txBody>
      </p:sp>
      <p:pic>
        <p:nvPicPr>
          <p:cNvPr id="1027" name="Picture 3" descr="C:\Documents and Settings\Мося\Рабочий стол\new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600200"/>
            <a:ext cx="2743200" cy="2057400"/>
          </a:xfrm>
        </p:spPr>
      </p:pic>
      <p:pic>
        <p:nvPicPr>
          <p:cNvPr id="1026" name="Picture 2" descr="C:\Documents and Settings\Мося\Рабочий стол\Agaricus_arvensis(fs-06)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959850" y="4264025"/>
            <a:ext cx="184150" cy="138113"/>
          </a:xfr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4419600"/>
            <a:ext cx="22860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943600" y="3810000"/>
            <a:ext cx="289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/>
              <a:t>Съедобные опята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19800" y="1143000"/>
            <a:ext cx="251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/>
              <a:t>Ложные опята</a:t>
            </a:r>
          </a:p>
        </p:txBody>
      </p:sp>
      <p:pic>
        <p:nvPicPr>
          <p:cNvPr id="10" name="Picture 14" descr="ложные опят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752600"/>
            <a:ext cx="236220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желчный гриб 2"/>
          <p:cNvPicPr>
            <a:picLocks noChangeAspect="1" noChangeArrowheads="1"/>
          </p:cNvPicPr>
          <p:nvPr/>
        </p:nvPicPr>
        <p:blipFill>
          <a:blip r:embed="rId7" cstate="print">
            <a:lum contrast="12000"/>
          </a:blip>
          <a:srcRect/>
          <a:stretch>
            <a:fillRect/>
          </a:stretch>
        </p:blipFill>
        <p:spPr bwMode="auto">
          <a:xfrm>
            <a:off x="3733800" y="1752600"/>
            <a:ext cx="21701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657600" y="1219200"/>
            <a:ext cx="262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Желчный  гриб</a:t>
            </a:r>
          </a:p>
        </p:txBody>
      </p:sp>
      <p:pic>
        <p:nvPicPr>
          <p:cNvPr id="13" name="Picture 2" descr="C:\Documents and Settings\Мося\Рабочий стол\1212275451_i-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6200" y="4495800"/>
            <a:ext cx="2209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шампиньон 2"/>
          <p:cNvPicPr>
            <a:picLocks noChangeAspect="1" noChangeArrowheads="1"/>
          </p:cNvPicPr>
          <p:nvPr/>
        </p:nvPicPr>
        <p:blipFill>
          <a:blip r:embed="rId9" cstate="print">
            <a:lum contrast="12000"/>
          </a:blip>
          <a:srcRect/>
          <a:stretch>
            <a:fillRect/>
          </a:stretch>
        </p:blipFill>
        <p:spPr bwMode="auto">
          <a:xfrm>
            <a:off x="609600" y="4267200"/>
            <a:ext cx="304800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962400" y="3962400"/>
            <a:ext cx="251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Белый  гриб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F:\грибы\The-Thick-For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1" cy="71628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0"/>
            <a:ext cx="7772400" cy="1676400"/>
          </a:xfrm>
        </p:spPr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mtClean="0"/>
              <a:t>Грибы – паразиты</a:t>
            </a:r>
            <a:br>
              <a:rPr lang="ru-RU" smtClean="0"/>
            </a:br>
            <a:r>
              <a:rPr lang="ru-RU" smtClean="0"/>
              <a:t>Трутовики</a:t>
            </a:r>
            <a:endParaRPr lang="ru-RU"/>
          </a:p>
        </p:txBody>
      </p:sp>
      <p:sp>
        <p:nvSpPr>
          <p:cNvPr id="29699" name="Текст 2"/>
          <p:cNvSpPr>
            <a:spLocks noGrp="1"/>
          </p:cNvSpPr>
          <p:nvPr>
            <p:ph type="body" idx="1"/>
          </p:nvPr>
        </p:nvSpPr>
        <p:spPr>
          <a:xfrm>
            <a:off x="685800" y="1905000"/>
            <a:ext cx="7848600" cy="4800600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mtClean="0"/>
          </a:p>
        </p:txBody>
      </p:sp>
      <p:pic>
        <p:nvPicPr>
          <p:cNvPr id="10242" name="Picture 2" descr="C:\Documents and Settings\Мося\Рабочий стол\трутовик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905000"/>
            <a:ext cx="17224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C:\Documents and Settings\Мося\Рабочий стол\трутовик 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828800"/>
            <a:ext cx="2286000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C:\Documents and Settings\Мося\Рабочий стол\трутовик окаймленный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1752600"/>
            <a:ext cx="277971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 descr="C:\Documents and Settings\Мося\Рабочий стол\трутовик чешуйчатый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886200"/>
            <a:ext cx="3048000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C:\Documents and Settings\Мося\Рабочий стол\трутовик 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962400"/>
            <a:ext cx="329565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F:\грибы\Griby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260" y="0"/>
            <a:ext cx="9727660" cy="6858000"/>
          </a:xfrm>
          <a:prstGeom prst="rect">
            <a:avLst/>
          </a:prstGeom>
          <a:noFill/>
        </p:spPr>
      </p:pic>
      <p:sp>
        <p:nvSpPr>
          <p:cNvPr id="30722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mtClean="0"/>
          </a:p>
        </p:txBody>
      </p:sp>
      <p:pic>
        <p:nvPicPr>
          <p:cNvPr id="4098" name="Picture 2" descr="C:\Documents and Settings\Мося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914400"/>
            <a:ext cx="2438400" cy="37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Documents and Settings\Мося\Рабочий стол\parazit_gri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C:\Documents and Settings\Мося\Рабочий стол\mikrospori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590800"/>
            <a:ext cx="284003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C:\Documents and Settings\Мося\Рабочий стол\UncinulaTulasneiLea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362200"/>
            <a:ext cx="2633663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C:\Documents and Settings\Мося\Рабочий стол\im472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4495800"/>
            <a:ext cx="42751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 descr="C:\Documents and Settings\Мося\Рабочий стол\042376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228600"/>
            <a:ext cx="2647950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Documents and Settings\Мося\Рабочий стол\66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"/>
            <a:ext cx="78136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Текст 2"/>
          <p:cNvSpPr>
            <a:spLocks noGrp="1"/>
          </p:cNvSpPr>
          <p:nvPr>
            <p:ph type="body" idx="1"/>
          </p:nvPr>
        </p:nvSpPr>
        <p:spPr>
          <a:xfrm>
            <a:off x="530225" y="228600"/>
            <a:ext cx="7772400" cy="6324600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</p:txBody>
      </p:sp>
      <p:graphicFrame>
        <p:nvGraphicFramePr>
          <p:cNvPr id="71681" name="Object 1"/>
          <p:cNvGraphicFramePr>
            <a:graphicFrameLocks noChangeAspect="1"/>
          </p:cNvGraphicFramePr>
          <p:nvPr/>
        </p:nvGraphicFramePr>
        <p:xfrm>
          <a:off x="3505200" y="2895600"/>
          <a:ext cx="229870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3" name="Объект упаковщика для оболочки" showAsIcon="1" r:id="rId4" imgW="2298600" imgH="686880" progId="Package">
                  <p:embed/>
                </p:oleObj>
              </mc:Choice>
              <mc:Fallback>
                <p:oleObj name="Объект упаковщика для оболочки" showAsIcon="1" r:id="rId4" imgW="2298600" imgH="686880" progId="Package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895600"/>
                        <a:ext cx="2298700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F:\грибы\уычас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7817" y="0"/>
            <a:ext cx="9351818" cy="6858000"/>
          </a:xfrm>
          <a:prstGeom prst="rect">
            <a:avLst/>
          </a:prstGeom>
          <a:noFill/>
        </p:spPr>
      </p:pic>
      <p:pic>
        <p:nvPicPr>
          <p:cNvPr id="38914" name="Рисунок 3" descr="ребусы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28688"/>
            <a:ext cx="3352800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Рисунок 4" descr="ребусы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928688"/>
            <a:ext cx="3290887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5" descr="ребусы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38" y="3143250"/>
            <a:ext cx="3281362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Рисунок 6" descr="ребусы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5" y="3200400"/>
            <a:ext cx="32861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85750" y="214313"/>
            <a:ext cx="2535238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Ребусы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:\грибы\mushroo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609600"/>
            <a:ext cx="11049000" cy="7513321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500063" cy="3651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fld id="{32AB660E-89C3-4358-B31D-48F66DC03DDE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39939" name="Рисунок 2" descr="ребусы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3143250"/>
            <a:ext cx="3173412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Рисунок 3" descr="ребусы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762000"/>
            <a:ext cx="31972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Рисунок 4" descr="ребусы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88" y="928688"/>
            <a:ext cx="3071812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Рисунок 5" descr="ребусы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124200"/>
            <a:ext cx="327660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Documents and Settings\Мося\Рабочий стол\фото грибы\лисичка настояща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800" y="762000"/>
            <a:ext cx="3048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981200"/>
            <a:ext cx="1716088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лисичка</a:t>
            </a:r>
          </a:p>
        </p:txBody>
      </p:sp>
      <p:pic>
        <p:nvPicPr>
          <p:cNvPr id="13" name="Picture 2" descr="C:\Documents and Settings\Мося\Рабочий стол\Muhomo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2971800"/>
            <a:ext cx="3124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553200" y="5334000"/>
            <a:ext cx="2000250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мухомор</a:t>
            </a:r>
          </a:p>
        </p:txBody>
      </p:sp>
      <p:pic>
        <p:nvPicPr>
          <p:cNvPr id="39947" name="Picture 3" descr="подосиновик"/>
          <p:cNvPicPr>
            <a:picLocks noChangeAspect="1" noChangeArrowheads="1"/>
          </p:cNvPicPr>
          <p:nvPr/>
        </p:nvPicPr>
        <p:blipFill>
          <a:blip r:embed="rId9" cstate="print"/>
          <a:srcRect b="5162"/>
          <a:stretch>
            <a:fillRect/>
          </a:stretch>
        </p:blipFill>
        <p:spPr bwMode="auto">
          <a:xfrm>
            <a:off x="1143000" y="2971800"/>
            <a:ext cx="3200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0" y="5334000"/>
            <a:ext cx="2606675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</a:t>
            </a: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осиновик</a:t>
            </a:r>
          </a:p>
        </p:txBody>
      </p:sp>
      <p:pic>
        <p:nvPicPr>
          <p:cNvPr id="39949" name="Picture 3" descr="подберёзовик"/>
          <p:cNvPicPr>
            <a:picLocks noChangeAspect="1" noChangeArrowheads="1"/>
          </p:cNvPicPr>
          <p:nvPr/>
        </p:nvPicPr>
        <p:blipFill>
          <a:blip r:embed="rId10" cstate="print">
            <a:lum contrast="18000"/>
          </a:blip>
          <a:srcRect/>
          <a:stretch>
            <a:fillRect/>
          </a:stretch>
        </p:blipFill>
        <p:spPr bwMode="auto">
          <a:xfrm>
            <a:off x="5105400" y="609600"/>
            <a:ext cx="2667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327775" y="2428875"/>
            <a:ext cx="2816225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подберёзовик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9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F:\картинки\uh\прир (3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1600" y="-304800"/>
            <a:ext cx="11734800" cy="782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Мося\Рабочий стол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-152400" y="1600200"/>
            <a:ext cx="8839200" cy="4572000"/>
          </a:xfrm>
        </p:spPr>
        <p:txBody>
          <a:bodyPr>
            <a:normAutofit/>
          </a:bodyPr>
          <a:lstStyle/>
          <a:p>
            <a:pPr lvl="8"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С виду он похож на зонтик,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Только меньше во сто крат.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Коль гроза на горизонте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Он бывает очень рад.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Если дождик и тепло,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Он считает – повезло.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Мося\Рабочий стол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"/>
            <a:ext cx="9144000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7772400" cy="1066800"/>
          </a:xfrm>
        </p:spPr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C000"/>
                </a:solidFill>
              </a:rPr>
              <a:t>Цель урока: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304800" y="838200"/>
          <a:ext cx="85344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F:\грибы\grib-belyy-grib-leto-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-609600"/>
            <a:ext cx="10337800" cy="775335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457200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Микология – наука о грибах.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609600"/>
            <a:ext cx="7772400" cy="2209800"/>
          </a:xfrm>
        </p:spPr>
        <p:txBody>
          <a:bodyPr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Изучением царств грибов занимается наука - микология («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микос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- гриб, «логос» - наука),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возникшая в конце XIX века,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основателем  ее был русский ученый Ф.М. Каменский.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6" descr="Franciszek Kamień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743200"/>
            <a:ext cx="3048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0" descr="The various levels of the scientific classification system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590800"/>
            <a:ext cx="142875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Прямоугольник 17"/>
          <p:cNvSpPr>
            <a:spLocks noChangeArrowheads="1"/>
          </p:cNvSpPr>
          <p:nvPr/>
        </p:nvSpPr>
        <p:spPr bwMode="auto">
          <a:xfrm>
            <a:off x="7467600" y="2971800"/>
            <a:ext cx="1423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Эукариоты</a:t>
            </a:r>
            <a:endParaRPr lang="ru-RU"/>
          </a:p>
        </p:txBody>
      </p:sp>
      <p:sp>
        <p:nvSpPr>
          <p:cNvPr id="14343" name="Прямоугольник 23"/>
          <p:cNvSpPr>
            <a:spLocks noChangeArrowheads="1"/>
          </p:cNvSpPr>
          <p:nvPr/>
        </p:nvSpPr>
        <p:spPr bwMode="auto">
          <a:xfrm>
            <a:off x="7696200" y="3429000"/>
            <a:ext cx="814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Грибы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3-tub-ru.yandex.net/i?id=8db481e1e9155467967d10fe78aaf6c0&amp;n=33&amp;h=190&amp;w=3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1752600" y="762000"/>
          <a:ext cx="60198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365" name="AutoShape 2" descr="Гриб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Гриб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8E2F96-91CB-49A1-8B13-DFB64476F1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1A8E2F96-91CB-49A1-8B13-DFB64476F1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1A8E2F96-91CB-49A1-8B13-DFB64476F1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4" name="Picture 12" descr="F:\картинки\uh\Природа 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-685800"/>
            <a:ext cx="12458700" cy="83058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52400"/>
            <a:ext cx="7772400" cy="1828800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200" dirty="0" smtClean="0"/>
              <a:t>Так что же такое грибы? </a:t>
            </a:r>
            <a:br>
              <a:rPr lang="ru-RU" sz="3200" dirty="0" smtClean="0"/>
            </a:br>
            <a:r>
              <a:rPr lang="ru-RU" sz="3600" dirty="0" smtClean="0">
                <a:solidFill>
                  <a:srgbClr val="00B050"/>
                </a:solidFill>
              </a:rPr>
              <a:t>Грибы – царство живой природы, объединяющее </a:t>
            </a:r>
            <a:r>
              <a:rPr lang="ru-RU" sz="3600" dirty="0" err="1" smtClean="0">
                <a:solidFill>
                  <a:srgbClr val="00B050"/>
                </a:solidFill>
              </a:rPr>
              <a:t>эукариотические</a:t>
            </a:r>
            <a:r>
              <a:rPr lang="ru-RU" sz="3600" dirty="0" smtClean="0">
                <a:solidFill>
                  <a:srgbClr val="00B050"/>
                </a:solidFill>
              </a:rPr>
              <a:t> организмы, лишенные хлорофилла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225" y="1905000"/>
            <a:ext cx="7772400" cy="4495800"/>
          </a:xfrm>
        </p:spPr>
        <p:txBody>
          <a:bodyPr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200" smtClean="0"/>
              <a:t>Черты сходства грибов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3200" smtClean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200" smtClean="0"/>
              <a:t>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320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62000" y="2743200"/>
          <a:ext cx="78486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300"/>
                <a:gridCol w="3924300"/>
              </a:tblGrid>
              <a:tr h="3505200">
                <a:tc>
                  <a:txBody>
                    <a:bodyPr/>
                    <a:lstStyle/>
                    <a:p>
                      <a:pPr algn="ctr"/>
                      <a:endParaRPr lang="ru-RU" sz="1800" u="sng" dirty="0" smtClean="0"/>
                    </a:p>
                    <a:p>
                      <a:pPr algn="ctr"/>
                      <a:r>
                        <a:rPr lang="ru-RU" sz="1800" u="sng" dirty="0" smtClean="0"/>
                        <a:t>с  растениями</a:t>
                      </a:r>
                    </a:p>
                    <a:p>
                      <a:pPr algn="ctr"/>
                      <a:endParaRPr lang="ru-RU" sz="1800" u="sng" dirty="0" smtClean="0"/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sz="1800" dirty="0" smtClean="0"/>
                        <a:t> </a:t>
                      </a:r>
                      <a:r>
                        <a:rPr lang="ru-RU" sz="1800" b="0" dirty="0" smtClean="0"/>
                        <a:t>неподвижные;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sz="1800" b="0" dirty="0" smtClean="0"/>
                        <a:t> постоянно растут верхушечной частью;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sz="1800" b="0" dirty="0" smtClean="0"/>
                        <a:t>способны синтезировать витамины и гормоны;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sz="1800" b="0" dirty="0" smtClean="0"/>
                        <a:t> дышат кислородом;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sz="1800" b="0" dirty="0" smtClean="0"/>
                        <a:t> часто</a:t>
                      </a:r>
                      <a:r>
                        <a:rPr lang="ru-RU" sz="1800" b="0" baseline="0" dirty="0" smtClean="0"/>
                        <a:t> </a:t>
                      </a:r>
                      <a:r>
                        <a:rPr lang="ru-RU" sz="1800" b="0" dirty="0" smtClean="0"/>
                        <a:t>осуществляют вегетативное размножение;</a:t>
                      </a:r>
                    </a:p>
                    <a:p>
                      <a:pPr algn="l">
                        <a:buFont typeface="Arial" pitchFamily="34" charset="0"/>
                        <a:buNone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u="sng" dirty="0" smtClean="0"/>
                    </a:p>
                    <a:p>
                      <a:pPr algn="ctr"/>
                      <a:r>
                        <a:rPr lang="ru-RU" u="sng" dirty="0" smtClean="0"/>
                        <a:t>с  животными </a:t>
                      </a:r>
                    </a:p>
                    <a:p>
                      <a:pPr algn="ctr"/>
                      <a:endParaRPr lang="ru-RU" u="sng" dirty="0" smtClean="0"/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b="0" u="none" dirty="0" smtClean="0"/>
                        <a:t> не</a:t>
                      </a:r>
                      <a:r>
                        <a:rPr lang="ru-RU" b="0" u="none" baseline="0" dirty="0" smtClean="0"/>
                        <a:t> имеют хлорофилла;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b="0" u="none" baseline="0" dirty="0" smtClean="0"/>
                        <a:t> </a:t>
                      </a:r>
                      <a:r>
                        <a:rPr lang="ru-RU" b="0" u="none" dirty="0" smtClean="0"/>
                        <a:t>являются гетеротрофами,</a:t>
                      </a:r>
                      <a:r>
                        <a:rPr lang="ru-RU" b="0" u="none" baseline="0" dirty="0" smtClean="0"/>
                        <a:t> т.е. питаются готовыми органическими веществами;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b="0" u="none" baseline="0" dirty="0" smtClean="0"/>
                        <a:t>углеводы запасают в виде гликогена;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b="0" u="none" baseline="0" dirty="0" smtClean="0"/>
                        <a:t> способны образовывать мочевину.</a:t>
                      </a:r>
                      <a:endParaRPr lang="ru-RU" b="0" u="none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F:\грибы\уычас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7817" y="0"/>
            <a:ext cx="935181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kumimoji="0" lang="ru-RU" sz="320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Сравнение  клеток  </a:t>
            </a:r>
            <a:br>
              <a:rPr kumimoji="0" lang="ru-RU" sz="320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kumimoji="0" lang="ru-RU" sz="320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грибов, растений и животных.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19400"/>
            <a:ext cx="7848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04800" y="1447800"/>
            <a:ext cx="83058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Грибы являются эукариотами, имеют в клетках ядро,</a:t>
            </a:r>
            <a:r>
              <a:rPr lang="ru-RU" sz="1800" b="0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 некоторых видов грибов имеется много ядер, как растения имеют прочные клеточные стенки и вакуоли ,только много мелких ; в клеточных стенках содержится хитин; как животные не имеют пластид.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kumimoji="0" lang="ru-RU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F:\грибы\Griby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260" y="0"/>
            <a:ext cx="972766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  <a:cs typeface="Times New Roman"/>
              </a:rPr>
              <a:t>Признаки, характерные только для грибов: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28600" y="1219200"/>
          <a:ext cx="8610600" cy="532288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81911"/>
                <a:gridCol w="7628689"/>
              </a:tblGrid>
              <a:tr h="532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Arial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основу вегетативного тела гриба составляет грибница, или мицелий;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Arial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грибница состоит из тонких ветвящихся трубчатых нитей, их называют гифами;</a:t>
                      </a:r>
                      <a:r>
                        <a:rPr kumimoji="0" lang="ru-RU" sz="1800" kern="1200" dirty="0" smtClean="0"/>
                        <a:t> </a:t>
                      </a:r>
                      <a:endParaRPr kumimoji="0" lang="ru-RU" sz="1800" u="none" strike="noStrike" cap="none" normalizeH="0" baseline="0" dirty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Arial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гифы состоят из многоядерных или одноядерных клеток;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Arial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плотное переплетение гифов образует плодовое тело, в котором образуются споры.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endParaRPr kumimoji="0" lang="ru-RU" sz="1600" u="none" strike="noStrike" cap="none" normalizeH="0" baseline="0" dirty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endParaRPr kumimoji="0" lang="ru-RU" sz="1300" u="none" strike="noStrike" cap="none" normalizeH="0" baseline="0" dirty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endParaRPr kumimoji="0" lang="ru-RU" sz="1300" u="none" strike="noStrike" cap="none" normalizeH="0" baseline="0" dirty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endParaRPr kumimoji="0" lang="ru-RU" sz="1300" u="none" strike="noStrike" cap="none" normalizeH="0" baseline="0" dirty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endParaRPr kumimoji="0" lang="ru-RU" sz="1300" u="none" strike="noStrike" cap="none" normalizeH="0" baseline="0" dirty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endParaRPr kumimoji="0" lang="ru-RU" sz="1300" u="none" strike="noStrike" cap="none" normalizeH="0" baseline="0" dirty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endParaRPr kumimoji="0" lang="ru-RU" sz="1300" u="none" strike="noStrike" cap="none" normalizeH="0" baseline="0" dirty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endParaRPr kumimoji="0" lang="ru-RU" sz="1300" u="none" strike="noStrike" cap="none" normalizeH="0" baseline="0" dirty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endParaRPr kumimoji="0" lang="ru-RU" sz="1300" u="none" strike="noStrike" cap="none" normalizeH="0" baseline="0" dirty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000"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</a:tbl>
          </a:graphicData>
        </a:graphic>
      </p:graphicFrame>
      <p:graphicFrame>
        <p:nvGraphicFramePr>
          <p:cNvPr id="2050" name="Object 3">
            <a:hlinkClick r:id="" action="ppaction://ole?verb=0"/>
            <a:hlinkHover r:id="" action="ppaction://ole?verb=0"/>
          </p:cNvPr>
          <p:cNvGraphicFramePr>
            <a:graphicFrameLocks noChangeAspect="1"/>
          </p:cNvGraphicFramePr>
          <p:nvPr/>
        </p:nvGraphicFramePr>
        <p:xfrm>
          <a:off x="-304800" y="1752600"/>
          <a:ext cx="165100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Объект упаковщика для оболочки" showAsIcon="1" r:id="rId4" imgW="1650960" imgH="686880" progId="Package">
                  <p:embed/>
                </p:oleObj>
              </mc:Choice>
              <mc:Fallback>
                <p:oleObj name="Объект упаковщика для оболочки" showAsIcon="1" r:id="rId4" imgW="1650960" imgH="686880" progId="Pack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04800" y="1752600"/>
                        <a:ext cx="1651000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6" name="Picture 8" descr="https://upload.wikimedia.org/wikipedia/commons/thumb/f/f1/Hyphae.JPG/220px-Hypha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038600"/>
            <a:ext cx="2438400" cy="2133600"/>
          </a:xfrm>
          <a:prstGeom prst="rect">
            <a:avLst/>
          </a:prstGeom>
          <a:noFill/>
        </p:spPr>
      </p:pic>
      <p:sp>
        <p:nvSpPr>
          <p:cNvPr id="2058" name="AutoShape 10" descr="Картинки по запросу плотное переплетение гифов образует плодовое тело, в котором образуются споры. карти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плотное переплетение гифов образует плодовое тело, в котором образуются споры. карти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плотное переплетение гифов образует плодовое тело, в котором образуются споры. карти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304800" y="3886200"/>
            <a:ext cx="563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1216</TotalTime>
  <Words>588</Words>
  <Application>Microsoft Office PowerPoint</Application>
  <PresentationFormat>Экран (4:3)</PresentationFormat>
  <Paragraphs>149</Paragraphs>
  <Slides>29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0" baseType="lpstr">
      <vt:lpstr>Arial</vt:lpstr>
      <vt:lpstr>Calibri</vt:lpstr>
      <vt:lpstr>Cambria</vt:lpstr>
      <vt:lpstr>Constantia</vt:lpstr>
      <vt:lpstr>Rockwell</vt:lpstr>
      <vt:lpstr>Symbol</vt:lpstr>
      <vt:lpstr>Times New Roman</vt:lpstr>
      <vt:lpstr>Wingdings</vt:lpstr>
      <vt:lpstr>Wingdings 2</vt:lpstr>
      <vt:lpstr>Литейная</vt:lpstr>
      <vt:lpstr>Объект упаковщика для оболочки</vt:lpstr>
      <vt:lpstr>             МБОУ Поселковая СОШ</vt:lpstr>
      <vt:lpstr>Презентация PowerPoint</vt:lpstr>
      <vt:lpstr>Презентация PowerPoint</vt:lpstr>
      <vt:lpstr>Цель урока:</vt:lpstr>
      <vt:lpstr>Микология – наука о грибах.</vt:lpstr>
      <vt:lpstr>Презентация PowerPoint</vt:lpstr>
      <vt:lpstr>  Так что же такое грибы?  Грибы – царство живой природы, объединяющее эукариотические организмы, лишенные хлорофилла.</vt:lpstr>
      <vt:lpstr>Сравнение  клеток   грибов, растений и животных.</vt:lpstr>
      <vt:lpstr>Признаки, характерные только для грибов:</vt:lpstr>
      <vt:lpstr>Признаки, характерные только для грибов:</vt:lpstr>
      <vt:lpstr>Многообразие грибов</vt:lpstr>
      <vt:lpstr>Презентация PowerPoint</vt:lpstr>
      <vt:lpstr>Маршрутный лист</vt:lpstr>
      <vt:lpstr>Плесневые грибы</vt:lpstr>
      <vt:lpstr>Грибы - дрожжи</vt:lpstr>
      <vt:lpstr>Шляпочные грибы. Строение шляпочного гриба</vt:lpstr>
      <vt:lpstr>Шляпочные грибы</vt:lpstr>
      <vt:lpstr>Грибы </vt:lpstr>
      <vt:lpstr>Презентация PowerPoint</vt:lpstr>
      <vt:lpstr>Презентация PowerPoint</vt:lpstr>
      <vt:lpstr>Ядовитые   грибы </vt:lpstr>
      <vt:lpstr> Правила  сбора грибов. </vt:lpstr>
      <vt:lpstr>Грибы-двойники.</vt:lpstr>
      <vt:lpstr>Грибы – паразиты Трутовики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ГРИБЫ ВОКРУГ НАС</dc:title>
  <dc:creator>рнлв</dc:creator>
  <cp:lastModifiedBy>Пользователь Windows</cp:lastModifiedBy>
  <cp:revision>154</cp:revision>
  <dcterms:modified xsi:type="dcterms:W3CDTF">2021-05-11T17:55:34Z</dcterms:modified>
</cp:coreProperties>
</file>