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23CF-AA9B-4477-9E87-031CF465904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BB2C654-30F4-4526-BD5D-BCC49D892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94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23CF-AA9B-4477-9E87-031CF465904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C654-30F4-4526-BD5D-BCC49D8925E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0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23CF-AA9B-4477-9E87-031CF465904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C654-30F4-4526-BD5D-BCC49D892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0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23CF-AA9B-4477-9E87-031CF465904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C654-30F4-4526-BD5D-BCC49D8925E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98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23CF-AA9B-4477-9E87-031CF465904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C654-30F4-4526-BD5D-BCC49D892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71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23CF-AA9B-4477-9E87-031CF465904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C654-30F4-4526-BD5D-BCC49D8925E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7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23CF-AA9B-4477-9E87-031CF465904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C654-30F4-4526-BD5D-BCC49D8925E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2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23CF-AA9B-4477-9E87-031CF465904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C654-30F4-4526-BD5D-BCC49D8925E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87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23CF-AA9B-4477-9E87-031CF465904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C654-30F4-4526-BD5D-BCC49D892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3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23CF-AA9B-4477-9E87-031CF465904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C654-30F4-4526-BD5D-BCC49D892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27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78E23CF-AA9B-4477-9E87-031CF465904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C654-30F4-4526-BD5D-BCC49D8925E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67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23CF-AA9B-4477-9E87-031CF465904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BB2C654-30F4-4526-BD5D-BCC49D8925E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53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761" y="1478583"/>
            <a:ext cx="11058075" cy="254143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Интегрированный </a:t>
            </a:r>
            <a:r>
              <a:rPr lang="ru-RU" sz="4400" b="1" dirty="0"/>
              <a:t>урок по математике и истории:</a:t>
            </a:r>
            <a:r>
              <a:rPr lang="ru-RU" sz="4400" dirty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«</a:t>
            </a:r>
            <a:r>
              <a:rPr lang="ru-RU" sz="4400" b="1" u="sng" dirty="0"/>
              <a:t>Банки: Средневековье и современность»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3962" y="4768877"/>
            <a:ext cx="4869711" cy="18397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/>
              <a:t>РАЗРАБОТАЛИ:</a:t>
            </a: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dirty="0" smtClean="0"/>
              <a:t>Климчук М.Ю., учитель математики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Полякова Я.А., учитель истории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8595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</a:t>
            </a:r>
            <a:r>
              <a:rPr lang="ru-RU" dirty="0"/>
              <a:t>у учащихся необходимых знаний, умений и навыков для принятия рациональных финансовых решений в сфере управления личными финансами. 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&quot;кредиты картин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3371272"/>
            <a:ext cx="4039035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средневековые ба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15" y="3371272"/>
            <a:ext cx="4081402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638265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Деньги - лишь средство. Они приведут вас, 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куда захотите, но направление пути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 вы должны выбирать сами.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                                              (</a:t>
            </a:r>
            <a:r>
              <a:rPr lang="ru-RU" i="1" dirty="0"/>
              <a:t>Айн Рэнд)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891" y="3084944"/>
            <a:ext cx="7038109" cy="17918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Американская </a:t>
            </a:r>
            <a:r>
              <a:rPr lang="ru-RU" dirty="0"/>
              <a:t>писательница и философ, родившаяся в Российской империи. Она известна своими двумя романами-бестселлерами — «Источник» и «Атлант расправил плечи»; работала также как драматург и сценарист.</a:t>
            </a:r>
          </a:p>
        </p:txBody>
      </p:sp>
      <p:pic>
        <p:nvPicPr>
          <p:cNvPr id="1026" name="Picture 2" descr="Ayn Rand (1943 Talbot portra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381682"/>
            <a:ext cx="3088298" cy="37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3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73" y="139502"/>
            <a:ext cx="11868727" cy="2077226"/>
          </a:xfrm>
        </p:spPr>
        <p:txBody>
          <a:bodyPr>
            <a:normAutofit fontScale="90000"/>
          </a:bodyPr>
          <a:lstStyle/>
          <a:p>
            <a:r>
              <a:rPr lang="ru-RU" dirty="0"/>
              <a:t>Семья Сидоровых решила сделать ремонт в квартире. Подсчитав затраты на ремонт, они поняли, что им необходим кредит. Но какой именно кредит взять в банке?! В обсуждении участвовала вся семья. </a:t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 descr="Картинки по запросу &quot;картинки семья из 3 человек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9132"/>
            <a:ext cx="3971023" cy="34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00946" y="2041237"/>
            <a:ext cx="7832436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Папа анализировал виды кредитов. Он подобрал несколько вариантов и предоставил их в виде таблицы.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 Вася решил  рассказать о том, что он узнал на уроке истории по данному вопросу и предоставил свою таблицу.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/>
              <a:t>«Наиболее прибыльными, хотя и не самым распространенными операциями по размещению капиталов торгово-банкирских компаний, были кредиты под проценты. Последние были разнообразными и зависели от цели и продолжительности займа. Так, венецианские документы XII в. свидетельствуют, что краткосрочный кредит (до одного года) мог предоставляться без взимания процентов. Но по истечении этого срока заем начинала приносить 20% годовых. Кроме того, за невозврат кредита предусматривалась уплата штрафа, который составил двойной размер кредита и начисленных процентов. Во Флоренции в начале XIV в. процент по обычным займам колебался от 10 до 15%. Со временем он возрастал до 20-30%, что зависело от ситуации на денежном рынке».</a:t>
            </a:r>
            <a:r>
              <a:rPr lang="ru-RU" sz="1600" b="1" dirty="0"/>
              <a:t> </a:t>
            </a:r>
            <a:endParaRPr lang="ru-RU" sz="1600" b="1" dirty="0" smtClean="0"/>
          </a:p>
          <a:p>
            <a:pPr algn="just">
              <a:lnSpc>
                <a:spcPct val="107000"/>
              </a:lnSpc>
            </a:pPr>
            <a:endParaRPr lang="ru-RU" sz="1600" b="1" dirty="0" smtClean="0"/>
          </a:p>
          <a:p>
            <a:pPr algn="just">
              <a:lnSpc>
                <a:spcPct val="107000"/>
              </a:lnSpc>
            </a:pPr>
            <a:r>
              <a:rPr lang="ru-RU" sz="1600" b="1" dirty="0" smtClean="0"/>
              <a:t>(данную информацию можно оформить в форме карточки)</a:t>
            </a:r>
            <a:endParaRPr lang="ru-RU" sz="16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3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7051" y="804519"/>
            <a:ext cx="2769439" cy="1049235"/>
          </a:xfrm>
        </p:spPr>
        <p:txBody>
          <a:bodyPr/>
          <a:lstStyle/>
          <a:p>
            <a:r>
              <a:rPr lang="ru-RU" b="1" dirty="0"/>
              <a:t>Задание 1.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142" y="1850611"/>
            <a:ext cx="10066166" cy="146637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Для выполнения данного задания используются предоставленные таблицы отца и сына. Посмотрев таблицы и еще раз подсчитав затраты необходимые для ремонта, мама сделала вывод, что им необходимо взять в банке кредит 200 000руб. Они могут погасить кредит в течении двух или трех лет. Осталось определить, в какое время и какой именно кредит является наиболее выгодным для семьи Сидоровых.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57116"/>
              </p:ext>
            </p:extLst>
          </p:nvPr>
        </p:nvGraphicFramePr>
        <p:xfrm>
          <a:off x="87695" y="3705186"/>
          <a:ext cx="5934075" cy="1565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1840">
                  <a:extLst>
                    <a:ext uri="{9D8B030D-6E8A-4147-A177-3AD203B41FA5}">
                      <a16:colId xmlns:a16="http://schemas.microsoft.com/office/drawing/2014/main" val="1630218414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73636297"/>
                    </a:ext>
                  </a:extLst>
                </a:gridCol>
                <a:gridCol w="1443990">
                  <a:extLst>
                    <a:ext uri="{9D8B030D-6E8A-4147-A177-3AD203B41FA5}">
                      <a16:colId xmlns:a16="http://schemas.microsoft.com/office/drawing/2014/main" val="693580943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42478677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 кредита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Длительность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Процент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Дополнительные условия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664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Потребительский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5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3% годовых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 300 </a:t>
                      </a:r>
                      <a:r>
                        <a:rPr lang="ru-RU" sz="1200">
                          <a:effectLst/>
                        </a:rPr>
                        <a:t>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9560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Доступный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2 до 5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8% ежемесячно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 ограничений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0618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Бюджетный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1 до 5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9% годовых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Без ограничений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46108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067916"/>
              </p:ext>
            </p:extLst>
          </p:nvPr>
        </p:nvGraphicFramePr>
        <p:xfrm>
          <a:off x="6100907" y="3705186"/>
          <a:ext cx="5934075" cy="1761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9135">
                  <a:extLst>
                    <a:ext uri="{9D8B030D-6E8A-4147-A177-3AD203B41FA5}">
                      <a16:colId xmlns:a16="http://schemas.microsoft.com/office/drawing/2014/main" val="104518627"/>
                    </a:ext>
                  </a:extLst>
                </a:gridCol>
                <a:gridCol w="1318260">
                  <a:extLst>
                    <a:ext uri="{9D8B030D-6E8A-4147-A177-3AD203B41FA5}">
                      <a16:colId xmlns:a16="http://schemas.microsoft.com/office/drawing/2014/main" val="514517093"/>
                    </a:ext>
                  </a:extLst>
                </a:gridCol>
                <a:gridCol w="1488440">
                  <a:extLst>
                    <a:ext uri="{9D8B030D-6E8A-4147-A177-3AD203B41FA5}">
                      <a16:colId xmlns:a16="http://schemas.microsoft.com/office/drawing/2014/main" val="904265939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4113246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 кредита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Длительность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Дополнительные условия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673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Краткосрочный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1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 процентов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 не возврат в срок пеня 25% годовых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800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Краткосрочный после 1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2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20% годовых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 ограничений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804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Займы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2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10 до 15% годовых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Предпринимательские нужды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88264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34094" y="3253708"/>
            <a:ext cx="9048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папы:</a:t>
            </a:r>
            <a:r>
              <a:rPr lang="ru-RU" altLang="ru-RU" sz="1050" dirty="0"/>
              <a:t> </a:t>
            </a:r>
            <a:r>
              <a:rPr lang="ru-RU" altLang="ru-RU" sz="1050" dirty="0" smtClean="0"/>
              <a:t>                                                                                                                                            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Васи: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3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Задание 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042" y="1997260"/>
            <a:ext cx="11128348" cy="120775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Ваша задача определить как будут отличаться условия погашения «Бюджетного» кредита в течение трех лет от условий погашения этого же  кредита в течении двух лет? </a:t>
            </a:r>
            <a:endParaRPr lang="ru-RU" dirty="0" smtClean="0"/>
          </a:p>
          <a:p>
            <a:r>
              <a:rPr lang="ru-RU" dirty="0"/>
              <a:t>Учащимся предоставляется таблица погашения на 2 года, им необходимо самостоятельно дополнить таблицу погашения кредита на 3 года и указать верно или неверно утверждение приведенное в таблице ниже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25196"/>
              </p:ext>
            </p:extLst>
          </p:nvPr>
        </p:nvGraphicFramePr>
        <p:xfrm>
          <a:off x="2951918" y="3189520"/>
          <a:ext cx="6602595" cy="1413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472">
                  <a:extLst>
                    <a:ext uri="{9D8B030D-6E8A-4147-A177-3AD203B41FA5}">
                      <a16:colId xmlns:a16="http://schemas.microsoft.com/office/drawing/2014/main" val="2642344632"/>
                    </a:ext>
                  </a:extLst>
                </a:gridCol>
                <a:gridCol w="1650472">
                  <a:extLst>
                    <a:ext uri="{9D8B030D-6E8A-4147-A177-3AD203B41FA5}">
                      <a16:colId xmlns:a16="http://schemas.microsoft.com/office/drawing/2014/main" val="3459952756"/>
                    </a:ext>
                  </a:extLst>
                </a:gridCol>
                <a:gridCol w="1650472">
                  <a:extLst>
                    <a:ext uri="{9D8B030D-6E8A-4147-A177-3AD203B41FA5}">
                      <a16:colId xmlns:a16="http://schemas.microsoft.com/office/drawing/2014/main" val="2188844790"/>
                    </a:ext>
                  </a:extLst>
                </a:gridCol>
                <a:gridCol w="1651179">
                  <a:extLst>
                    <a:ext uri="{9D8B030D-6E8A-4147-A177-3AD203B41FA5}">
                      <a16:colId xmlns:a16="http://schemas.microsoft.com/office/drawing/2014/main" val="2487206843"/>
                    </a:ext>
                  </a:extLst>
                </a:gridCol>
              </a:tblGrid>
              <a:tr h="8596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 погашения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Ежемесячные выплаты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Общая сумма выплат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Общая сумма уплаченных процентов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9055223"/>
                  </a:ext>
                </a:extLst>
              </a:tr>
              <a:tr h="2767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Два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9834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236000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798174"/>
                  </a:ext>
                </a:extLst>
              </a:tr>
              <a:tr h="2767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Три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79738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99811"/>
              </p:ext>
            </p:extLst>
          </p:nvPr>
        </p:nvGraphicFramePr>
        <p:xfrm>
          <a:off x="2951919" y="4632691"/>
          <a:ext cx="6602594" cy="2128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0944">
                  <a:extLst>
                    <a:ext uri="{9D8B030D-6E8A-4147-A177-3AD203B41FA5}">
                      <a16:colId xmlns:a16="http://schemas.microsoft.com/office/drawing/2014/main" val="2307392497"/>
                    </a:ext>
                  </a:extLst>
                </a:gridCol>
                <a:gridCol w="3301650">
                  <a:extLst>
                    <a:ext uri="{9D8B030D-6E8A-4147-A177-3AD203B41FA5}">
                      <a16:colId xmlns:a16="http://schemas.microsoft.com/office/drawing/2014/main" val="3955252154"/>
                    </a:ext>
                  </a:extLst>
                </a:gridCol>
              </a:tblGrid>
              <a:tr h="5287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Утверждение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Является ли данное утверждение верным?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374125"/>
                  </a:ext>
                </a:extLst>
              </a:tr>
              <a:tr h="7999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Ежемесячные выплаты будут больше в случае выплаты кредита в течении трех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Верно/ Неверно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752183"/>
                  </a:ext>
                </a:extLst>
              </a:tr>
              <a:tr h="7999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Общая сумма уплаченных процентов будет больше в случае выплаты кредита в течение трех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Верно/ Неверно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99425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1865" y="47716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8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Задание 3.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143" y="1951078"/>
            <a:ext cx="10860494" cy="930668"/>
          </a:xfrm>
        </p:spPr>
        <p:txBody>
          <a:bodyPr/>
          <a:lstStyle/>
          <a:p>
            <a:r>
              <a:rPr lang="ru-RU" dirty="0"/>
              <a:t>В современном банке большое количество должностей. В средневековом банке должностей было не меньше. Соотнесите банковские должности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498186"/>
              </p:ext>
            </p:extLst>
          </p:nvPr>
        </p:nvGraphicFramePr>
        <p:xfrm>
          <a:off x="2679338" y="3079931"/>
          <a:ext cx="6964103" cy="2073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147">
                  <a:extLst>
                    <a:ext uri="{9D8B030D-6E8A-4147-A177-3AD203B41FA5}">
                      <a16:colId xmlns:a16="http://schemas.microsoft.com/office/drawing/2014/main" val="2702713773"/>
                    </a:ext>
                  </a:extLst>
                </a:gridCol>
                <a:gridCol w="2917778">
                  <a:extLst>
                    <a:ext uri="{9D8B030D-6E8A-4147-A177-3AD203B41FA5}">
                      <a16:colId xmlns:a16="http://schemas.microsoft.com/office/drawing/2014/main" val="2761216120"/>
                    </a:ext>
                  </a:extLst>
                </a:gridCol>
                <a:gridCol w="431482">
                  <a:extLst>
                    <a:ext uri="{9D8B030D-6E8A-4147-A177-3AD203B41FA5}">
                      <a16:colId xmlns:a16="http://schemas.microsoft.com/office/drawing/2014/main" val="2014629664"/>
                    </a:ext>
                  </a:extLst>
                </a:gridCol>
                <a:gridCol w="3123696">
                  <a:extLst>
                    <a:ext uri="{9D8B030D-6E8A-4147-A177-3AD203B41FA5}">
                      <a16:colId xmlns:a16="http://schemas.microsoft.com/office/drawing/2014/main" val="672261369"/>
                    </a:ext>
                  </a:extLst>
                </a:gridCol>
              </a:tblGrid>
              <a:tr h="7034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Современные банковские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должности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Средневековые банковские должности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183230"/>
                  </a:ext>
                </a:extLst>
              </a:tr>
              <a:tr h="3426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Валютный банкир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Ростовщик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873445"/>
                  </a:ext>
                </a:extLst>
              </a:tr>
              <a:tr h="3426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Председатель банка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Меняла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0923206"/>
                  </a:ext>
                </a:extLst>
              </a:tr>
              <a:tr h="3426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Эксперт по кредитам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Банкир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952106"/>
                  </a:ext>
                </a:extLst>
              </a:tr>
              <a:tr h="3426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Акционер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Компаньон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1609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64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Что такое кредит?</a:t>
            </a:r>
          </a:p>
          <a:p>
            <a:pPr lvl="0"/>
            <a:r>
              <a:rPr lang="ru-RU" dirty="0"/>
              <a:t>Когда выгоднее брать кредит? Икакой именно?</a:t>
            </a:r>
          </a:p>
          <a:p>
            <a:pPr lvl="0"/>
            <a:r>
              <a:rPr lang="ru-RU" dirty="0"/>
              <a:t>Есть ли отличие должностей </a:t>
            </a:r>
            <a:r>
              <a:rPr lang="ru-RU" dirty="0" smtClean="0"/>
              <a:t>сотрудниквв </a:t>
            </a:r>
            <a:r>
              <a:rPr lang="ru-RU" dirty="0"/>
              <a:t>банка в средневековье и сегодня?</a:t>
            </a:r>
          </a:p>
          <a:p>
            <a:endParaRPr lang="ru-RU" dirty="0"/>
          </a:p>
        </p:txBody>
      </p:sp>
      <p:pic>
        <p:nvPicPr>
          <p:cNvPr id="7170" name="Picture 2" descr="Картинки по запросу &quot;кредит картин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29" y="3814929"/>
            <a:ext cx="2863422" cy="21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средневековые банк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64" y="3540579"/>
            <a:ext cx="3084658" cy="25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2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3200" b="1" dirty="0"/>
              <a:t>Домашнее задание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</a:t>
            </a:r>
            <a:r>
              <a:rPr lang="ru-RU" b="1" dirty="0" smtClean="0"/>
              <a:t>ворческое </a:t>
            </a:r>
            <a:r>
              <a:rPr lang="ru-RU" b="1" dirty="0"/>
              <a:t>домашнее </a:t>
            </a:r>
            <a:r>
              <a:rPr lang="ru-RU" b="1" dirty="0" smtClean="0"/>
              <a:t>задание: </a:t>
            </a:r>
          </a:p>
          <a:p>
            <a:r>
              <a:rPr lang="ru-RU" b="1" smtClean="0"/>
              <a:t>разработать </a:t>
            </a:r>
            <a:r>
              <a:rPr lang="ru-RU" b="1"/>
              <a:t>одно или более заданий по </a:t>
            </a:r>
            <a:r>
              <a:rPr lang="ru-RU" b="1" smtClean="0"/>
              <a:t>одной </a:t>
            </a:r>
            <a:r>
              <a:rPr lang="ru-RU" b="1"/>
              <a:t>из тем: история кредита, кредит в других странах. </a:t>
            </a:r>
            <a:endParaRPr lang="ru-RU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77531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42</TotalTime>
  <Words>621</Words>
  <Application>Microsoft Office PowerPoint</Application>
  <PresentationFormat>Широкоэкранный</PresentationFormat>
  <Paragraphs>98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Times New Roman</vt:lpstr>
      <vt:lpstr>Gallery</vt:lpstr>
      <vt:lpstr>Интегрированный урок по математике и истории:  «Банки: Средневековье и современность» </vt:lpstr>
      <vt:lpstr>Цель урока</vt:lpstr>
      <vt:lpstr>Деньги - лишь средство. Они приведут вас,  куда захотите, но направление пути  вы должны выбирать сами.                                                                      (Айн Рэнд)  </vt:lpstr>
      <vt:lpstr>Семья Сидоровых решила сделать ремонт в квартире. Подсчитав затраты на ремонт, они поняли, что им необходим кредит. Но какой именно кредит взять в банке?! В обсуждении участвовала вся семья.  </vt:lpstr>
      <vt:lpstr>Задание 1. </vt:lpstr>
      <vt:lpstr>Задание 2.</vt:lpstr>
      <vt:lpstr>Задание 3.  </vt:lpstr>
      <vt:lpstr>рефлексия</vt:lpstr>
      <vt:lpstr>Домашнее задание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Интергрированный урок по математике и истории:  «Банки: Средневековье и современность»</dc:title>
  <dc:creator>Пользователь</dc:creator>
  <cp:lastModifiedBy>Пользователь</cp:lastModifiedBy>
  <cp:revision>6</cp:revision>
  <dcterms:created xsi:type="dcterms:W3CDTF">2021-02-15T05:31:28Z</dcterms:created>
  <dcterms:modified xsi:type="dcterms:W3CDTF">2021-08-31T09:02:52Z</dcterms:modified>
</cp:coreProperties>
</file>