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5" r:id="rId3"/>
    <p:sldMasterId id="2147483699" r:id="rId4"/>
    <p:sldMasterId id="2147483711" r:id="rId5"/>
    <p:sldMasterId id="2147483723" r:id="rId6"/>
    <p:sldMasterId id="2147483735" r:id="rId7"/>
  </p:sldMasterIdLst>
  <p:notesMasterIdLst>
    <p:notesMasterId r:id="rId43"/>
  </p:notesMasterIdLst>
  <p:sldIdLst>
    <p:sldId id="336" r:id="rId8"/>
    <p:sldId id="337" r:id="rId9"/>
    <p:sldId id="338" r:id="rId10"/>
    <p:sldId id="289" r:id="rId11"/>
    <p:sldId id="339" r:id="rId12"/>
    <p:sldId id="291" r:id="rId13"/>
    <p:sldId id="290" r:id="rId14"/>
    <p:sldId id="294" r:id="rId15"/>
    <p:sldId id="292" r:id="rId16"/>
    <p:sldId id="295" r:id="rId17"/>
    <p:sldId id="311" r:id="rId18"/>
    <p:sldId id="312" r:id="rId19"/>
    <p:sldId id="297" r:id="rId20"/>
    <p:sldId id="262" r:id="rId21"/>
    <p:sldId id="300" r:id="rId22"/>
    <p:sldId id="313" r:id="rId23"/>
    <p:sldId id="314" r:id="rId24"/>
    <p:sldId id="315" r:id="rId25"/>
    <p:sldId id="316" r:id="rId26"/>
    <p:sldId id="317" r:id="rId27"/>
    <p:sldId id="318" r:id="rId28"/>
    <p:sldId id="303" r:id="rId29"/>
    <p:sldId id="340" r:id="rId30"/>
    <p:sldId id="342" r:id="rId31"/>
    <p:sldId id="345" r:id="rId32"/>
    <p:sldId id="344" r:id="rId33"/>
    <p:sldId id="346" r:id="rId34"/>
    <p:sldId id="347" r:id="rId35"/>
    <p:sldId id="354" r:id="rId36"/>
    <p:sldId id="355" r:id="rId37"/>
    <p:sldId id="356" r:id="rId38"/>
    <p:sldId id="357" r:id="rId39"/>
    <p:sldId id="358" r:id="rId40"/>
    <p:sldId id="359" r:id="rId41"/>
    <p:sldId id="360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8000"/>
    <a:srgbClr val="660066"/>
    <a:srgbClr val="333333"/>
    <a:srgbClr val="C5C5C5"/>
    <a:srgbClr val="C0C0C0"/>
    <a:srgbClr val="DDDDDD"/>
    <a:srgbClr val="70A8DA"/>
    <a:srgbClr val="357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743" autoAdjust="0"/>
  </p:normalViewPr>
  <p:slideViewPr>
    <p:cSldViewPr>
      <p:cViewPr varScale="1">
        <p:scale>
          <a:sx n="108" d="100"/>
          <a:sy n="108" d="100"/>
        </p:scale>
        <p:origin x="16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425B1D-EAEE-4C62-BDA2-BD3783905D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00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Rectangle 73"/>
          <p:cNvSpPr>
            <a:spLocks noChangeArrowheads="1"/>
          </p:cNvSpPr>
          <p:nvPr/>
        </p:nvSpPr>
        <p:spPr bwMode="gray">
          <a:xfrm>
            <a:off x="1698625" y="370522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6" name="Rectangle 44" descr="3"/>
          <p:cNvSpPr>
            <a:spLocks noChangeArrowheads="1"/>
          </p:cNvSpPr>
          <p:nvPr/>
        </p:nvSpPr>
        <p:spPr bwMode="gray">
          <a:xfrm>
            <a:off x="2492375" y="4510088"/>
            <a:ext cx="742950" cy="744537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Rectangle 34" descr="5"/>
          <p:cNvSpPr>
            <a:spLocks noChangeArrowheads="1"/>
          </p:cNvSpPr>
          <p:nvPr/>
        </p:nvSpPr>
        <p:spPr bwMode="gray">
          <a:xfrm>
            <a:off x="915988" y="4510088"/>
            <a:ext cx="742950" cy="7445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gray">
          <a:xfrm>
            <a:off x="128588" y="370522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gray">
          <a:xfrm>
            <a:off x="2492375" y="370522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7" name="Group 75"/>
          <p:cNvGrpSpPr>
            <a:grpSpLocks/>
          </p:cNvGrpSpPr>
          <p:nvPr/>
        </p:nvGrpSpPr>
        <p:grpSpPr bwMode="auto">
          <a:xfrm>
            <a:off x="112713" y="5954713"/>
            <a:ext cx="8936037" cy="631825"/>
            <a:chOff x="71" y="3751"/>
            <a:chExt cx="5629" cy="398"/>
          </a:xfrm>
        </p:grpSpPr>
        <p:sp>
          <p:nvSpPr>
            <p:cNvPr id="3096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 rot="10800000">
            <a:off x="6003925" y="1778000"/>
            <a:ext cx="2768600" cy="779463"/>
            <a:chOff x="1566" y="164"/>
            <a:chExt cx="1455" cy="425"/>
          </a:xfrm>
        </p:grpSpPr>
        <p:sp>
          <p:nvSpPr>
            <p:cNvPr id="3080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99" name="Freeform 27" descr="Dark upward diagonal"/>
          <p:cNvSpPr>
            <a:spLocks/>
          </p:cNvSpPr>
          <p:nvPr/>
        </p:nvSpPr>
        <p:spPr bwMode="gray">
          <a:xfrm>
            <a:off x="85725" y="76200"/>
            <a:ext cx="8977313" cy="500063"/>
          </a:xfrm>
          <a:custGeom>
            <a:avLst/>
            <a:gdLst>
              <a:gd name="T0" fmla="*/ 0 w 5655"/>
              <a:gd name="T1" fmla="*/ 1 h 315"/>
              <a:gd name="T2" fmla="*/ 5546 w 5655"/>
              <a:gd name="T3" fmla="*/ 0 h 315"/>
              <a:gd name="T4" fmla="*/ 5655 w 5655"/>
              <a:gd name="T5" fmla="*/ 84 h 315"/>
              <a:gd name="T6" fmla="*/ 5649 w 5655"/>
              <a:gd name="T7" fmla="*/ 315 h 315"/>
              <a:gd name="T8" fmla="*/ 1 w 5655"/>
              <a:gd name="T9" fmla="*/ 314 h 315"/>
              <a:gd name="T10" fmla="*/ 0 w 5655"/>
              <a:gd name="T11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7000"/>
              </a:schemeClr>
            </a:fgClr>
            <a:bgClr>
              <a:schemeClr val="tx1">
                <a:alpha val="77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6" name="Group 74"/>
          <p:cNvGrpSpPr>
            <a:grpSpLocks/>
          </p:cNvGrpSpPr>
          <p:nvPr/>
        </p:nvGrpSpPr>
        <p:grpSpPr bwMode="auto">
          <a:xfrm>
            <a:off x="85725" y="854075"/>
            <a:ext cx="8982075" cy="1131888"/>
            <a:chOff x="54" y="538"/>
            <a:chExt cx="5658" cy="713"/>
          </a:xfrm>
        </p:grpSpPr>
        <p:sp>
          <p:nvSpPr>
            <p:cNvPr id="3102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446 w 5446"/>
                <a:gd name="T3" fmla="*/ 0 h 590"/>
                <a:gd name="T4" fmla="*/ 5446 w 5446"/>
                <a:gd name="T5" fmla="*/ 312 h 590"/>
                <a:gd name="T6" fmla="*/ 5446 w 5446"/>
                <a:gd name="T7" fmla="*/ 451 h 590"/>
                <a:gd name="T8" fmla="*/ 1512 w 5446"/>
                <a:gd name="T9" fmla="*/ 443 h 590"/>
                <a:gd name="T10" fmla="*/ 1288 w 5446"/>
                <a:gd name="T11" fmla="*/ 584 h 590"/>
                <a:gd name="T12" fmla="*/ 0 w 5446"/>
                <a:gd name="T13" fmla="*/ 590 h 590"/>
                <a:gd name="T14" fmla="*/ 0 w 5446"/>
                <a:gd name="T1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3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4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40 w 1440"/>
                <a:gd name="T1" fmla="*/ 1 h 112"/>
                <a:gd name="T2" fmla="*/ 1261 w 1440"/>
                <a:gd name="T3" fmla="*/ 112 h 112"/>
                <a:gd name="T4" fmla="*/ 0 w 1440"/>
                <a:gd name="T5" fmla="*/ 110 h 112"/>
                <a:gd name="T6" fmla="*/ 0 w 1440"/>
                <a:gd name="T7" fmla="*/ 49 h 112"/>
                <a:gd name="T8" fmla="*/ 1069 w 1440"/>
                <a:gd name="T9" fmla="*/ 50 h 112"/>
                <a:gd name="T10" fmla="*/ 1142 w 1440"/>
                <a:gd name="T11" fmla="*/ 0 h 112"/>
                <a:gd name="T12" fmla="*/ 1440 w 1440"/>
                <a:gd name="T13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85725" y="609600"/>
            <a:ext cx="8982075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0" name="Rectangle 38" descr="1"/>
          <p:cNvSpPr>
            <a:spLocks noChangeArrowheads="1"/>
          </p:cNvSpPr>
          <p:nvPr/>
        </p:nvSpPr>
        <p:spPr bwMode="gray">
          <a:xfrm>
            <a:off x="4067175" y="4497388"/>
            <a:ext cx="741363" cy="74295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2" name="Rectangle 40" descr="7"/>
          <p:cNvSpPr>
            <a:spLocks noChangeArrowheads="1"/>
          </p:cNvSpPr>
          <p:nvPr/>
        </p:nvSpPr>
        <p:spPr bwMode="gray">
          <a:xfrm>
            <a:off x="3275013" y="5314950"/>
            <a:ext cx="742950" cy="7429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gray">
          <a:xfrm>
            <a:off x="3282950" y="4510088"/>
            <a:ext cx="741363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9" name="Rectangle 37" descr="6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6196013"/>
            <a:ext cx="4811713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fld id="{2BC82536-6934-4C50-BBC8-1EF9BB474B9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gray">
          <a:xfrm>
            <a:off x="161925" y="842963"/>
            <a:ext cx="13033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gray">
          <a:xfrm>
            <a:off x="1703388" y="451167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128588" y="4511675"/>
            <a:ext cx="741362" cy="742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4" name="Rectangle 52"/>
          <p:cNvSpPr>
            <a:spLocks noChangeArrowheads="1"/>
          </p:cNvSpPr>
          <p:nvPr/>
        </p:nvSpPr>
        <p:spPr bwMode="gray">
          <a:xfrm>
            <a:off x="2492375" y="5314950"/>
            <a:ext cx="742950" cy="742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15" name="Picture 43" descr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0175" y="2911475"/>
            <a:ext cx="1347788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2819400"/>
            <a:ext cx="60198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142" name="Rectangle 70" descr="2"/>
          <p:cNvSpPr>
            <a:spLocks noChangeArrowheads="1"/>
          </p:cNvSpPr>
          <p:nvPr/>
        </p:nvSpPr>
        <p:spPr bwMode="gray">
          <a:xfrm>
            <a:off x="1701800" y="3705225"/>
            <a:ext cx="744538" cy="742950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6" grpId="0" animBg="1"/>
      <p:bldP spid="3128" grpId="0" animBg="1"/>
      <p:bldP spid="3099" grpId="0" animBg="1"/>
      <p:bldP spid="3100" grpId="0" animBg="1"/>
      <p:bldP spid="3105" grpId="0" animBg="1"/>
      <p:bldP spid="3109" grpId="0" animBg="1"/>
      <p:bldP spid="3121" grpId="0" animBg="1"/>
      <p:bldP spid="3074" grpId="0"/>
      <p:bldP spid="314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25747-D7C7-4B2B-B4DB-076AF3BA7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6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38125"/>
            <a:ext cx="2057400" cy="5934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8125"/>
            <a:ext cx="6019800" cy="5934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E2BAB-6DA4-427C-A085-5B20BB5398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70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E0B5BD7D-2EBB-43D4-979E-A344CB31D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74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062C408B-8ECE-4C14-BCBE-8D73ACD05A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5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E53F7C58-40F3-496D-B030-FA11527D9D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66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ADDB380D-E4F9-46AB-AF25-D9B07FD2FC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05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://images.clipartbro.com/230/large-lake-clipart-23072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00" y="3133575"/>
            <a:ext cx="8496000" cy="33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211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815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1.bp.blogspot.com/-tTv2AVq982A/U7rlHVOcDSI/AAAAAAAAAsQ/_LWIQrvdmeU/s1600/smart_city_green.pn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63" y="4869160"/>
            <a:ext cx="2232248" cy="176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9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68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110A9-2785-4C8C-A48F-FC6030A3B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90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3.proshkolu.ru/content/media/pic/std/3000000/2736000/2735550-cd9392461b8c3ebc.pn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0" y="369000"/>
            <a:ext cx="22860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28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305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559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504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709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753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66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59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9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832C8-99C2-4887-8153-D02A6CBA28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79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53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44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74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53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24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09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245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89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92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7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AE1D5-39F6-4888-958D-E1E0AA21BF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31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14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83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87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05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46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59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79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252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50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8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1FDFA-E854-4ADB-AEB4-48DF8D0730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12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2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015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44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25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979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25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017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646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422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CCF9B-329B-4D8F-B7A4-8C92F91E1D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576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000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88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64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004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154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493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20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071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799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B0F6F-109F-455F-8FA2-F896D276AB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6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10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792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585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324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328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070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42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362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46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08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F5E14-1932-49CB-BBE2-921BE3DC82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50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19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B1C42-7B6A-4587-AFAB-266AFF96CB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6553200" y="6013450"/>
            <a:ext cx="2392363" cy="563563"/>
            <a:chOff x="1566" y="164"/>
            <a:chExt cx="1455" cy="425"/>
          </a:xfrm>
        </p:grpSpPr>
        <p:sp>
          <p:nvSpPr>
            <p:cNvPr id="1032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gray">
          <a:xfrm>
            <a:off x="95250" y="6446838"/>
            <a:ext cx="8970963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95250" y="6491288"/>
            <a:ext cx="8975725" cy="279400"/>
          </a:xfrm>
          <a:custGeom>
            <a:avLst/>
            <a:gdLst>
              <a:gd name="T0" fmla="*/ 0 w 5650"/>
              <a:gd name="T1" fmla="*/ 176 h 176"/>
              <a:gd name="T2" fmla="*/ 5650 w 5650"/>
              <a:gd name="T3" fmla="*/ 169 h 176"/>
              <a:gd name="T4" fmla="*/ 5646 w 5650"/>
              <a:gd name="T5" fmla="*/ 95 h 176"/>
              <a:gd name="T6" fmla="*/ 1478 w 5650"/>
              <a:gd name="T7" fmla="*/ 95 h 176"/>
              <a:gd name="T8" fmla="*/ 1317 w 5650"/>
              <a:gd name="T9" fmla="*/ 3 h 176"/>
              <a:gd name="T10" fmla="*/ 0 w 5650"/>
              <a:gd name="T11" fmla="*/ 0 h 176"/>
              <a:gd name="T12" fmla="*/ 0 w 5650"/>
              <a:gd name="T13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>
              <a:gd name="T0" fmla="*/ 0 w 5639"/>
              <a:gd name="T1" fmla="*/ 0 h 113"/>
              <a:gd name="T2" fmla="*/ 5582 w 5639"/>
              <a:gd name="T3" fmla="*/ 0 h 113"/>
              <a:gd name="T4" fmla="*/ 5639 w 5639"/>
              <a:gd name="T5" fmla="*/ 45 h 113"/>
              <a:gd name="T6" fmla="*/ 5636 w 5639"/>
              <a:gd name="T7" fmla="*/ 113 h 113"/>
              <a:gd name="T8" fmla="*/ 0 w 5639"/>
              <a:gd name="T9" fmla="*/ 113 h 113"/>
              <a:gd name="T10" fmla="*/ 0 w 5639"/>
              <a:gd name="T1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6477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5"/>
            <a:ext cx="82296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116763" y="6323013"/>
            <a:ext cx="16160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BAFC1A7A-CEF5-4845-9429-04FAF171E7B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gray">
          <a:xfrm>
            <a:off x="144463" y="6454775"/>
            <a:ext cx="14954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www.themegallery.com</a:t>
            </a:r>
          </a:p>
        </p:txBody>
      </p:sp>
      <p:sp>
        <p:nvSpPr>
          <p:cNvPr id="1054" name="Rectangle 30" descr="7"/>
          <p:cNvSpPr>
            <a:spLocks noChangeArrowheads="1"/>
          </p:cNvSpPr>
          <p:nvPr/>
        </p:nvSpPr>
        <p:spPr bwMode="gray">
          <a:xfrm>
            <a:off x="8245475" y="415925"/>
            <a:ext cx="534988" cy="546100"/>
          </a:xfrm>
          <a:prstGeom prst="rect">
            <a:avLst/>
          </a:prstGeom>
          <a:blipFill dpi="0" rotWithShape="1">
            <a:blip r:embed="rId17" cstate="print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 descr="4"/>
          <p:cNvSpPr>
            <a:spLocks noChangeArrowheads="1"/>
          </p:cNvSpPr>
          <p:nvPr/>
        </p:nvSpPr>
        <p:spPr bwMode="gray">
          <a:xfrm>
            <a:off x="7620000" y="415925"/>
            <a:ext cx="534988" cy="546100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gray">
          <a:xfrm>
            <a:off x="7000875" y="415925"/>
            <a:ext cx="534988" cy="5461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54" grpId="0" animBg="1"/>
      <p:bldP spid="1055" grpId="0" animBg="1"/>
      <p:bldP spid="1060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8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159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62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07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81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02.11.2021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39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3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1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1947" y="2564904"/>
            <a:ext cx="8136904" cy="1037977"/>
          </a:xfrm>
        </p:spPr>
        <p:txBody>
          <a:bodyPr/>
          <a:lstStyle/>
          <a:p>
            <a:pPr algn="ctr"/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Внеклассное мероприятие</a:t>
            </a:r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Устный журнал</a:t>
            </a:r>
            <a:r>
              <a:rPr lang="ru-RU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«ЭКО-ЗНАЙКИ»</a:t>
            </a:r>
            <a:endParaRPr lang="ru-RU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7" y="4293096"/>
            <a:ext cx="3934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Выполнила: Богатырева Н.В.</a:t>
            </a:r>
          </a:p>
          <a:p>
            <a:r>
              <a:rPr lang="ru-RU" dirty="0">
                <a:solidFill>
                  <a:srgbClr val="000000"/>
                </a:solidFill>
              </a:rPr>
              <a:t>учитель </a:t>
            </a:r>
            <a:r>
              <a:rPr lang="ru-RU" dirty="0" smtClean="0">
                <a:solidFill>
                  <a:srgbClr val="000000"/>
                </a:solidFill>
              </a:rPr>
              <a:t>биологии</a:t>
            </a:r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МОУ </a:t>
            </a:r>
            <a:r>
              <a:rPr lang="ru-RU" dirty="0">
                <a:solidFill>
                  <a:srgbClr val="000000"/>
                </a:solidFill>
              </a:rPr>
              <a:t>«Силинская ОШ</a:t>
            </a:r>
            <a:r>
              <a:rPr lang="ru-RU" dirty="0" smtClean="0">
                <a:solidFill>
                  <a:srgbClr val="000000"/>
                </a:solidFill>
              </a:rPr>
              <a:t>»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с</a:t>
            </a:r>
            <a:r>
              <a:rPr lang="ru-RU" dirty="0">
                <a:solidFill>
                  <a:srgbClr val="000000"/>
                </a:solidFill>
              </a:rPr>
              <a:t>. Силино, Нижегородская </a:t>
            </a:r>
            <a:r>
              <a:rPr lang="ru-RU" dirty="0" smtClean="0">
                <a:solidFill>
                  <a:srgbClr val="000000"/>
                </a:solidFill>
              </a:rPr>
              <a:t>область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6268670"/>
            <a:ext cx="179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Апрель, </a:t>
            </a:r>
            <a:r>
              <a:rPr lang="ru-RU" dirty="0" smtClean="0">
                <a:solidFill>
                  <a:srgbClr val="FFFFFF"/>
                </a:solidFill>
              </a:rPr>
              <a:t>2018 </a:t>
            </a:r>
            <a:r>
              <a:rPr lang="ru-RU" dirty="0" smtClean="0">
                <a:solidFill>
                  <a:srgbClr val="FFFFFF"/>
                </a:solidFill>
              </a:rPr>
              <a:t>г.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900222"/>
            <a:ext cx="8831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Муниципальное общеобразовательное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</a:rPr>
              <a:t>  «</a:t>
            </a:r>
            <a:r>
              <a:rPr lang="ru-RU" b="1" dirty="0">
                <a:solidFill>
                  <a:srgbClr val="FFFFFF"/>
                </a:solidFill>
              </a:rPr>
              <a:t>С</a:t>
            </a:r>
            <a:r>
              <a:rPr lang="ru-RU" b="1" dirty="0" smtClean="0">
                <a:solidFill>
                  <a:srgbClr val="FFFFFF"/>
                </a:solidFill>
              </a:rPr>
              <a:t>илинская основная </a:t>
            </a:r>
            <a:r>
              <a:rPr lang="ru-RU" b="1" dirty="0" smtClean="0">
                <a:solidFill>
                  <a:srgbClr val="FFFFFF"/>
                </a:solidFill>
              </a:rPr>
              <a:t>школа»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Главное хвост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500174"/>
            <a:ext cx="2857520" cy="78581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ПРАВИЛО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34167" y="1500174"/>
            <a:ext cx="2857520" cy="78581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ПОЛЕНО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72198" y="1500174"/>
            <a:ext cx="2857520" cy="78581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РЕПЕЙ</a:t>
            </a:r>
            <a:endParaRPr lang="ru-RU" sz="3200" b="1" dirty="0"/>
          </a:p>
        </p:txBody>
      </p:sp>
      <p:pic>
        <p:nvPicPr>
          <p:cNvPr id="101378" name="Picture 2" descr="вол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308" y="2296945"/>
            <a:ext cx="2048311" cy="30718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6" name="Picture 2" descr="http://www.globalfolio.net/lib/ohota/htmpage%20-%200049_files/htmpage%20-%200049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4" y="2695579"/>
            <a:ext cx="3621782" cy="28956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://img10.proshkolu.ru/content/media/pic/std/4000000/3137000/3136279-2bf429597e43c24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89" y="4763853"/>
            <a:ext cx="2555776" cy="16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artinkigif.ru/_ph/67/2/16035051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5" y="4143379"/>
            <a:ext cx="1903161" cy="24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uzzleit.ru/files/puzzles/78/77842/_orig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96" y="2268136"/>
            <a:ext cx="2841022" cy="211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3400" y="2285992"/>
            <a:ext cx="6751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Целебное лукошко</a:t>
            </a:r>
            <a:endParaRPr lang="ru-RU" sz="5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268" y="895305"/>
            <a:ext cx="1125372" cy="379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331640" y="812765"/>
            <a:ext cx="72008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Третья страница</a:t>
            </a:r>
            <a:endParaRPr lang="ru-RU" sz="54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47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Целебное лукошко</a:t>
            </a:r>
            <a:endParaRPr lang="en-US" dirty="0"/>
          </a:p>
        </p:txBody>
      </p:sp>
      <p:sp>
        <p:nvSpPr>
          <p:cNvPr id="16387" name="Freeform 3"/>
          <p:cNvSpPr>
            <a:spLocks/>
          </p:cNvSpPr>
          <p:nvPr/>
        </p:nvSpPr>
        <p:spPr bwMode="gray">
          <a:xfrm>
            <a:off x="857224" y="3357562"/>
            <a:ext cx="1900238" cy="100013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Freeform 4"/>
          <p:cNvSpPr>
            <a:spLocks/>
          </p:cNvSpPr>
          <p:nvPr/>
        </p:nvSpPr>
        <p:spPr bwMode="gray">
          <a:xfrm>
            <a:off x="3929058" y="3143248"/>
            <a:ext cx="366712" cy="1214446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9" name="Freeform 5"/>
          <p:cNvSpPr>
            <a:spLocks/>
          </p:cNvSpPr>
          <p:nvPr/>
        </p:nvSpPr>
        <p:spPr bwMode="gray">
          <a:xfrm flipH="1">
            <a:off x="5357818" y="3357562"/>
            <a:ext cx="1900237" cy="1000132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gray">
          <a:xfrm>
            <a:off x="2455863" y="1992313"/>
            <a:ext cx="98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Text in </a:t>
            </a:r>
          </a:p>
          <a:p>
            <a:pPr algn="ctr"/>
            <a:r>
              <a:rPr lang="en-US" b="1" dirty="0">
                <a:solidFill>
                  <a:srgbClr val="FFFFFF"/>
                </a:solidFill>
                <a:cs typeface="Arial" charset="0"/>
              </a:rPr>
              <a:t>here</a:t>
            </a:r>
          </a:p>
        </p:txBody>
      </p:sp>
      <p:sp>
        <p:nvSpPr>
          <p:cNvPr id="16403" name="AutoShape 19"/>
          <p:cNvSpPr>
            <a:spLocks noChangeArrowheads="1"/>
          </p:cNvSpPr>
          <p:nvPr/>
        </p:nvSpPr>
        <p:spPr bwMode="ltGray">
          <a:xfrm>
            <a:off x="0" y="4429132"/>
            <a:ext cx="9144000" cy="12414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0" y="928670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Таня сегодня сама в речке поймала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Сказал еноту медведь: «Не надо на белку …!»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спросили у Андрюши: «Ты помыл сегодня …?»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стене висела рама фото в ней, где я и …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Клоун, стоя на мяче, держит мышку на …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sz="28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…села на варенье вот и всё стихотворение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" y="485776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solidFill>
                  <a:srgbClr val="7030A0"/>
                </a:solidFill>
              </a:rPr>
              <a:t>СОМА, СМОТРЕТЬ, УШИ, МАМА,ПЛЕЧЕ, МУХА</a:t>
            </a:r>
            <a:endParaRPr lang="ru-RU" sz="3000" b="1" dirty="0">
              <a:solidFill>
                <a:srgbClr val="7030A0"/>
              </a:solidFill>
            </a:endParaRPr>
          </a:p>
        </p:txBody>
      </p:sp>
      <p:pic>
        <p:nvPicPr>
          <p:cNvPr id="1028" name="Picture 4" descr="http://lusana.ru/files/8056/573/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" y="-30709"/>
            <a:ext cx="91386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15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83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 build="allAtOnce"/>
      <p:bldP spid="2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357430"/>
            <a:ext cx="7608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Игровая поэтическая</a:t>
            </a:r>
            <a:endParaRPr lang="ru-RU" sz="5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268" y="895305"/>
            <a:ext cx="1125372" cy="379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768954" y="858931"/>
            <a:ext cx="7763486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Четвертая  страница</a:t>
            </a:r>
            <a:endParaRPr lang="ru-RU" sz="48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408" y="3573016"/>
            <a:ext cx="565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</a:rPr>
              <a:t>Стихотворный текст, в котором зашифрованы </a:t>
            </a:r>
          </a:p>
          <a:p>
            <a:r>
              <a:rPr lang="ru-RU" i="1" dirty="0" smtClean="0">
                <a:solidFill>
                  <a:srgbClr val="000000"/>
                </a:solidFill>
              </a:rPr>
              <a:t>названия полезных ископаемых нашей области – </a:t>
            </a:r>
          </a:p>
          <a:p>
            <a:r>
              <a:rPr lang="ru-RU" i="1" dirty="0" smtClean="0">
                <a:solidFill>
                  <a:srgbClr val="000000"/>
                </a:solidFill>
              </a:rPr>
              <a:t>семь названий.</a:t>
            </a:r>
            <a:endParaRPr lang="ru-RU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Заголовок 9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Игровая поэтическая</a:t>
            </a:r>
            <a:endParaRPr lang="ru-RU" dirty="0"/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472589" y="1214422"/>
            <a:ext cx="612084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Играли в кегли на тропе.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 окрестных сел пришел народ.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Когда же начался забег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И псы завыли у ворот,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Когда промчались кони долом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И ты на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Вестне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– мимо нас,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Организатор факел вынес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И все тогда пустились  в пляс!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Когда ж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Ассоль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плясать устала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И заалел вдали восток,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Поднялся ты на пьедестале,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Близ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Вестн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, я кинула цветок!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3226" y="1214422"/>
            <a:ext cx="6859570" cy="526297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Играли в 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ке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гли на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тро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 ок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рестных сел пришел народ.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Когда же начался забе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г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псы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завыли у ворот,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Когда промчались кони 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долом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ты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на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Вестне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– мимо нас,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Организа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тор ф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акел вынес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все тогда пустились  в пляс!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Когда ж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Ас</a:t>
            </a:r>
            <a:r>
              <a:rPr kumimoji="0" lang="ru-RU" sz="28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соль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плясать устала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 заалел вдали восток,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Поднялся ты на пьедестале,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Бл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из </a:t>
            </a:r>
            <a:r>
              <a:rPr kumimoji="0" lang="ru-RU" sz="2800" b="1" i="1" u="sng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Вестн</a:t>
            </a:r>
            <a:r>
              <a:rPr kumimoji="0" lang="ru-RU" sz="2800" b="1" i="1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я к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инула цветок!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0073" y="2285992"/>
            <a:ext cx="533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Туристическая</a:t>
            </a:r>
            <a:endParaRPr lang="ru-RU" sz="5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268" y="895305"/>
            <a:ext cx="1125372" cy="379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475656" y="895305"/>
            <a:ext cx="72008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54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Пятая страница</a:t>
            </a:r>
            <a:endParaRPr lang="ru-RU" sz="54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3429000"/>
            <a:ext cx="601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0000"/>
                </a:solidFill>
              </a:rPr>
              <a:t>Даются анаграммы и вы должны </a:t>
            </a:r>
          </a:p>
          <a:p>
            <a:pPr algn="ctr"/>
            <a:r>
              <a:rPr lang="ru-RU" sz="2400" i="1" dirty="0" smtClean="0">
                <a:solidFill>
                  <a:srgbClr val="000000"/>
                </a:solidFill>
              </a:rPr>
              <a:t>отгадать каких 2 слова они обозначают</a:t>
            </a:r>
            <a:endParaRPr lang="ru-RU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netaskazok.ru/images/stories/uznaika/rasskajite_detyam/o_derevyah/img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" y="1052736"/>
            <a:ext cx="655272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ostovmama.ru/upload/000/u2/265/ae25b8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63810"/>
            <a:ext cx="2348608" cy="25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0768"/>
            <a:ext cx="9144000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Легко дыша в моей тени, меня ты летом часто хвалишь.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 Но буквы переставь мои – и целый лес ты мною свалишь. </a:t>
            </a:r>
            <a:endParaRPr lang="ru-RU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forwallpaper.com/files/images/0/0f50/0f507c46/186171/rail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" y="1124744"/>
            <a:ext cx="4392193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u-kitchen.ru/userfiles/images/soups/Soup-lapsha/IMG_12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2" y="1135134"/>
            <a:ext cx="4716017" cy="572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292006"/>
            <a:ext cx="9144000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Лежу я в земле, прибитая к железу, но буквы переставь – в кастрюлю я полезу.</a:t>
            </a:r>
            <a:endParaRPr lang="ru-RU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49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adumka.ru/images/56373_atlas-mira-dlya-detei-v-kartinka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9286" r="10095"/>
          <a:stretch/>
        </p:blipFill>
        <p:spPr bwMode="auto">
          <a:xfrm>
            <a:off x="270272" y="1565043"/>
            <a:ext cx="3976914" cy="432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exproc.ru/prefix/505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r="13641"/>
          <a:stretch/>
        </p:blipFill>
        <p:spPr bwMode="auto">
          <a:xfrm>
            <a:off x="4569612" y="2276872"/>
            <a:ext cx="4005943" cy="3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2656"/>
            <a:ext cx="9144000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Географию со мной изучают в школе дети, дай порядок букв иной – и найдешь меня в буфете.</a:t>
            </a:r>
            <a:endParaRPr lang="ru-RU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9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inni.com.ua/wp-content/uploads/2015/03/BE-26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" y="1196570"/>
            <a:ext cx="4972202" cy="518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.bp.blogspot.com/-d-kHNoFThYU/TnnQsBaLt7I/AAAAAAAADAQ/-s5LjNtreQk/s1600/%25D0%259D%25D0%25B0%25D1%2581%25D0%25BE%25D1%2581+-+%25D0%25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010025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622" y="260648"/>
            <a:ext cx="9079378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Я – дерево в родной стране, найдешь в лесах меня ты всюду, но слоги переставь во мне и воду подавать я буду</a:t>
            </a:r>
            <a:endParaRPr lang="ru-RU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2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9675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</a:t>
            </a:r>
            <a:r>
              <a:rPr lang="ru-RU" sz="3200" b="1" dirty="0" smtClean="0">
                <a:solidFill>
                  <a:schemeClr val="bg1">
                    <a:lumMod val="75000"/>
                  </a:schemeClr>
                </a:solidFill>
              </a:rPr>
              <a:t>р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и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д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а</a:t>
            </a:r>
            <a:r>
              <a:rPr lang="ru-RU" sz="2400" dirty="0" smtClean="0">
                <a:solidFill>
                  <a:srgbClr val="000000"/>
                </a:solidFill>
              </a:rPr>
              <a:t> – это основа и база нашей жизни, из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 природы мы все вышли, и природа обеспечивает нас всем  что нам необходимо для жизни.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6"/>
          <a:stretch/>
        </p:blipFill>
        <p:spPr bwMode="auto">
          <a:xfrm>
            <a:off x="323528" y="2854275"/>
            <a:ext cx="2382920" cy="276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5805264"/>
            <a:ext cx="101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660066"/>
                </a:solidFill>
              </a:rPr>
              <a:t>В</a:t>
            </a:r>
            <a:r>
              <a:rPr lang="ru-RU" b="1" dirty="0" smtClean="0">
                <a:solidFill>
                  <a:srgbClr val="660066"/>
                </a:solidFill>
              </a:rPr>
              <a:t>оздух</a:t>
            </a: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12" y="2811488"/>
            <a:ext cx="2194160" cy="285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2253" y="5831670"/>
            <a:ext cx="76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660066"/>
                </a:solidFill>
              </a:rPr>
              <a:t>Вода</a:t>
            </a:r>
            <a:endParaRPr lang="ru-RU" b="1" dirty="0">
              <a:solidFill>
                <a:srgbClr val="660066"/>
              </a:solidFill>
            </a:endParaRPr>
          </a:p>
        </p:txBody>
      </p:sp>
      <p:pic>
        <p:nvPicPr>
          <p:cNvPr id="1029" name="Picture 5" descr="https://duphalac.ru/local/templates/main/static/images/upload/food-pyramid.png?c9d9d0188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4357" r="6928" b="7066"/>
          <a:stretch/>
        </p:blipFill>
        <p:spPr bwMode="auto">
          <a:xfrm>
            <a:off x="5364088" y="2606338"/>
            <a:ext cx="3384376" cy="28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5620598"/>
            <a:ext cx="82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660066"/>
                </a:solidFill>
              </a:rPr>
              <a:t>Пища</a:t>
            </a:r>
            <a:endParaRPr lang="ru-RU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1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nimal64.ru/prefix/uha-iz-hariusa-retsept-s-foto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" y="1268760"/>
            <a:ext cx="470558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lanetaskazok.ru/images/stories/dr_skz/lenivii_varenik/img_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43620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4" y="260648"/>
            <a:ext cx="9133565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Известное я блюдо. Когда ж прибавить «М» летать</a:t>
            </a:r>
          </a:p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, жужжать я буду, надоедая всем.</a:t>
            </a:r>
            <a:endParaRPr lang="ru-RU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rintonic.ru/uploads/images/2016/03/01/img_56d580c09e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" y="1124744"/>
            <a:ext cx="536266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rnto.club/img/up/images/sk-ag_(2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77991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1" y="256709"/>
            <a:ext cx="9035075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Мы резким голосом  кричим и ковыляем так комично, но </a:t>
            </a:r>
          </a:p>
          <a:p>
            <a:pPr algn="ctr"/>
            <a:r>
              <a:rPr lang="ru-RU" sz="2400" dirty="0" smtClean="0">
                <a:solidFill>
                  <a:srgbClr val="FFFFFF"/>
                </a:solidFill>
              </a:rPr>
              <a:t>вставь нам «Л» – и зазвучим тогда довольно мелодично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5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0333" y="2285992"/>
            <a:ext cx="5538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интересно!</a:t>
            </a:r>
            <a:endParaRPr lang="ru-RU" sz="5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268" y="895305"/>
            <a:ext cx="1125372" cy="379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1475656" y="895305"/>
            <a:ext cx="72008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54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Шестая страница</a:t>
            </a:r>
            <a:endParaRPr lang="ru-RU" sz="54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untitl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2"/>
            <a:ext cx="9144000" cy="6846837"/>
          </a:xfrm>
          <a:prstGeom prst="rect">
            <a:avLst/>
          </a:prstGeom>
        </p:spPr>
      </p:pic>
      <p:sp>
        <p:nvSpPr>
          <p:cNvPr id="3" name="загадка"/>
          <p:cNvSpPr txBox="1"/>
          <p:nvPr/>
        </p:nvSpPr>
        <p:spPr>
          <a:xfrm>
            <a:off x="3000364" y="642918"/>
            <a:ext cx="4214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 Мы по ковру идём с тобой,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 Его никто не ткал.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 Он разостлался сам собой,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 Лежит у речки </a:t>
            </a:r>
            <a:r>
              <a:rPr lang="ru-RU" b="1" dirty="0" err="1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голубой</a:t>
            </a:r>
            <a:r>
              <a:rPr lang="ru-RU" b="1" dirty="0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 У леса славного…</a:t>
            </a:r>
          </a:p>
          <a:p>
            <a:pPr algn="ctr"/>
            <a:r>
              <a:rPr lang="ru-RU" b="1" dirty="0" smtClean="0">
                <a:solidFill>
                  <a:srgbClr val="FFFFFF"/>
                </a:solidFill>
                <a:latin typeface="Italic_IV50" pitchFamily="2" charset="0"/>
                <a:cs typeface="Italic_IV50" pitchFamily="2" charset="0"/>
              </a:rPr>
              <a:t> И жёлт, и синь, и ал! </a:t>
            </a:r>
            <a:endParaRPr lang="ru-RU" b="1" dirty="0">
              <a:solidFill>
                <a:srgbClr val="FFFFFF"/>
              </a:solidFill>
              <a:latin typeface="Italic_IV50" pitchFamily="2" charset="0"/>
              <a:cs typeface="Italic_IV50" pitchFamily="2" charset="0"/>
            </a:endParaRPr>
          </a:p>
        </p:txBody>
      </p:sp>
      <p:sp>
        <p:nvSpPr>
          <p:cNvPr id="4" name="луг"/>
          <p:cNvSpPr/>
          <p:nvPr/>
        </p:nvSpPr>
        <p:spPr>
          <a:xfrm>
            <a:off x="1142976" y="3571876"/>
            <a:ext cx="3214710" cy="285752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город"/>
          <p:cNvSpPr/>
          <p:nvPr/>
        </p:nvSpPr>
        <p:spPr>
          <a:xfrm>
            <a:off x="5072066" y="3571876"/>
            <a:ext cx="3214710" cy="285752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смайл улыбка" descr="смайл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2714620"/>
            <a:ext cx="1000100" cy="750075"/>
          </a:xfrm>
          <a:prstGeom prst="rect">
            <a:avLst/>
          </a:prstGeom>
        </p:spPr>
      </p:pic>
      <p:pic>
        <p:nvPicPr>
          <p:cNvPr id="8" name="смайл думай" descr="img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12" y="2643182"/>
            <a:ext cx="857256" cy="848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1670" y="235743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МОЛОДЕЦ!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572496" y="6429396"/>
            <a:ext cx="57150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80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елка"/>
          <p:cNvSpPr/>
          <p:nvPr/>
        </p:nvSpPr>
        <p:spPr>
          <a:xfrm>
            <a:off x="6643702" y="5143488"/>
            <a:ext cx="2214578" cy="171451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лиса"/>
          <p:cNvSpPr/>
          <p:nvPr/>
        </p:nvSpPr>
        <p:spPr>
          <a:xfrm>
            <a:off x="2214546" y="5143488"/>
            <a:ext cx="2214578" cy="171451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еж"/>
          <p:cNvSpPr/>
          <p:nvPr/>
        </p:nvSpPr>
        <p:spPr>
          <a:xfrm>
            <a:off x="4429124" y="3857628"/>
            <a:ext cx="2214578" cy="171451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воробей"/>
          <p:cNvSpPr/>
          <p:nvPr/>
        </p:nvSpPr>
        <p:spPr>
          <a:xfrm>
            <a:off x="0" y="3857628"/>
            <a:ext cx="2214578" cy="1714512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57166"/>
            <a:ext cx="5429288" cy="3143272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амка" descr="25801958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58" y="0"/>
            <a:ext cx="6246646" cy="3605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15140" y="357166"/>
            <a:ext cx="22860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С ветки на ветку</a:t>
            </a:r>
            <a:br>
              <a:rPr lang="ru-RU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Могу я летать.</a:t>
            </a:r>
            <a:br>
              <a:rPr lang="ru-RU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Рыженький хвост</a:t>
            </a:r>
            <a:br>
              <a:rPr lang="ru-RU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Никому не поймать.</a:t>
            </a:r>
            <a:br>
              <a:rPr lang="ru-RU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Некогда летом</a:t>
            </a:r>
            <a:br>
              <a:rPr lang="ru-RU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В лесу мне играть </a:t>
            </a:r>
            <a:br>
              <a:rPr lang="ru-RU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Надо грибы</a:t>
            </a:r>
            <a:br>
              <a:rPr lang="ru-RU" sz="2000" b="1" dirty="0" smtClean="0">
                <a:solidFill>
                  <a:prstClr val="white"/>
                </a:solidFill>
                <a:latin typeface="Calibri"/>
              </a:rPr>
            </a:br>
            <a:r>
              <a:rPr lang="ru-RU" sz="2000" b="1" dirty="0" smtClean="0">
                <a:solidFill>
                  <a:prstClr val="white"/>
                </a:solidFill>
                <a:latin typeface="Calibri"/>
              </a:rPr>
              <a:t>Для зимы собирать</a:t>
            </a:r>
            <a:endParaRPr lang="ru-RU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572496" y="6429396"/>
            <a:ext cx="57150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6429396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еж"/>
          <p:cNvSpPr/>
          <p:nvPr/>
        </p:nvSpPr>
        <p:spPr>
          <a:xfrm>
            <a:off x="4572000" y="4143380"/>
            <a:ext cx="2214578" cy="171451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лиса"/>
          <p:cNvSpPr/>
          <p:nvPr/>
        </p:nvSpPr>
        <p:spPr>
          <a:xfrm>
            <a:off x="2285984" y="5143488"/>
            <a:ext cx="2214578" cy="171451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белка"/>
          <p:cNvSpPr/>
          <p:nvPr/>
        </p:nvSpPr>
        <p:spPr>
          <a:xfrm>
            <a:off x="0" y="4071942"/>
            <a:ext cx="2214578" cy="171451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воробей"/>
          <p:cNvSpPr/>
          <p:nvPr/>
        </p:nvSpPr>
        <p:spPr>
          <a:xfrm>
            <a:off x="6929422" y="5143488"/>
            <a:ext cx="2214578" cy="171451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57166"/>
            <a:ext cx="5429288" cy="3143272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амка" descr="25801958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58" y="0"/>
            <a:ext cx="6246646" cy="3605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29388" y="1"/>
            <a:ext cx="27146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Он такой со всех сторон колючий,</a:t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Что на нем иголки просто кучей.</a:t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Он похож на маленькую горку.</a:t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Ищет он грибы и тащит в норку.</a:t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Носик у него курносый черный,</a:t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А характер тихий, но упорный.</a:t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Он по снегу бродит без дорожек.</a:t>
            </a:r>
            <a:b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Ты его не бойся – это…</a:t>
            </a:r>
            <a:endParaRPr lang="ru-RU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572496" y="6429396"/>
            <a:ext cx="57150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6429396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иса"/>
          <p:cNvSpPr/>
          <p:nvPr/>
        </p:nvSpPr>
        <p:spPr>
          <a:xfrm>
            <a:off x="2357422" y="5000636"/>
            <a:ext cx="2214578" cy="171451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белка"/>
          <p:cNvSpPr/>
          <p:nvPr/>
        </p:nvSpPr>
        <p:spPr>
          <a:xfrm>
            <a:off x="142844" y="3857628"/>
            <a:ext cx="2214578" cy="171451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еж"/>
          <p:cNvSpPr/>
          <p:nvPr/>
        </p:nvSpPr>
        <p:spPr>
          <a:xfrm>
            <a:off x="4572000" y="3857628"/>
            <a:ext cx="1928826" cy="171451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воробей"/>
          <p:cNvSpPr/>
          <p:nvPr/>
        </p:nvSpPr>
        <p:spPr>
          <a:xfrm>
            <a:off x="6500826" y="4929198"/>
            <a:ext cx="2214578" cy="171451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57166"/>
            <a:ext cx="5429288" cy="3143272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" name="рамка" descr="25801958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58" y="0"/>
            <a:ext cx="6246646" cy="36052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15140" y="142852"/>
            <a:ext cx="22860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Эта рыжая плутовка </a:t>
            </a:r>
            <a:b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Кур ворует очень ловко</a:t>
            </a:r>
            <a:b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Разгребёт из наста корку,</a:t>
            </a:r>
            <a:b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За мышами лезет в норку.</a:t>
            </a:r>
            <a:b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И на праздник в Новый год</a:t>
            </a:r>
            <a:b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Веселиться к нам придёт</a:t>
            </a:r>
            <a:b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Очень любит чудеса</a:t>
            </a:r>
            <a:b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</a:br>
            <a:r>
              <a:rPr lang="ru-RU" dirty="0" smtClean="0">
                <a:solidFill>
                  <a:srgbClr val="8064A2">
                    <a:lumMod val="50000"/>
                  </a:srgbClr>
                </a:solidFill>
                <a:latin typeface="Calibri"/>
              </a:rPr>
              <a:t>Эта хитрая…</a:t>
            </a:r>
            <a:endParaRPr lang="ru-RU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572496" y="6429396"/>
            <a:ext cx="57150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0" y="6429396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робей"/>
          <p:cNvSpPr/>
          <p:nvPr/>
        </p:nvSpPr>
        <p:spPr>
          <a:xfrm>
            <a:off x="4429124" y="4786322"/>
            <a:ext cx="2214578" cy="171451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лиса"/>
          <p:cNvSpPr/>
          <p:nvPr/>
        </p:nvSpPr>
        <p:spPr>
          <a:xfrm>
            <a:off x="2214546" y="3786190"/>
            <a:ext cx="2214578" cy="171451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еж"/>
          <p:cNvSpPr/>
          <p:nvPr/>
        </p:nvSpPr>
        <p:spPr>
          <a:xfrm>
            <a:off x="0" y="4572008"/>
            <a:ext cx="2214578" cy="171451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крот"/>
          <p:cNvSpPr/>
          <p:nvPr/>
        </p:nvSpPr>
        <p:spPr>
          <a:xfrm>
            <a:off x="6715140" y="3929066"/>
            <a:ext cx="2214578" cy="1714512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57166"/>
            <a:ext cx="5429288" cy="3143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амка" descr="25801958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46646" cy="36052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5042" y="357166"/>
            <a:ext cx="2928958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Любит путать он следы,</a:t>
            </a:r>
            <a:b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Чем спасётся от беды,</a:t>
            </a:r>
            <a:b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И меняет часто шубки,</a:t>
            </a:r>
            <a:b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Но трусишка просто жуткий.</a:t>
            </a:r>
            <a:b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Он под кустиком сидит,</a:t>
            </a:r>
            <a:b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И от страха весь дрожит.</a:t>
            </a:r>
            <a:b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А зовут его Косой,</a:t>
            </a:r>
            <a:b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</a:br>
            <a:r>
              <a:rPr lang="ru-RU" sz="1900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Длинноухий и босой</a:t>
            </a:r>
            <a:endParaRPr lang="ru-RU" sz="1900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572496" y="6429396"/>
            <a:ext cx="57150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0" y="6429396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еж"/>
          <p:cNvSpPr/>
          <p:nvPr/>
        </p:nvSpPr>
        <p:spPr>
          <a:xfrm>
            <a:off x="3071802" y="142852"/>
            <a:ext cx="1928826" cy="1500198"/>
          </a:xfrm>
          <a:prstGeom prst="pentagon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крот"/>
          <p:cNvSpPr/>
          <p:nvPr/>
        </p:nvSpPr>
        <p:spPr>
          <a:xfrm>
            <a:off x="285720" y="785794"/>
            <a:ext cx="1785950" cy="1428760"/>
          </a:xfrm>
          <a:prstGeom prst="pentagon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белка"/>
          <p:cNvSpPr/>
          <p:nvPr/>
        </p:nvSpPr>
        <p:spPr>
          <a:xfrm>
            <a:off x="2786050" y="3714752"/>
            <a:ext cx="1928826" cy="1500198"/>
          </a:xfrm>
          <a:prstGeom prst="pentagon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корова"/>
          <p:cNvSpPr/>
          <p:nvPr/>
        </p:nvSpPr>
        <p:spPr>
          <a:xfrm>
            <a:off x="6357950" y="3571876"/>
            <a:ext cx="1928826" cy="1500198"/>
          </a:xfrm>
          <a:prstGeom prst="pent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лиса одна"/>
          <p:cNvSpPr/>
          <p:nvPr/>
        </p:nvSpPr>
        <p:spPr>
          <a:xfrm>
            <a:off x="5786446" y="142852"/>
            <a:ext cx="1928826" cy="1500198"/>
          </a:xfrm>
          <a:prstGeom prst="pentagon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яц"/>
          <p:cNvSpPr/>
          <p:nvPr/>
        </p:nvSpPr>
        <p:spPr>
          <a:xfrm>
            <a:off x="7072330" y="1428736"/>
            <a:ext cx="1928826" cy="1500198"/>
          </a:xfrm>
          <a:prstGeom prst="pentagon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коза"/>
          <p:cNvSpPr/>
          <p:nvPr/>
        </p:nvSpPr>
        <p:spPr>
          <a:xfrm>
            <a:off x="785786" y="5000636"/>
            <a:ext cx="1928826" cy="1500198"/>
          </a:xfrm>
          <a:prstGeom prst="pentagon">
            <a:avLst/>
          </a:prstGeom>
          <a:blipFill>
            <a:blip r:embed="rId9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кура"/>
          <p:cNvSpPr/>
          <p:nvPr/>
        </p:nvSpPr>
        <p:spPr>
          <a:xfrm>
            <a:off x="6072198" y="5214950"/>
            <a:ext cx="1928826" cy="1500198"/>
          </a:xfrm>
          <a:prstGeom prst="pentagon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хрю"/>
          <p:cNvSpPr/>
          <p:nvPr/>
        </p:nvSpPr>
        <p:spPr>
          <a:xfrm>
            <a:off x="785786" y="2786058"/>
            <a:ext cx="1928826" cy="1500198"/>
          </a:xfrm>
          <a:prstGeom prst="pentagon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9058" y="2071678"/>
            <a:ext cx="2571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white"/>
                </a:solidFill>
                <a:latin typeface="Calibri"/>
              </a:rPr>
              <a:t>Убери животных, которые НЕ живут в поле/ лесу</a:t>
            </a: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смайл крот" descr="QDjVB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224" y="214290"/>
            <a:ext cx="666750" cy="590550"/>
          </a:xfrm>
          <a:prstGeom prst="rect">
            <a:avLst/>
          </a:prstGeom>
        </p:spPr>
      </p:pic>
      <p:pic>
        <p:nvPicPr>
          <p:cNvPr id="17" name="смайл заяц" descr="QDjVB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6776" y="1071546"/>
            <a:ext cx="666750" cy="590550"/>
          </a:xfrm>
          <a:prstGeom prst="rect">
            <a:avLst/>
          </a:prstGeom>
        </p:spPr>
      </p:pic>
      <p:pic>
        <p:nvPicPr>
          <p:cNvPr id="18" name="смайл лиса одна" descr="QDjVB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0694" y="0"/>
            <a:ext cx="666750" cy="590550"/>
          </a:xfrm>
          <a:prstGeom prst="rect">
            <a:avLst/>
          </a:prstGeom>
        </p:spPr>
      </p:pic>
      <p:pic>
        <p:nvPicPr>
          <p:cNvPr id="19" name="смайл еж" descr="QDjVB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6050" y="0"/>
            <a:ext cx="666750" cy="590550"/>
          </a:xfrm>
          <a:prstGeom prst="rect">
            <a:avLst/>
          </a:prstGeom>
        </p:spPr>
      </p:pic>
      <p:pic>
        <p:nvPicPr>
          <p:cNvPr id="20" name="Рисунок 19" descr="QDjVB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1934" y="3429000"/>
            <a:ext cx="666750" cy="590550"/>
          </a:xfrm>
          <a:prstGeom prst="rect">
            <a:avLst/>
          </a:prstGeom>
        </p:spPr>
      </p:pic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572496" y="6429396"/>
            <a:ext cx="571504" cy="4286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0" y="6429396"/>
            <a:ext cx="571504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1 -0.01364 0.04636 -0.02706 -0.03472 0.02244 C -0.11579 0.07194 -0.46423 0.17997 -0.48611 0.29656 C -0.50798 0.41361 -0.25399 0.75989 -0.16631 0.72288 C -0.07864 0.68564 0.00851 0.19709 0.03959 0.07518 C 0.07066 -0.04672 0.04514 -0.02799 0.0198 -0.00925 " pathEditMode="relative" ptsTypes="aaaa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6268" y="1840085"/>
            <a:ext cx="43388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60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Кроссворды</a:t>
            </a:r>
            <a:endParaRPr lang="ru-RU" sz="6000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54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eviews.123rf.com/images/tigatelu/tigatelu1503/tigatelu150300079/37538586-Cartoon-kids-thinking-with-white-bubble-Stock-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7"/>
          <a:stretch/>
        </p:blipFill>
        <p:spPr bwMode="auto">
          <a:xfrm>
            <a:off x="2627784" y="3675894"/>
            <a:ext cx="4357018" cy="20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hape 89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ru-RU" sz="4000" b="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 чём думает и мечтает человек?</a:t>
            </a:r>
            <a:endParaRPr lang="ru-RU" sz="4000" b="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Выноска-облако 2"/>
          <p:cNvSpPr/>
          <p:nvPr/>
        </p:nvSpPr>
        <p:spPr>
          <a:xfrm>
            <a:off x="370901" y="1691900"/>
            <a:ext cx="2112867" cy="945012"/>
          </a:xfrm>
          <a:prstGeom prst="cloudCallout">
            <a:avLst>
              <a:gd name="adj1" fmla="val 67098"/>
              <a:gd name="adj2" fmla="val 19116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здоровье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3006093" y="1556792"/>
            <a:ext cx="2088232" cy="936104"/>
          </a:xfrm>
          <a:prstGeom prst="cloudCallout">
            <a:avLst>
              <a:gd name="adj1" fmla="val 20290"/>
              <a:gd name="adj2" fmla="val 17937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карьера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5940686" y="1691900"/>
            <a:ext cx="2422032" cy="936104"/>
          </a:xfrm>
          <a:prstGeom prst="cloudCallout">
            <a:avLst>
              <a:gd name="adj1" fmla="val -33313"/>
              <a:gd name="adj2" fmla="val 142326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личная жизнь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251520" y="3366560"/>
            <a:ext cx="2207613" cy="1142560"/>
          </a:xfrm>
          <a:prstGeom prst="cloudCallout">
            <a:avLst>
              <a:gd name="adj1" fmla="val 107866"/>
              <a:gd name="adj2" fmla="val -21038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FFFF"/>
                </a:solidFill>
              </a:rPr>
              <a:t>развле-чения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7070135" y="2898509"/>
            <a:ext cx="2088232" cy="936104"/>
          </a:xfrm>
          <a:prstGeom prst="cloudCallout">
            <a:avLst>
              <a:gd name="adj1" fmla="val -168452"/>
              <a:gd name="adj2" fmla="val 22751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покупки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370901" y="5262379"/>
            <a:ext cx="2088232" cy="1046941"/>
          </a:xfrm>
          <a:prstGeom prst="cloudCallout">
            <a:avLst>
              <a:gd name="adj1" fmla="val 63323"/>
              <a:gd name="adj2" fmla="val -9345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деньги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3203848" y="5730431"/>
            <a:ext cx="2088232" cy="936104"/>
          </a:xfrm>
          <a:prstGeom prst="cloudCallout">
            <a:avLst>
              <a:gd name="adj1" fmla="val -12930"/>
              <a:gd name="adj2" fmla="val -14903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отпуск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6804248" y="5262379"/>
            <a:ext cx="2088232" cy="936104"/>
          </a:xfrm>
          <a:prstGeom prst="cloudCallout">
            <a:avLst>
              <a:gd name="adj1" fmla="val -66532"/>
              <a:gd name="adj2" fmla="val -83352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заму-</a:t>
            </a:r>
            <a:r>
              <a:rPr lang="ru-RU" b="1" dirty="0" err="1" smtClean="0">
                <a:solidFill>
                  <a:srgbClr val="FFFFFF"/>
                </a:solidFill>
              </a:rPr>
              <a:t>жество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2" name="Shape 97"/>
          <p:cNvSpPr txBox="1">
            <a:spLocks/>
          </p:cNvSpPr>
          <p:nvPr/>
        </p:nvSpPr>
        <p:spPr>
          <a:xfrm>
            <a:off x="251520" y="1533145"/>
            <a:ext cx="8443574" cy="113387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SzPct val="25000"/>
            </a:pPr>
            <a:endParaRPr lang="ru-RU" sz="4000" kern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ru-RU" sz="40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 где же место природы в его жизни?</a:t>
            </a:r>
            <a:br>
              <a:rPr lang="ru-RU" sz="4000" kern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ru-RU" sz="4000" kern="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Shape 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712" y="2924175"/>
            <a:ext cx="5171989" cy="3742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70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3" y="428604"/>
          <a:ext cx="8572495" cy="6143672"/>
        </p:xfrm>
        <a:graphic>
          <a:graphicData uri="http://schemas.openxmlformats.org/drawingml/2006/table">
            <a:tbl>
              <a:tblPr/>
              <a:tblGrid>
                <a:gridCol w="47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5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85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777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38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38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811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716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767959"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3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3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3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3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3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360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3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7959"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3600" dirty="0">
                        <a:solidFill>
                          <a:srgbClr val="7030A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191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948" marR="6694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0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64096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1. Пряный 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порошок из семян этого растения и на столе хорош, и для лечения простуды необходим.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2. Второе название этого декоративного и лекарственного растения – ноготки.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3. Из стеблей этого растения получали волокно для изготовления тканей, и не только для волшебных рубашек.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4. Эфирное масло этого растения залечивает ранки на коже, а цветки используют при составлении букетов, которые никогда не вянут.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5. Это растение обнаружил в Восточной Африке Вальтер фон Сен-Поль, поэтому научное его название </a:t>
            </a:r>
            <a:r>
              <a:rPr lang="ru-RU" sz="2000" b="1" dirty="0" err="1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сенполия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6. В старину это растение за его полезные заживляющие свойства называли «</a:t>
            </a:r>
            <a:r>
              <a:rPr lang="ru-RU" sz="2000" b="1" dirty="0" err="1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ранник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» и «</a:t>
            </a:r>
            <a:r>
              <a:rPr lang="ru-RU" sz="2000" b="1" dirty="0" err="1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полезник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».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7. Листья этого растения используют в весенних салатах, из цветков варят варенье, а поджаренные корневища могут заменить кофе.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8. Ароматные листья и цветы этого растения добавляют в чай и всевозможные блюда, а их настой употребляют </a:t>
            </a:r>
            <a:endParaRPr lang="ru-RU" sz="2000" b="1" dirty="0" smtClean="0">
              <a:solidFill>
                <a:srgbClr val="000000"/>
              </a:solidFill>
              <a:latin typeface="+mn-lt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при ангине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, </a:t>
            </a:r>
            <a:r>
              <a:rPr lang="ru-RU" sz="2000" b="1" dirty="0" smtClean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кашле </a:t>
            </a: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/>
                <a:cs typeface="Times New Roman"/>
              </a:rPr>
              <a:t>и зубной боли. </a:t>
            </a:r>
            <a:endParaRPr lang="ru-RU" sz="2000" b="1" dirty="0">
              <a:solidFill>
                <a:srgbClr val="000000"/>
              </a:solidFill>
              <a:effectLst/>
              <a:latin typeface="+mn-lt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69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0901"/>
            <a:ext cx="702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А пока наши ребята  отгадывают кроссворды мы поделаем </a:t>
            </a:r>
          </a:p>
          <a:p>
            <a:pPr algn="ctr"/>
            <a:r>
              <a:rPr lang="ru-RU" b="1" dirty="0" err="1" smtClean="0">
                <a:solidFill>
                  <a:srgbClr val="FFFFFF"/>
                </a:solidFill>
              </a:rPr>
              <a:t>миникормушки</a:t>
            </a:r>
            <a:r>
              <a:rPr lang="ru-RU" b="1" dirty="0" smtClean="0">
                <a:solidFill>
                  <a:srgbClr val="FFFFFF"/>
                </a:solidFill>
              </a:rPr>
              <a:t>.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7018"/>
            <a:ext cx="3878015" cy="2658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1" r="7759"/>
          <a:stretch/>
        </p:blipFill>
        <p:spPr>
          <a:xfrm>
            <a:off x="5004048" y="1059594"/>
            <a:ext cx="3708412" cy="26589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23289"/>
            <a:ext cx="3878015" cy="2582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23288"/>
            <a:ext cx="3708412" cy="258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00" y="260648"/>
            <a:ext cx="685226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</a:rPr>
              <a:t>Настало время задуматься над вопросом</a:t>
            </a:r>
          </a:p>
          <a:p>
            <a:pPr algn="ctr"/>
            <a:r>
              <a:rPr lang="ru-RU" sz="2200" b="1" dirty="0" smtClean="0">
                <a:solidFill>
                  <a:srgbClr val="660066"/>
                </a:solidFill>
              </a:rPr>
              <a:t> выживет ли будущее поколение землян? </a:t>
            </a:r>
            <a:endParaRPr lang="ru-RU" sz="2200" b="1" dirty="0">
              <a:solidFill>
                <a:srgbClr val="66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087" y="1273806"/>
            <a:ext cx="542533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Смогут ли дети  21 века спокойно </a:t>
            </a:r>
            <a:endParaRPr lang="ru-RU" sz="2400" b="1" dirty="0">
              <a:solidFill>
                <a:srgbClr val="FFFFFF"/>
              </a:solidFill>
            </a:endParaRPr>
          </a:p>
        </p:txBody>
      </p:sp>
      <p:pic>
        <p:nvPicPr>
          <p:cNvPr id="3074" name="Picture 2" descr="http://image.shutterstock.com/z/stock-vector-kids-swimming-at-the-beach-illustration-998363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522131" y="1783263"/>
            <a:ext cx="2144712" cy="236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axos.ru/wp-content/uploads/2015/04/rech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62" y="4147176"/>
            <a:ext cx="4476750" cy="255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mage-pd.s3.envato.com/files/7118819/2011-05-12%2012-28-09%2002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8" y="1783263"/>
            <a:ext cx="3191551" cy="236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rprog.by/wp-content/uploads/2016/02/DorlLFvd9w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940" y="1792832"/>
            <a:ext cx="3120539" cy="230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1057" y="1782108"/>
            <a:ext cx="111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</a:rPr>
              <a:t>купаться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2385" y="4347824"/>
            <a:ext cx="169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</a:rPr>
              <a:t>гулять  в лесу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9634" y="1831693"/>
            <a:ext cx="106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</a:rPr>
              <a:t>вдыхать</a:t>
            </a: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4248" y="1792832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60066"/>
                </a:solidFill>
              </a:rPr>
              <a:t>аромат цветов</a:t>
            </a:r>
            <a:endParaRPr lang="ru-RU" dirty="0">
              <a:solidFill>
                <a:srgbClr val="660066"/>
              </a:solidFill>
            </a:endParaRPr>
          </a:p>
        </p:txBody>
      </p:sp>
      <p:pic>
        <p:nvPicPr>
          <p:cNvPr id="3082" name="Picture 10" descr="https://ptzgovorit.ru/sites/default/files/original_nodes/go2play-children-playing-during-national-play-day-e1426587789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" y="4147176"/>
            <a:ext cx="4119810" cy="255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1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6400800" cy="622920"/>
          </a:xfrm>
          <a:solidFill>
            <a:srgbClr val="008000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bliqueTop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rgbClr val="FFFFFF"/>
                </a:solidFill>
              </a:rPr>
              <a:t>Я отвечу только </a:t>
            </a:r>
            <a:r>
              <a:rPr lang="ru-RU" sz="3600" b="1" dirty="0">
                <a:solidFill>
                  <a:srgbClr val="FFFFFF"/>
                </a:solidFill>
              </a:rPr>
              <a:t>одно</a:t>
            </a:r>
          </a:p>
        </p:txBody>
      </p:sp>
      <p:sp>
        <p:nvSpPr>
          <p:cNvPr id="5" name="Круглая лента лицом вверх 4"/>
          <p:cNvSpPr/>
          <p:nvPr/>
        </p:nvSpPr>
        <p:spPr>
          <a:xfrm>
            <a:off x="196523" y="1468135"/>
            <a:ext cx="8568952" cy="1689219"/>
          </a:xfrm>
          <a:prstGeom prst="ellipseRibbon2">
            <a:avLst>
              <a:gd name="adj1" fmla="val 32466"/>
              <a:gd name="adj2" fmla="val 50000"/>
              <a:gd name="adj3" fmla="val 12500"/>
            </a:avLst>
          </a:prstGeom>
          <a:solidFill>
            <a:srgbClr val="008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БЕРЕГИТЕ ЗЕМЛЮ! БЕРЕГИТЕ…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504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1268760"/>
            <a:ext cx="408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</a:rPr>
              <a:t>Список используемой литературы:</a:t>
            </a:r>
            <a:endParaRPr lang="ru-RU" i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38092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dirty="0" smtClean="0">
                <a:solidFill>
                  <a:srgbClr val="000000"/>
                </a:solidFill>
              </a:rPr>
              <a:t>Н.Ф</a:t>
            </a:r>
            <a:r>
              <a:rPr lang="ru-RU" sz="2000" dirty="0">
                <a:solidFill>
                  <a:srgbClr val="000000"/>
                </a:solidFill>
              </a:rPr>
              <a:t>. </a:t>
            </a:r>
            <a:r>
              <a:rPr lang="ru-RU" sz="2000" dirty="0" err="1">
                <a:solidFill>
                  <a:srgbClr val="000000"/>
                </a:solidFill>
              </a:rPr>
              <a:t>Винокурова</a:t>
            </a:r>
            <a:r>
              <a:rPr lang="ru-RU" sz="2000" dirty="0">
                <a:solidFill>
                  <a:srgbClr val="000000"/>
                </a:solidFill>
              </a:rPr>
              <a:t>, Г.С. </a:t>
            </a:r>
            <a:r>
              <a:rPr lang="ru-RU" sz="2000" dirty="0" err="1">
                <a:solidFill>
                  <a:srgbClr val="000000"/>
                </a:solidFill>
              </a:rPr>
              <a:t>Камерилова</a:t>
            </a:r>
            <a:r>
              <a:rPr lang="ru-RU" sz="2000" dirty="0">
                <a:solidFill>
                  <a:srgbClr val="000000"/>
                </a:solidFill>
              </a:rPr>
              <a:t>, В.В. Николина и </a:t>
            </a:r>
            <a:r>
              <a:rPr lang="ru-RU" sz="2000" dirty="0" smtClean="0">
                <a:solidFill>
                  <a:srgbClr val="000000"/>
                </a:solidFill>
              </a:rPr>
              <a:t>др. Природопользование</a:t>
            </a:r>
            <a:r>
              <a:rPr lang="ru-RU" sz="2000" dirty="0">
                <a:solidFill>
                  <a:srgbClr val="000000"/>
                </a:solidFill>
              </a:rPr>
              <a:t>: </a:t>
            </a:r>
            <a:r>
              <a:rPr lang="ru-RU" sz="2000" dirty="0" err="1">
                <a:solidFill>
                  <a:srgbClr val="000000"/>
                </a:solidFill>
              </a:rPr>
              <a:t>Проб.учеб</a:t>
            </a:r>
            <a:r>
              <a:rPr lang="ru-RU" sz="2000" dirty="0">
                <a:solidFill>
                  <a:srgbClr val="000000"/>
                </a:solidFill>
              </a:rPr>
              <a:t>. Для 10-11 </a:t>
            </a:r>
            <a:r>
              <a:rPr lang="ru-RU" sz="2000" dirty="0" err="1">
                <a:solidFill>
                  <a:srgbClr val="000000"/>
                </a:solidFill>
              </a:rPr>
              <a:t>кл</a:t>
            </a:r>
            <a:r>
              <a:rPr lang="ru-RU" sz="2000" dirty="0">
                <a:solidFill>
                  <a:srgbClr val="000000"/>
                </a:solidFill>
              </a:rPr>
              <a:t>. профильных </a:t>
            </a:r>
            <a:r>
              <a:rPr lang="ru-RU" sz="2000" dirty="0" err="1">
                <a:solidFill>
                  <a:srgbClr val="000000"/>
                </a:solidFill>
              </a:rPr>
              <a:t>шк</a:t>
            </a:r>
            <a:r>
              <a:rPr lang="ru-RU" sz="2000" dirty="0" smtClean="0">
                <a:solidFill>
                  <a:srgbClr val="000000"/>
                </a:solidFill>
              </a:rPr>
              <a:t>... </a:t>
            </a:r>
            <a:r>
              <a:rPr lang="ru-RU" sz="2000" dirty="0">
                <a:solidFill>
                  <a:srgbClr val="000000"/>
                </a:solidFill>
              </a:rPr>
              <a:t>– М. Просвещение, </a:t>
            </a:r>
            <a:r>
              <a:rPr lang="ru-RU" sz="2000" dirty="0" smtClean="0">
                <a:solidFill>
                  <a:srgbClr val="000000"/>
                </a:solidFill>
              </a:rPr>
              <a:t>1995</a:t>
            </a:r>
            <a:r>
              <a:rPr lang="ru-RU" sz="2000" dirty="0">
                <a:solidFill>
                  <a:srgbClr val="000000"/>
                </a:solidFill>
              </a:rPr>
              <a:t>. – 255 с.: ил</a:t>
            </a:r>
            <a:r>
              <a:rPr lang="ru-RU" sz="2000" dirty="0" smtClean="0">
                <a:solidFill>
                  <a:srgbClr val="000000"/>
                </a:solidFill>
              </a:rPr>
              <a:t>.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2. Даль В.И.  Толковый словарь живого великорусского языка В 4 тт. Т.З. П.Р –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М. </a:t>
            </a:r>
            <a:r>
              <a:rPr lang="ru-RU" sz="2000" dirty="0" err="1" smtClean="0">
                <a:solidFill>
                  <a:srgbClr val="000000"/>
                </a:solidFill>
              </a:rPr>
              <a:t>Олма</a:t>
            </a:r>
            <a:r>
              <a:rPr lang="ru-RU" sz="2000" dirty="0" smtClean="0">
                <a:solidFill>
                  <a:srgbClr val="000000"/>
                </a:solidFill>
              </a:rPr>
              <a:t>. Медиа Групп, 2007. 576 с.</a:t>
            </a:r>
          </a:p>
          <a:p>
            <a:pPr algn="just"/>
            <a:endParaRPr lang="ru-RU" sz="2000" dirty="0">
              <a:solidFill>
                <a:srgbClr val="000000"/>
              </a:solidFill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3. Жукова Т.И. Часы занимательной зоологии. Изд. 2, </a:t>
            </a:r>
            <a:r>
              <a:rPr lang="ru-RU" sz="2000" dirty="0" err="1" smtClean="0">
                <a:solidFill>
                  <a:srgbClr val="000000"/>
                </a:solidFill>
              </a:rPr>
              <a:t>перераб</a:t>
            </a:r>
            <a:r>
              <a:rPr lang="ru-RU" sz="2000" dirty="0" smtClean="0">
                <a:solidFill>
                  <a:srgbClr val="000000"/>
                </a:solidFill>
              </a:rPr>
              <a:t> и доп. М.,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 «Просвещение» 1968.</a:t>
            </a:r>
          </a:p>
          <a:p>
            <a:pPr algn="just"/>
            <a:endParaRPr lang="ru-RU" sz="2000" dirty="0" smtClean="0">
              <a:solidFill>
                <a:srgbClr val="000000"/>
              </a:solidFill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4. Сорокина Л.В. Край родной: сценарии о живой природе. – М.: ТЦ «Сфера», 2001. – 96 с.</a:t>
            </a:r>
          </a:p>
          <a:p>
            <a:pPr algn="just"/>
            <a:endParaRPr lang="ru-RU" sz="2000" dirty="0" smtClean="0">
              <a:solidFill>
                <a:srgbClr val="000000"/>
              </a:solidFill>
            </a:endParaRPr>
          </a:p>
          <a:p>
            <a:pPr algn="just"/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6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010" r="3067" b="3687"/>
          <a:stretch/>
        </p:blipFill>
        <p:spPr>
          <a:xfrm>
            <a:off x="-97142" y="0"/>
            <a:ext cx="9241142" cy="68400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187338">
            <a:off x="1046596" y="264007"/>
            <a:ext cx="36471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Берегите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эти земли,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 эти воды,</a:t>
            </a:r>
            <a:b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Даже малую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 былиночку любя.</a:t>
            </a:r>
            <a:b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Берегите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всех зверей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внутри природы,</a:t>
            </a:r>
            <a:b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Убивайте 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>лишь зверей внутри себя! </a:t>
            </a:r>
          </a:p>
          <a:p>
            <a:pPr algn="ctr"/>
            <a:endParaRPr lang="ru-RU" sz="2000" b="1" dirty="0" smtClean="0">
              <a:solidFill>
                <a:srgbClr val="7030A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7030A0"/>
                </a:solidFill>
              </a:rPr>
              <a:t>Е.Евтушенко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ru-RU" sz="2000" dirty="0" smtClean="0">
                <a:solidFill>
                  <a:srgbClr val="7030A0"/>
                </a:solidFill>
                <a:latin typeface="Arial Black" pitchFamily="34" charset="0"/>
              </a:rPr>
            </a:br>
            <a:endParaRPr lang="ru-RU" sz="20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" name="Picture 2" descr="https://tapoc.trbo.yandex.net/tapoc_secure_proxy/803db5f8720cc89d3708cf2afa44892b?url=http%3A%2F%2Fpristor.ru%2Fwp-content%2Fuploads%2F2017%2F02%2F%25D0%25A0%25D1%2583%25D1%2581%25D1%2581%25D0%25BA%25D0%25B0%25D1%258F-%25D0%25BF%25D1%2580%25D0%25B8%25D1%2580%25D0%25BE%25D0%25B4%25D0%25B0-%25D0%25BA%25D0%25B0%25D1%2580%25D1%2582%25D0%25B8%25D0%25BD%25D0%25BA%25D0%25B8-%25D0%25BA%25D1%2580%25D0%25B0%25D1%2581%25D0%25B8%25D0%25B2%25D1%258B%25D0%25B5-%25D1%2583%25D0%25B4%25D0%25B8%25D0%25B2%25D0%25B8%25D1%2582%25D0%25B5%25D0%25BB%25D1%258C%25D0%25BD%25D1%258B%25D0%25B5-%25D0%25BF%25D1%2580%25D0%25B8%25D0%25BA%25D0%25BE%25D0%25BB%25D1%258C%25D0%25BD%25D1%258B%25D0%25B5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755">
            <a:off x="4499741" y="147235"/>
            <a:ext cx="4289092" cy="5911736"/>
          </a:xfrm>
          <a:prstGeom prst="roundRect">
            <a:avLst>
              <a:gd name="adj" fmla="val 27474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56.tinypic.com/2ai2f4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42" y="0"/>
            <a:ext cx="9241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47664" y="5843125"/>
            <a:ext cx="5227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ПРИРОДЕ НЕТ МЕСТА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836297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260648"/>
            <a:ext cx="9144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</a:rPr>
              <a:t>Задумывались ли вы, почему  поэты и художники  в своем творчестве обращаются к природе?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229200"/>
            <a:ext cx="912820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</a:t>
            </a:r>
            <a:r>
              <a:rPr lang="ru-RU" sz="2400" dirty="0" smtClean="0">
                <a:solidFill>
                  <a:srgbClr val="000000"/>
                </a:solidFill>
              </a:rPr>
              <a:t>  и </a:t>
            </a:r>
            <a:r>
              <a:rPr lang="ru-RU" sz="2400" b="1" dirty="0" smtClean="0">
                <a:solidFill>
                  <a:srgbClr val="FFFFFF"/>
                </a:solidFill>
              </a:rPr>
              <a:t>Родина</a:t>
            </a:r>
            <a:r>
              <a:rPr lang="ru-RU" sz="2400" dirty="0" smtClean="0">
                <a:solidFill>
                  <a:srgbClr val="000000"/>
                </a:solidFill>
              </a:rPr>
              <a:t> неотделимы друг от друга. 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</a:rPr>
              <a:t>Недаром же у  этих слов одна основа, один корень </a:t>
            </a:r>
            <a:r>
              <a:rPr lang="ru-RU" sz="2400" b="1" dirty="0" smtClean="0">
                <a:solidFill>
                  <a:srgbClr val="660066"/>
                </a:solidFill>
              </a:rPr>
              <a:t>РОД</a:t>
            </a:r>
            <a:endParaRPr lang="ru-RU" sz="2400" b="1" dirty="0">
              <a:solidFill>
                <a:srgbClr val="660066"/>
              </a:solidFill>
            </a:endParaRPr>
          </a:p>
        </p:txBody>
      </p:sp>
      <p:pic>
        <p:nvPicPr>
          <p:cNvPr id="3074" name="Picture 2" descr="https://im0-tub-ru.yandex.net/i?id=6167eba02f507fbe62096172a597b03c&amp;n=33&amp;h=215&amp;w=3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226404" cy="3274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mg04.urban3p.ru/up/o/18388/gallery/4314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79" y="1412776"/>
            <a:ext cx="4642422" cy="3493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24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827584" y="801237"/>
            <a:ext cx="72008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9BBB59">
                    <a:lumMod val="50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Первая страница</a:t>
            </a:r>
            <a:endParaRPr lang="ru-RU" sz="54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9BBB59">
                  <a:lumMod val="50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7267" y="2348880"/>
            <a:ext cx="6749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Загадки - природы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3501008"/>
            <a:ext cx="28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Найди ошибки в тексте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348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Зимний день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24744"/>
            <a:ext cx="8856984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50" b="1" dirty="0" smtClean="0">
                <a:solidFill>
                  <a:srgbClr val="002060"/>
                </a:solidFill>
              </a:rPr>
              <a:t>В </a:t>
            </a:r>
            <a:r>
              <a:rPr lang="ru-RU" sz="1650" b="1" dirty="0">
                <a:solidFill>
                  <a:srgbClr val="002060"/>
                </a:solidFill>
              </a:rPr>
              <a:t>классе только и было разговоров о том, будет в воскресенье мороз или оттепель. Проснулись и первым делом посмотрели на термометр за окном -</a:t>
            </a:r>
            <a:r>
              <a:rPr lang="ru-RU" sz="1650" b="1" dirty="0" smtClean="0">
                <a:solidFill>
                  <a:srgbClr val="002060"/>
                </a:solidFill>
              </a:rPr>
              <a:t>4</a:t>
            </a:r>
            <a:r>
              <a:rPr lang="ru-RU" sz="1650" b="1" baseline="30000" dirty="0" smtClean="0">
                <a:solidFill>
                  <a:srgbClr val="002060"/>
                </a:solidFill>
              </a:rPr>
              <a:t>0 </a:t>
            </a:r>
            <a:r>
              <a:rPr lang="ru-RU" sz="1650" b="1" dirty="0" smtClean="0">
                <a:solidFill>
                  <a:srgbClr val="002060"/>
                </a:solidFill>
              </a:rPr>
              <a:t>мороза</a:t>
            </a:r>
            <a:r>
              <a:rPr lang="ru-RU" sz="1650" b="1" dirty="0">
                <a:solidFill>
                  <a:srgbClr val="002060"/>
                </a:solidFill>
              </a:rPr>
              <a:t>. Едем! Взяли лыжи, палки, не забыли термос с горячим, чаем и бутерброд положить в рюкзак - и в дорогу. Поезд привез нас к лесу в девять часов. Кто-то уже прошел на лыжах, и нам было не тя­жело идти по наезженной дороге. Тихо зимой в лесу, и только кое-где слышны голоса синиц и скворцов. Накануне выпал снег, и хорошо были видны следы некоторых жителей леса. Вот пробежал заяц. А это чьи следы возле просеки? «Это, наверное, следы ежа», - сказал Петрик. «Нет, это не ежик пробежал, а суслик», - возразила Маша. Неожиданно мы вышли к опушке, где росли одинокие лиственницы. Зеленые иголки деревьев выгля­дывали из-под снега. Решили отдохнуть под большим дубом. «Что-то не видно белок», - сказала Маша. «А что, ты не знаешь, что белка зимой спит в дупле?» - ответил ей Петрик. Где-то сверху доносился равномерный стук - это дятел искал под корой личинок жуков-короедов. Неожиданно на ветке густой ели мы увидели какую-то птицу. Кто же это насиживает яйца зимой? Петрик и это знал: «Это сойка!» Между березами мы увидели кор­мушку, в которой лежало сено, а рядом соль-лизунец. Это лесники загото­вили корм для лесных зверей, чтобы не было им голодно зимой. Солнце уже приближалось к горизонту, и мы двинулись к станции. Подходя к по­лю, мы увидели много звериных следов возле стога сена. «Наверно, это волк ловил мышей в сене», - сказал кто-то. Через несколько минут поезд уже набирал скорость. Немного усталые, но довольные, мы подъезжали к городу.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24744"/>
            <a:ext cx="9116888" cy="54245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50" b="1" dirty="0" smtClean="0">
                <a:solidFill>
                  <a:srgbClr val="002060"/>
                </a:solidFill>
              </a:rPr>
              <a:t>В </a:t>
            </a:r>
            <a:r>
              <a:rPr lang="ru-RU" sz="1650" b="1" dirty="0">
                <a:solidFill>
                  <a:srgbClr val="002060"/>
                </a:solidFill>
              </a:rPr>
              <a:t>классе только и было разговоров о том, будет в воскресенье мороз или оттепель. Проснулись и первым делом посмотрели на термометр за окном -</a:t>
            </a:r>
            <a:r>
              <a:rPr lang="ru-RU" sz="1650" b="1" dirty="0" smtClean="0">
                <a:solidFill>
                  <a:srgbClr val="002060"/>
                </a:solidFill>
              </a:rPr>
              <a:t>4</a:t>
            </a:r>
            <a:r>
              <a:rPr lang="ru-RU" sz="1650" b="1" baseline="30000" dirty="0" smtClean="0">
                <a:solidFill>
                  <a:srgbClr val="002060"/>
                </a:solidFill>
              </a:rPr>
              <a:t>0 </a:t>
            </a:r>
            <a:r>
              <a:rPr lang="ru-RU" sz="1650" b="1" dirty="0" smtClean="0">
                <a:solidFill>
                  <a:srgbClr val="002060"/>
                </a:solidFill>
              </a:rPr>
              <a:t>мороза</a:t>
            </a:r>
            <a:r>
              <a:rPr lang="ru-RU" sz="1650" b="1" dirty="0">
                <a:solidFill>
                  <a:srgbClr val="002060"/>
                </a:solidFill>
              </a:rPr>
              <a:t>. Едем! Взяли лыжи, палки, не забыли термос с горячим, чаем и бутерброд положить в рюкзак - и в дорогу. Поезд привез нас к лесу в девять часов. Кто-то уже прошел на лыжах, и нам было не тя­жело идти по наезженной дороге. </a:t>
            </a:r>
            <a:r>
              <a:rPr lang="ru-RU" sz="1650" b="1" dirty="0">
                <a:solidFill>
                  <a:srgbClr val="FF0000"/>
                </a:solidFill>
              </a:rPr>
              <a:t>Тихо зимой в лесу, и только кое-где слышны голоса синиц и скворцов</a:t>
            </a:r>
            <a:r>
              <a:rPr lang="ru-RU" sz="1650" b="1" dirty="0">
                <a:solidFill>
                  <a:srgbClr val="002060"/>
                </a:solidFill>
              </a:rPr>
              <a:t>. Накануне выпал снег, и хорошо были видны следы некоторых жителей леса. Вот пробежал заяц. А это чьи следы возле просеки? «</a:t>
            </a:r>
            <a:r>
              <a:rPr lang="ru-RU" sz="1650" b="1" dirty="0">
                <a:solidFill>
                  <a:srgbClr val="FF0000"/>
                </a:solidFill>
              </a:rPr>
              <a:t>Это, наверное, следы ежа</a:t>
            </a:r>
            <a:r>
              <a:rPr lang="ru-RU" sz="1650" b="1" dirty="0">
                <a:solidFill>
                  <a:srgbClr val="002060"/>
                </a:solidFill>
              </a:rPr>
              <a:t>», - сказал Петрик. </a:t>
            </a:r>
            <a:r>
              <a:rPr lang="ru-RU" sz="1650" b="1" dirty="0">
                <a:solidFill>
                  <a:srgbClr val="FF0000"/>
                </a:solidFill>
              </a:rPr>
              <a:t>«Нет, это не ежик пробежал, а суслик», </a:t>
            </a:r>
            <a:r>
              <a:rPr lang="ru-RU" sz="1650" b="1" dirty="0">
                <a:solidFill>
                  <a:srgbClr val="002060"/>
                </a:solidFill>
              </a:rPr>
              <a:t>- возразила Маша. Неожиданно мы вышли к опушке, где росли одинокие лиственницы. </a:t>
            </a:r>
            <a:r>
              <a:rPr lang="ru-RU" sz="1650" b="1" dirty="0">
                <a:solidFill>
                  <a:srgbClr val="FF0000"/>
                </a:solidFill>
              </a:rPr>
              <a:t>Зеленые иголки деревьев выгля­дывали из-под снега</a:t>
            </a:r>
            <a:r>
              <a:rPr lang="ru-RU" sz="1650" b="1" dirty="0">
                <a:solidFill>
                  <a:srgbClr val="002060"/>
                </a:solidFill>
              </a:rPr>
              <a:t>. Решили отдохнуть под большим дубом. «Что-то не видно белок», - сказала Маша. </a:t>
            </a:r>
            <a:r>
              <a:rPr lang="ru-RU" sz="1650" b="1" dirty="0">
                <a:solidFill>
                  <a:srgbClr val="FF0000"/>
                </a:solidFill>
              </a:rPr>
              <a:t>«А что, ты не знаешь, что белка зимой спит в дупле?» </a:t>
            </a:r>
            <a:r>
              <a:rPr lang="ru-RU" sz="1650" b="1" dirty="0">
                <a:solidFill>
                  <a:srgbClr val="002060"/>
                </a:solidFill>
              </a:rPr>
              <a:t>- ответил ей Петрик. Где-то сверху доносился равномерный стук - это дятел искал под корой личинок жуков-короедов. Неожиданно на ветке густой ели мы увидели какую-то птицу. Кто же это насиживает яйца зимой? Петрик и это знал: </a:t>
            </a:r>
            <a:r>
              <a:rPr lang="ru-RU" sz="1650" b="1" dirty="0">
                <a:solidFill>
                  <a:srgbClr val="FF0000"/>
                </a:solidFill>
              </a:rPr>
              <a:t>«Это сойка!</a:t>
            </a:r>
            <a:r>
              <a:rPr lang="ru-RU" sz="1650" b="1" dirty="0">
                <a:solidFill>
                  <a:srgbClr val="002060"/>
                </a:solidFill>
              </a:rPr>
              <a:t>» Между березами мы увидели кор­мушку, в которой лежало сено, а рядом соль-лизунец. Это лесники загото­вили корм для лесных зверей, чтобы не было им голодно зимой. Солнце уже приближалось к горизонту, и мы двинулись к станции. Подходя к по­лю, мы увидели много звериных следов возле стога сена. </a:t>
            </a:r>
            <a:r>
              <a:rPr lang="ru-RU" sz="1650" b="1" dirty="0">
                <a:solidFill>
                  <a:srgbClr val="FF0000"/>
                </a:solidFill>
              </a:rPr>
              <a:t>«Наверно, это волк ловил мышей в сене</a:t>
            </a:r>
            <a:r>
              <a:rPr lang="ru-RU" sz="1650" b="1" dirty="0">
                <a:solidFill>
                  <a:srgbClr val="002060"/>
                </a:solidFill>
              </a:rPr>
              <a:t>», - сказал кто-то. Через несколько минут поезд уже набирал скорость. Немного усталые, но довольные, мы подъезжали к городу. </a:t>
            </a:r>
          </a:p>
        </p:txBody>
      </p:sp>
    </p:spTree>
    <p:extLst>
      <p:ext uri="{BB962C8B-B14F-4D97-AF65-F5344CB8AC3E}">
        <p14:creationId xmlns:p14="http://schemas.microsoft.com/office/powerpoint/2010/main" val="368277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1331640" y="812765"/>
            <a:ext cx="72008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5400" b="1" i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charset="0"/>
              </a:rPr>
              <a:t>Вторая страница</a:t>
            </a:r>
            <a:endParaRPr lang="ru-RU" sz="54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2361654"/>
            <a:ext cx="6302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главное ХВОСТ</a:t>
            </a:r>
            <a:endParaRPr lang="ru-RU" sz="5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6268" y="895305"/>
            <a:ext cx="1125372" cy="379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19978" y="3284984"/>
            <a:ext cx="5940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000000"/>
                </a:solidFill>
              </a:rPr>
              <a:t>Толковый словарь живого великорусского языка </a:t>
            </a:r>
          </a:p>
          <a:p>
            <a:r>
              <a:rPr lang="ru-RU" i="1" dirty="0" smtClean="0">
                <a:solidFill>
                  <a:srgbClr val="000000"/>
                </a:solidFill>
              </a:rPr>
              <a:t>В.И. Даля приводит  народные названия хвостов </a:t>
            </a:r>
          </a:p>
          <a:p>
            <a:r>
              <a:rPr lang="ru-RU" i="1" dirty="0" smtClean="0">
                <a:solidFill>
                  <a:srgbClr val="000000"/>
                </a:solidFill>
              </a:rPr>
              <a:t>разных животных.  Попробуйте сопоставить </a:t>
            </a:r>
          </a:p>
          <a:p>
            <a:r>
              <a:rPr lang="ru-RU" i="1" dirty="0" smtClean="0">
                <a:solidFill>
                  <a:srgbClr val="000000"/>
                </a:solidFill>
              </a:rPr>
              <a:t>хвосты и их хозяев.</a:t>
            </a:r>
            <a:endParaRPr lang="ru-RU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Главное, хвост!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0255" y="1643050"/>
            <a:ext cx="3080995" cy="78581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ОПАШЕНЬ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15624" y="1659637"/>
            <a:ext cx="2944375" cy="78581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ХЛЕСТУН</a:t>
            </a:r>
            <a:endParaRPr lang="ru-RU" sz="32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711" y="1659637"/>
            <a:ext cx="3028375" cy="78581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ТРУБА</a:t>
            </a:r>
            <a:endParaRPr lang="ru-RU" sz="3200" b="1" dirty="0"/>
          </a:p>
        </p:txBody>
      </p:sp>
      <p:pic>
        <p:nvPicPr>
          <p:cNvPr id="2050" name="Picture 2" descr="http://mail.psudoterad.ru/img/picture/Apr/09/8f0101e2383caf8573483b4e2121a86e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2" y="2750771"/>
            <a:ext cx="2913542" cy="29318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://www.stihi.ru/pics/2016/12/03/1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5" y="2812548"/>
            <a:ext cx="2944374" cy="2870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://img1.labirint.ru/books/337349/scrn_big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250" y="2724779"/>
            <a:ext cx="2736304" cy="3558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1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kr_sredaani">
  <a:themeElements>
    <a:clrScheme name="Default Design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Другая 39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Okr_sredaani</Template>
  <TotalTime>3836332</TotalTime>
  <Words>1614</Words>
  <Application>Microsoft Office PowerPoint</Application>
  <PresentationFormat>Экран (4:3)</PresentationFormat>
  <Paragraphs>164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</vt:lpstr>
      <vt:lpstr>Arial Black</vt:lpstr>
      <vt:lpstr>Calibri</vt:lpstr>
      <vt:lpstr>Italic_IV50</vt:lpstr>
      <vt:lpstr>Times New Roman</vt:lpstr>
      <vt:lpstr>Verdana</vt:lpstr>
      <vt:lpstr>Okr_sredaani</vt:lpstr>
      <vt:lpstr>Тема Office</vt:lpstr>
      <vt:lpstr>1_Тема Office</vt:lpstr>
      <vt:lpstr>3_Тема Office</vt:lpstr>
      <vt:lpstr>2_Тема Office</vt:lpstr>
      <vt:lpstr>4_Тема Office</vt:lpstr>
      <vt:lpstr>5_Тема Office</vt:lpstr>
      <vt:lpstr>Внеклассное мероприятие Устный журнал  «ЭКО-ЗНАЙКИ»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Зимний день</vt:lpstr>
      <vt:lpstr>Презентация PowerPoint</vt:lpstr>
      <vt:lpstr>Главное, хвост!</vt:lpstr>
      <vt:lpstr>Главное хвост</vt:lpstr>
      <vt:lpstr>Презентация PowerPoint</vt:lpstr>
      <vt:lpstr>Целебное лукошко</vt:lpstr>
      <vt:lpstr>Презентация PowerPoint</vt:lpstr>
      <vt:lpstr>Игровая поэтическая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subject>Øàáëîí äëÿ ïðåçåíòàöèé</dc:subject>
  <dc:creator>user5</dc:creator>
  <dc:description>Ïðåçåíòàöèè è øàáëîíû PowerPoint ïî ãåîãðàôèè è ýêîëîãèè http://pptgeo.3dn.ru/</dc:description>
  <cp:lastModifiedBy>Пользователь Windows</cp:lastModifiedBy>
  <cp:revision>238</cp:revision>
  <dcterms:created xsi:type="dcterms:W3CDTF">2017-04-08T07:06:40Z</dcterms:created>
  <dcterms:modified xsi:type="dcterms:W3CDTF">2021-11-02T15:03:03Z</dcterms:modified>
</cp:coreProperties>
</file>