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29"/>
  </p:notesMasterIdLst>
  <p:sldIdLst>
    <p:sldId id="296" r:id="rId2"/>
    <p:sldId id="317" r:id="rId3"/>
    <p:sldId id="318" r:id="rId4"/>
    <p:sldId id="292" r:id="rId5"/>
    <p:sldId id="283" r:id="rId6"/>
    <p:sldId id="284" r:id="rId7"/>
    <p:sldId id="257" r:id="rId8"/>
    <p:sldId id="258" r:id="rId9"/>
    <p:sldId id="264" r:id="rId10"/>
    <p:sldId id="266" r:id="rId11"/>
    <p:sldId id="267" r:id="rId12"/>
    <p:sldId id="265" r:id="rId13"/>
    <p:sldId id="287" r:id="rId14"/>
    <p:sldId id="259" r:id="rId15"/>
    <p:sldId id="263" r:id="rId16"/>
    <p:sldId id="260" r:id="rId17"/>
    <p:sldId id="279" r:id="rId18"/>
    <p:sldId id="295" r:id="rId19"/>
    <p:sldId id="293" r:id="rId20"/>
    <p:sldId id="294" r:id="rId21"/>
    <p:sldId id="288" r:id="rId22"/>
    <p:sldId id="289" r:id="rId23"/>
    <p:sldId id="290" r:id="rId24"/>
    <p:sldId id="275" r:id="rId25"/>
    <p:sldId id="291" r:id="rId26"/>
    <p:sldId id="272" r:id="rId27"/>
    <p:sldId id="32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15E3-D9A2-4A16-ABDE-16739654EAE4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9B5E4-1286-4A45-9DC3-EE69DCFB1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12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B5E4-1286-4A45-9DC3-EE69DCFB15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82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79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0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925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96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563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512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274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0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38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4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71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2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42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4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85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37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2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60433EE-8795-4F36-82C9-C8BEC6C8F6A2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B97CEA1-37E7-414D-8384-E8CF16E89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2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nna-kobets.ru/metodicheskie-materialy/131-metody-resheniya-kombinatornykh-zadach" TargetMode="External"/><Relationship Id="rId2" Type="http://schemas.openxmlformats.org/officeDocument/2006/relationships/hyperlink" Target="https://nsportal.ru/shkola/algebra/library/2014/12/14/primery-kombinatornykh-zadach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edsovet.su/load/14-1-0-1155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5AC719-4C23-45FC-9B96-957301B97CB8}"/>
              </a:ext>
            </a:extLst>
          </p:cNvPr>
          <p:cNvSpPr txBox="1"/>
          <p:nvPr/>
        </p:nvSpPr>
        <p:spPr>
          <a:xfrm>
            <a:off x="2182445" y="587965"/>
            <a:ext cx="7594601" cy="5496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комбинаторики.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Способы решения комбинаторных задач.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(9 класс)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ts val="1000"/>
              </a:spcAft>
              <a:defRPr/>
            </a:pP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Подготовила: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учитель  математики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Высшей квалификационной категории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</a:t>
            </a:r>
            <a:r>
              <a:rPr lang="ru-RU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Редникина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Эльвира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Владимировна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defTabSz="914400" eaLnBrk="0" fontAlgn="base" hangingPunct="0">
              <a:lnSpc>
                <a:spcPts val="1475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defTabSz="914400" eaLnBrk="0" fontAlgn="base" hangingPunct="0">
              <a:lnSpc>
                <a:spcPts val="1475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defTabSz="914400" eaLnBrk="0" fontAlgn="base" hangingPunct="0">
              <a:lnSpc>
                <a:spcPts val="1475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defTabSz="914400" eaLnBrk="0" fontAlgn="base" hangingPunct="0">
              <a:lnSpc>
                <a:spcPts val="1475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– 2022 учебный год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29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>
            <a:extLst>
              <a:ext uri="{FF2B5EF4-FFF2-40B4-BE49-F238E27FC236}">
                <a16:creationId xmlns:a16="http://schemas.microsoft.com/office/drawing/2014/main" id="{531BBA16-556C-4D1B-B619-90CE9E8F0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879" y="1278087"/>
            <a:ext cx="8915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 (анализ возможных связей между химическими элементами);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(анализ вариантов купли-продажи акций)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криптография (разработка методов шифрования)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доставка почты (рассмотрение вариантов пересылки)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endParaRPr lang="ru-RU" altLang="ru-RU" sz="28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Char char="•"/>
            </a:pPr>
            <a:endParaRPr lang="ru-RU" alt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Char char="•"/>
            </a:pPr>
            <a:endParaRPr lang="ru-RU" altLang="ru-RU" sz="2800" b="1" dirty="0">
              <a:latin typeface="Calibri" panose="020F0502020204030204" pitchFamily="34" charset="0"/>
            </a:endParaRPr>
          </a:p>
        </p:txBody>
      </p:sp>
      <p:pic>
        <p:nvPicPr>
          <p:cNvPr id="8200" name="Picture 8" descr="Fluorite-unit-cell-3D-ionic">
            <a:extLst>
              <a:ext uri="{FF2B5EF4-FFF2-40B4-BE49-F238E27FC236}">
                <a16:creationId xmlns:a16="http://schemas.microsoft.com/office/drawing/2014/main" id="{02B259C9-0F9A-4FA6-8C9F-F9DC40B61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97" y="2289991"/>
            <a:ext cx="2047383" cy="2278018"/>
          </a:xfrm>
          <a:prstGeom prst="ellipse">
            <a:avLst/>
          </a:prstGeom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0A0DDF-E891-43AC-94A5-192261666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879" y="816422"/>
            <a:ext cx="8623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агротехника (размещение посевов на нескольких полях)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6E7121-0178-4C7F-BC5F-E111ED45B68B}"/>
              </a:ext>
            </a:extLst>
          </p:cNvPr>
          <p:cNvSpPr/>
          <p:nvPr/>
        </p:nvSpPr>
        <p:spPr>
          <a:xfrm>
            <a:off x="2121221" y="30081"/>
            <a:ext cx="7233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ОБЛАСТИ ПРИМЕНЕНИЯ КОМБИНАТОРИКИ:</a:t>
            </a:r>
          </a:p>
        </p:txBody>
      </p:sp>
      <p:pic>
        <p:nvPicPr>
          <p:cNvPr id="7" name="Picture 7" descr="297067-001">
            <a:extLst>
              <a:ext uri="{FF2B5EF4-FFF2-40B4-BE49-F238E27FC236}">
                <a16:creationId xmlns:a16="http://schemas.microsoft.com/office/drawing/2014/main" id="{67E528A6-39FB-4571-A888-B73514FB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25" y="3839160"/>
            <a:ext cx="3096212" cy="2079908"/>
          </a:xfrm>
          <a:prstGeom prst="ellipse">
            <a:avLst/>
          </a:prstGeom>
          <a:ln w="127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8" descr="Копия CP">
            <a:extLst>
              <a:ext uri="{FF2B5EF4-FFF2-40B4-BE49-F238E27FC236}">
                <a16:creationId xmlns:a16="http://schemas.microsoft.com/office/drawing/2014/main" id="{9B390D7D-44C4-4EB1-9A40-292D2C8E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4219" y="4137805"/>
            <a:ext cx="2847623" cy="1917760"/>
          </a:xfrm>
          <a:prstGeom prst="ellipse">
            <a:avLst/>
          </a:prstGeom>
          <a:ln w="9525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9" descr="AGUJERO-anterior-perdidas-US-millones_CLAIMA20101112_0198_8">
            <a:extLst>
              <a:ext uri="{FF2B5EF4-FFF2-40B4-BE49-F238E27FC236}">
                <a16:creationId xmlns:a16="http://schemas.microsoft.com/office/drawing/2014/main" id="{87328A44-98DA-4828-885A-71ABF37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0910" y="3480668"/>
            <a:ext cx="2319338" cy="2438400"/>
          </a:xfrm>
          <a:prstGeom prst="ellipse">
            <a:avLst/>
          </a:prstGeom>
          <a:ln w="1905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A1A0D5-CFD5-4BC4-98EE-4FFF02513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464" y="337381"/>
            <a:ext cx="3035536" cy="1707489"/>
          </a:xfrm>
          <a:prstGeom prst="ellipse">
            <a:avLst/>
          </a:prstGeom>
          <a:ln w="9525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CE14C-7396-4DE3-97F3-096F3A211284}"/>
              </a:ext>
            </a:extLst>
          </p:cNvPr>
          <p:cNvSpPr txBox="1"/>
          <p:nvPr/>
        </p:nvSpPr>
        <p:spPr>
          <a:xfrm>
            <a:off x="11909778" y="24835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>
            <a:extLst>
              <a:ext uri="{FF2B5EF4-FFF2-40B4-BE49-F238E27FC236}">
                <a16:creationId xmlns:a16="http://schemas.microsoft.com/office/drawing/2014/main" id="{C40BA69F-9D19-4948-9479-647C3A073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4052" y="1780100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астрология (анализ расположения планет и созвездий)</a:t>
            </a:r>
          </a:p>
        </p:txBody>
      </p:sp>
      <p:pic>
        <p:nvPicPr>
          <p:cNvPr id="10244" name="Picture 4" descr="Benzopyrene_DNA_adduct_1JDG">
            <a:extLst>
              <a:ext uri="{FF2B5EF4-FFF2-40B4-BE49-F238E27FC236}">
                <a16:creationId xmlns:a16="http://schemas.microsoft.com/office/drawing/2014/main" id="{1E770367-CB5A-4ACE-B257-7B260454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76031">
            <a:off x="1050669" y="2638314"/>
            <a:ext cx="2607011" cy="3289860"/>
          </a:xfrm>
          <a:prstGeom prst="ellipse">
            <a:avLst/>
          </a:prstGeom>
          <a:ln w="127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B10FAD-BEF8-4B3F-8CF7-A87E1F45F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768" y="749204"/>
            <a:ext cx="52465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(расшифровка кода ДНК)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6143D4-1E19-4613-9611-261EF778A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768" y="1233547"/>
            <a:ext cx="8664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</a:t>
            </a:r>
            <a:r>
              <a:rPr lang="ru-RU" altLang="ru-RU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(расположение подразделений)</a:t>
            </a:r>
          </a:p>
        </p:txBody>
      </p:sp>
      <p:pic>
        <p:nvPicPr>
          <p:cNvPr id="7177" name="Picture 9" descr="http://88sstt.com/images/569c84f21c24d.jpg">
            <a:extLst>
              <a:ext uri="{FF2B5EF4-FFF2-40B4-BE49-F238E27FC236}">
                <a16:creationId xmlns:a16="http://schemas.microsoft.com/office/drawing/2014/main" id="{E7D5AEDA-A495-4ACF-8CEF-443A50F7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69518">
            <a:off x="4322516" y="3018937"/>
            <a:ext cx="3596774" cy="2528615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0" name="Picture 10" descr="ciel_hiver_35Ўlat">
            <a:extLst>
              <a:ext uri="{FF2B5EF4-FFF2-40B4-BE49-F238E27FC236}">
                <a16:creationId xmlns:a16="http://schemas.microsoft.com/office/drawing/2014/main" id="{2BEE3DBA-10DA-402D-88DF-D4FCC54A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63467" y="2428610"/>
            <a:ext cx="2850974" cy="285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4DA9FD-3391-44FE-89A3-5D2B4651AC49}"/>
              </a:ext>
            </a:extLst>
          </p:cNvPr>
          <p:cNvSpPr/>
          <p:nvPr/>
        </p:nvSpPr>
        <p:spPr>
          <a:xfrm>
            <a:off x="1959062" y="76795"/>
            <a:ext cx="7208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ОБЛАСТИ ПРИМЕНЕНИЯ КОМБИНАТОРИКИ: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804E0-3934-45E6-91D8-F39EAA6D34A5}"/>
              </a:ext>
            </a:extLst>
          </p:cNvPr>
          <p:cNvSpPr txBox="1"/>
          <p:nvPr/>
        </p:nvSpPr>
        <p:spPr>
          <a:xfrm>
            <a:off x="11954933" y="270933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>
            <a:extLst>
              <a:ext uri="{FF2B5EF4-FFF2-40B4-BE49-F238E27FC236}">
                <a16:creationId xmlns:a16="http://schemas.microsoft.com/office/drawing/2014/main" id="{08E09B62-C8CF-40C5-98AA-FF9F3A3E9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057400"/>
            <a:ext cx="830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(распределение нескольких видов работ между рабочими)</a:t>
            </a:r>
          </a:p>
        </p:txBody>
      </p:sp>
      <p:pic>
        <p:nvPicPr>
          <p:cNvPr id="7175" name="Picture 7" descr="europe2">
            <a:extLst>
              <a:ext uri="{FF2B5EF4-FFF2-40B4-BE49-F238E27FC236}">
                <a16:creationId xmlns:a16="http://schemas.microsoft.com/office/drawing/2014/main" id="{6168A567-F437-4C9B-9E25-76BEFF55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21" y="3162207"/>
            <a:ext cx="2293577" cy="292202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5087F3-AE79-4AC9-9128-01D3909FE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33401"/>
            <a:ext cx="4173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(раскраска карт)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60972C-5F8C-45D3-969C-09040259A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066800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соревнования (расчёт количества игр между участниками)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E39491-02E2-43D1-BC50-A8BA00706446}"/>
              </a:ext>
            </a:extLst>
          </p:cNvPr>
          <p:cNvSpPr/>
          <p:nvPr/>
        </p:nvSpPr>
        <p:spPr>
          <a:xfrm>
            <a:off x="2479113" y="47978"/>
            <a:ext cx="7233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ОБЛАСТИ ПРИМЕНЕНИЯ КОМБИНАТОРИКИ: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2B973-5D13-409D-8C61-DB007667A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0" y="3970069"/>
            <a:ext cx="2990850" cy="1980270"/>
          </a:xfrm>
          <a:prstGeom prst="ellipse">
            <a:avLst/>
          </a:prstGeom>
          <a:ln w="28575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94FA95-CC73-4743-872A-7CF5ABF68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8" y="3873418"/>
            <a:ext cx="3638310" cy="2198198"/>
          </a:xfrm>
          <a:prstGeom prst="ellipse">
            <a:avLst/>
          </a:prstGeom>
          <a:ln w="127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4A3745-04E6-4DD3-9BF5-95A75A879D3D}"/>
              </a:ext>
            </a:extLst>
          </p:cNvPr>
          <p:cNvSpPr txBox="1"/>
          <p:nvPr/>
        </p:nvSpPr>
        <p:spPr>
          <a:xfrm>
            <a:off x="11864622" y="28222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2B505E-ECD3-4709-BCBB-DAFE46F65E8D}"/>
              </a:ext>
            </a:extLst>
          </p:cNvPr>
          <p:cNvSpPr/>
          <p:nvPr/>
        </p:nvSpPr>
        <p:spPr>
          <a:xfrm>
            <a:off x="1817518" y="2009669"/>
            <a:ext cx="9154724" cy="283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обозначаем комбинации буквами или цифрами так, что каждая комбинация будет обозначена своей уникальной последовательностью букв или цифр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buAutoNum type="arabicPeriod"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выписываем комбинации в алфавитном порядке (при обозначении буквами) или по возрастанию чисел (при обозначении цифрами)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BFC0D-DB8D-4DCD-B472-A8DAE8564748}"/>
              </a:ext>
            </a:extLst>
          </p:cNvPr>
          <p:cNvSpPr txBox="1"/>
          <p:nvPr/>
        </p:nvSpPr>
        <p:spPr>
          <a:xfrm>
            <a:off x="1389137" y="790222"/>
            <a:ext cx="9413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ПРИ РЕШЕНИИ ЗАДАЧ НА ПЕРЕБОР  ВАРИАНТОВ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85717-376E-4C60-8C19-9644E369F975}"/>
              </a:ext>
            </a:extLst>
          </p:cNvPr>
          <p:cNvSpPr txBox="1"/>
          <p:nvPr/>
        </p:nvSpPr>
        <p:spPr>
          <a:xfrm>
            <a:off x="11875911" y="29351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64595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5069BD-E0EA-4CE7-B12A-7D7BBA5450AF}"/>
              </a:ext>
            </a:extLst>
          </p:cNvPr>
          <p:cNvSpPr txBox="1"/>
          <p:nvPr/>
        </p:nvSpPr>
        <p:spPr>
          <a:xfrm>
            <a:off x="786945" y="761940"/>
            <a:ext cx="890135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СВОИХ ДВУХ КНИГ МАША КУПИЛА ТРИ РАЗНЫЕ ОБЛОЖКИ. СКОЛЬКИМИ РАЗЛИЧНЫМИ СПОСОБАМИ ОНА МОЖЕТ ОБЕРНУТЬ КНИГИ КУПЛЕННЫМИ ОБЛОЖКАМИ?</a:t>
            </a:r>
          </a:p>
          <a:p>
            <a:endParaRPr lang="ru-RU" dirty="0"/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обозначим обложки буквами а, б, в.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Составим из букв всевозможные пары: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получилось 6 способов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6 способов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DA44C-399B-453B-8BA2-3635E1C8EDD8}"/>
              </a:ext>
            </a:extLst>
          </p:cNvPr>
          <p:cNvSpPr txBox="1"/>
          <p:nvPr/>
        </p:nvSpPr>
        <p:spPr>
          <a:xfrm>
            <a:off x="11819467" y="24835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8BC519-9756-4221-BF1A-55A9738EC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110" y="686753"/>
            <a:ext cx="1749648" cy="226433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C8B2F3-82CC-43AC-AEA0-2425C5853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379" y="3730780"/>
            <a:ext cx="1670479" cy="236528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07B1A8-22B9-4B68-8D63-CAAAC35BB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110" y="3641502"/>
            <a:ext cx="1749648" cy="247490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F0F1E-6161-4E07-B1A3-AF13476CB460}"/>
              </a:ext>
            </a:extLst>
          </p:cNvPr>
          <p:cNvSpPr txBox="1"/>
          <p:nvPr/>
        </p:nvSpPr>
        <p:spPr>
          <a:xfrm>
            <a:off x="10193373" y="1111035"/>
            <a:ext cx="468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62D7C3-011F-4E08-A477-BBAE49BA5303}"/>
              </a:ext>
            </a:extLst>
          </p:cNvPr>
          <p:cNvSpPr txBox="1"/>
          <p:nvPr/>
        </p:nvSpPr>
        <p:spPr>
          <a:xfrm>
            <a:off x="7569045" y="452501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D166B4-1D94-47C2-9357-B53DC53FDDCC}"/>
              </a:ext>
            </a:extLst>
          </p:cNvPr>
          <p:cNvSpPr txBox="1"/>
          <p:nvPr/>
        </p:nvSpPr>
        <p:spPr>
          <a:xfrm>
            <a:off x="10199941" y="4525012"/>
            <a:ext cx="461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424052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A89C9A-2DD5-4F5D-A4A5-B468949342D9}"/>
              </a:ext>
            </a:extLst>
          </p:cNvPr>
          <p:cNvSpPr/>
          <p:nvPr/>
        </p:nvSpPr>
        <p:spPr>
          <a:xfrm>
            <a:off x="1106311" y="740148"/>
            <a:ext cx="8026400" cy="5512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2.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МАША СОБИРАЕТСЯ СЪЕСТЬ ЯБЛОКО, СЛИВУ И МАНДАРИН, НО ПОКА НЕ РЕШИЛА, В КАКОЙ ПОСЛЕДОВАТЕЛЬНОСТИ. СКОЛЬКИМИ СПОСОБАМИ МАША МОЖЕТ ВЫБРАТЬ ЭТУ ПОСЛЕДОВАТЕЛЬНОСТЬ?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</a:p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Обозначаем буквами: Я  яблоко, С  слива, М мандарин. Тогда, например, СМЯ  это вариант, когда Маша сначала съест сливу, потом  мандарин, потом яблоко. Выпишем варианты в алфавитном порядке: МСЯ, МЯС, СМЯ, СЯМ, ЯМС, ЯСМ. </a:t>
            </a:r>
          </a:p>
          <a:p>
            <a:pPr>
              <a:lnSpc>
                <a:spcPct val="107000"/>
              </a:lnSpc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6 способов</a:t>
            </a:r>
          </a:p>
          <a:p>
            <a:pPr>
              <a:lnSpc>
                <a:spcPct val="107000"/>
              </a:lnSpc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8E5619-138E-4766-B7EC-FA6B7EB9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0" y="884552"/>
            <a:ext cx="2295546" cy="15303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95B99F-3C60-4436-97AC-43E5E17E5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6" y="4320346"/>
            <a:ext cx="2604206" cy="17361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D9638D-DD33-4F64-95C7-FEDAE93A8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885" y="3535664"/>
            <a:ext cx="2421461" cy="2421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EB77E6-6565-46FA-AB85-8C966B676A47}"/>
              </a:ext>
            </a:extLst>
          </p:cNvPr>
          <p:cNvSpPr txBox="1"/>
          <p:nvPr/>
        </p:nvSpPr>
        <p:spPr>
          <a:xfrm>
            <a:off x="11774311" y="25964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30395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DD3562-345A-416D-98C7-C6C86A2A8D4B}"/>
              </a:ext>
            </a:extLst>
          </p:cNvPr>
          <p:cNvSpPr/>
          <p:nvPr/>
        </p:nvSpPr>
        <p:spPr>
          <a:xfrm>
            <a:off x="1467554" y="813465"/>
            <a:ext cx="9832623" cy="3988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3.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СУЩЕСТВУЕТ ЧЕТЫРЁХЗНАЧНЫХ ЧИСЕЛ, СУММА ЦИФР КОТОРЫХ МЕНЬШЕ 4?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Выпишем по возрастанию все четырёхзначные числа, сумма цифр которых равна 1, 2 или 3: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1000,1001,1002,1010,1011,1020,1100,1101,1110,1200, 2000,2001,2010,2100,3000.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Ответ:15 чисел. 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EC509-44B2-40BB-A579-CA8F1903E756}"/>
              </a:ext>
            </a:extLst>
          </p:cNvPr>
          <p:cNvSpPr txBox="1"/>
          <p:nvPr/>
        </p:nvSpPr>
        <p:spPr>
          <a:xfrm>
            <a:off x="11638844" y="24835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78894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8688" y="627400"/>
            <a:ext cx="108062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ЗАДАЧА 4. </a:t>
            </a:r>
          </a:p>
          <a:p>
            <a:pPr eaLnBrk="1" hangingPunct="1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СКОЛЬКИМИ СПОСОБАМИ МОЖНО ВЫБРАТЬ ИЗ ПЯТИ РАЗНЫХ КНИГ </a:t>
            </a:r>
          </a:p>
          <a:p>
            <a:pPr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КАКИЕ-ЛИБО ДВЕ И ПОДАРИТЬ ИХ ДВУМ ДЕТЯМ?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7B5D83-4FA4-49F7-9082-477BB0DAEDF9}"/>
              </a:ext>
            </a:extLst>
          </p:cNvPr>
          <p:cNvSpPr/>
          <p:nvPr/>
        </p:nvSpPr>
        <p:spPr>
          <a:xfrm>
            <a:off x="828411" y="1859755"/>
            <a:ext cx="71866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Решение 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Обозначим книги буквами     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Можно выписать все возможные пары книг: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AE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BD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CE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Ответ:10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23F9B3-2483-49B9-AF97-E82B4802A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9" y="3821493"/>
            <a:ext cx="2093094" cy="20482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F19728-FFDE-4DAE-B58E-DF98AFAF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85" y="2356643"/>
            <a:ext cx="3652281" cy="2739211"/>
          </a:xfrm>
          <a:prstGeom prst="roundRect">
            <a:avLst>
              <a:gd name="adj" fmla="val 11111"/>
            </a:avLst>
          </a:prstGeom>
          <a:ln w="28575" cap="rnd">
            <a:solidFill>
              <a:srgbClr val="00206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611FA-F4C8-4CC5-BB96-421F1836646A}"/>
              </a:ext>
            </a:extLst>
          </p:cNvPr>
          <p:cNvSpPr txBox="1"/>
          <p:nvPr/>
        </p:nvSpPr>
        <p:spPr>
          <a:xfrm>
            <a:off x="11717867" y="33866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4E2102-E904-4AAD-A444-953999628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1" t="63376" r="2098" b="2551"/>
          <a:stretch/>
        </p:blipFill>
        <p:spPr>
          <a:xfrm>
            <a:off x="6333067" y="2954323"/>
            <a:ext cx="4989690" cy="3158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D6D5A9-F58E-46ED-ACC5-4246357AA071}"/>
              </a:ext>
            </a:extLst>
          </p:cNvPr>
          <p:cNvSpPr txBox="1"/>
          <p:nvPr/>
        </p:nvSpPr>
        <p:spPr>
          <a:xfrm>
            <a:off x="1320801" y="846667"/>
            <a:ext cx="7009483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ВОЗМОЖНЫХ ВАРИАНТОВ</a:t>
            </a:r>
          </a:p>
          <a:p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разные комбинаторные задачи решаются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помощью составления специальных схем.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 такая схема напоминает дерево,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отсюда и такое название –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возможных вариантов»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4FEBA-4F29-4AF5-9E9F-E0C9B48752AF}"/>
              </a:ext>
            </a:extLst>
          </p:cNvPr>
          <p:cNvSpPr txBox="1"/>
          <p:nvPr/>
        </p:nvSpPr>
        <p:spPr>
          <a:xfrm>
            <a:off x="11842044" y="29351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02320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8DA5F7-FD60-439A-8B50-CBFBA0B4CEE5}"/>
              </a:ext>
            </a:extLst>
          </p:cNvPr>
          <p:cNvSpPr/>
          <p:nvPr/>
        </p:nvSpPr>
        <p:spPr>
          <a:xfrm>
            <a:off x="1535288" y="867601"/>
            <a:ext cx="99229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5.</a:t>
            </a: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ПОПРОСИЛ ОЛЕГА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РАЗЛОЖИТЬ НА ПОЛКЕ 3 ШАРА -ЖЀЛТЫЙ, КРАСНЫЙ, СИНИЙ. СКОЛЬКИМИ СПОСОБАМИ ОЛЕГ МОЖЕТ ЭТО СДЕЛАТЬ?</a:t>
            </a: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вариантов будет выглядеть так:</a:t>
            </a: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6 вариантов.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E27347-E908-4CEF-8450-14083F403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388" y="2917432"/>
            <a:ext cx="6970587" cy="2308323"/>
          </a:xfrm>
          <a:prstGeom prst="roundRect">
            <a:avLst>
              <a:gd name="adj" fmla="val 11111"/>
            </a:avLst>
          </a:prstGeom>
          <a:ln w="28575" cap="rnd">
            <a:solidFill>
              <a:srgbClr val="00206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FEF66-3611-4393-8414-D41377107A0D}"/>
              </a:ext>
            </a:extLst>
          </p:cNvPr>
          <p:cNvSpPr txBox="1"/>
          <p:nvPr/>
        </p:nvSpPr>
        <p:spPr>
          <a:xfrm>
            <a:off x="11661422" y="23706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08958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>
            <a:extLst>
              <a:ext uri="{FF2B5EF4-FFF2-40B4-BE49-F238E27FC236}">
                <a16:creationId xmlns:a16="http://schemas.microsoft.com/office/drawing/2014/main" id="{106E5E7E-FBAA-4324-A7E1-CD37FC77B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746126"/>
            <a:ext cx="7775575" cy="18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ВНЕУРОЧНАЯ ДЕЯТЕЛЬНОСТЬ</a:t>
            </a:r>
            <a:endParaRPr lang="ru-RU" altLang="ru-RU" sz="20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ВИКТОРИНА</a:t>
            </a:r>
            <a:endParaRPr lang="ru-RU" altLang="ru-RU" sz="20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«Математические ребусы»</a:t>
            </a:r>
            <a:endParaRPr lang="ru-RU" altLang="ru-RU" sz="28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2082C-FD47-4C8B-BC6D-A9014753D2CE}"/>
              </a:ext>
            </a:extLst>
          </p:cNvPr>
          <p:cNvSpPr txBox="1"/>
          <p:nvPr/>
        </p:nvSpPr>
        <p:spPr>
          <a:xfrm>
            <a:off x="1290179" y="707835"/>
            <a:ext cx="8079828" cy="3962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ввести понятие комбинаторной задачи; формировать умения решать комбинаторные задачи полным перебором вариантов, а также с помощью графов; изучить комбинаторное правило умножения; формировать умения решать комбинаторные задачи с помощью правила умножения и составления таблиц возможных вариантов.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 ОБУЧЕНИЯ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rtl="0"/>
            <a:r>
              <a:rPr lang="ru-RU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Предметные.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ознакомление со способами решения комбинаторных задач.</a:t>
            </a:r>
            <a:r>
              <a:rPr lang="ru-RU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rtl="0"/>
            <a:r>
              <a:rPr lang="ru-RU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Личностные: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развитие логического и критического мышления, культуры речи, способности к умственному эксперименту.</a:t>
            </a:r>
          </a:p>
          <a:p>
            <a:pPr algn="just" rtl="0"/>
            <a:r>
              <a:rPr lang="ru-RU" sz="1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общих способов интеллектуальной деятельности, характерных для математики и являющихся основой познавательной культуры, значимой для различных сфер человеческой деятельности.</a:t>
            </a:r>
            <a:endParaRPr kumimoji="0" lang="ru-RU" altLang="ru-RU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5016F9-1103-416A-B0F5-A1A7F57ED703}"/>
              </a:ext>
            </a:extLst>
          </p:cNvPr>
          <p:cNvSpPr/>
          <p:nvPr/>
        </p:nvSpPr>
        <p:spPr>
          <a:xfrm>
            <a:off x="1076287" y="704334"/>
            <a:ext cx="9601218" cy="4585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Катя собирается на каникулы. Она может поехать с бабушкой или с родителями.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Если Катя поедет с бабушкой, то она сможет провести каникулы или на даче,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в городе, или в деревне.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она поедет с родителями, то она сможет провести каникулы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отдыхая в санатории, или путешествия по горам,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путешествуя на теплоходе. Сколько разных вариантов есть у Кати,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провести свои каникулы?</a:t>
            </a:r>
          </a:p>
          <a:p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вариантов будет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выглядеть так:</a:t>
            </a: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6 вариантов.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54EF7E-38CD-4666-82C7-7397D97B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543" y="3235068"/>
            <a:ext cx="7643307" cy="2656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8E743A-D4FB-41AC-B5CA-2E22A2D4F5D1}"/>
              </a:ext>
            </a:extLst>
          </p:cNvPr>
          <p:cNvSpPr txBox="1"/>
          <p:nvPr/>
        </p:nvSpPr>
        <p:spPr>
          <a:xfrm>
            <a:off x="11446933" y="21448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133689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0E815-5C05-4C90-ADF9-E53C935F012E}"/>
              </a:ext>
            </a:extLst>
          </p:cNvPr>
          <p:cNvSpPr/>
          <p:nvPr/>
        </p:nvSpPr>
        <p:spPr>
          <a:xfrm>
            <a:off x="1174045" y="741848"/>
            <a:ext cx="10296464" cy="1331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7.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ДВУЗНАЧНЫХ ЧИСЕЛ МОЖНО СОСТАВИТЬ ИЗ ЦИФР 1, 4 И 7?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915F647-82E5-4038-93CF-2C217506E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935555"/>
              </p:ext>
            </p:extLst>
          </p:nvPr>
        </p:nvGraphicFramePr>
        <p:xfrm>
          <a:off x="5483505" y="2359434"/>
          <a:ext cx="5987004" cy="261220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96751">
                  <a:extLst>
                    <a:ext uri="{9D8B030D-6E8A-4147-A177-3AD203B41FA5}">
                      <a16:colId xmlns:a16="http://schemas.microsoft.com/office/drawing/2014/main" val="913721606"/>
                    </a:ext>
                  </a:extLst>
                </a:gridCol>
                <a:gridCol w="1496751">
                  <a:extLst>
                    <a:ext uri="{9D8B030D-6E8A-4147-A177-3AD203B41FA5}">
                      <a16:colId xmlns:a16="http://schemas.microsoft.com/office/drawing/2014/main" val="1655650128"/>
                    </a:ext>
                  </a:extLst>
                </a:gridCol>
                <a:gridCol w="1496751">
                  <a:extLst>
                    <a:ext uri="{9D8B030D-6E8A-4147-A177-3AD203B41FA5}">
                      <a16:colId xmlns:a16="http://schemas.microsoft.com/office/drawing/2014/main" val="2454984213"/>
                    </a:ext>
                  </a:extLst>
                </a:gridCol>
                <a:gridCol w="1496751">
                  <a:extLst>
                    <a:ext uri="{9D8B030D-6E8A-4147-A177-3AD203B41FA5}">
                      <a16:colId xmlns:a16="http://schemas.microsoft.com/office/drawing/2014/main" val="1983902059"/>
                    </a:ext>
                  </a:extLst>
                </a:gridCol>
              </a:tblGrid>
              <a:tr h="395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1750197761"/>
                  </a:ext>
                </a:extLst>
              </a:tr>
              <a:tr h="709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2641910671"/>
                  </a:ext>
                </a:extLst>
              </a:tr>
              <a:tr h="709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2443171347"/>
                  </a:ext>
                </a:extLst>
              </a:tr>
              <a:tr h="709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3564052833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3D456598-B9C0-4861-8CE7-E8FC31DC0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436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DA3E89-0ADE-4187-A984-A710D75F4426}"/>
              </a:ext>
            </a:extLst>
          </p:cNvPr>
          <p:cNvSpPr txBox="1"/>
          <p:nvPr/>
        </p:nvSpPr>
        <p:spPr>
          <a:xfrm>
            <a:off x="902825" y="2255932"/>
            <a:ext cx="4467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Оформим решение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 в  виде таблицы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9 чисел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DCA1B-6D51-482D-8AE2-C26632388484}"/>
              </a:ext>
            </a:extLst>
          </p:cNvPr>
          <p:cNvSpPr txBox="1"/>
          <p:nvPr/>
        </p:nvSpPr>
        <p:spPr>
          <a:xfrm>
            <a:off x="11690430" y="25464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91958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B9AD92-8091-4726-9F20-4E782509F953}"/>
              </a:ext>
            </a:extLst>
          </p:cNvPr>
          <p:cNvSpPr/>
          <p:nvPr/>
        </p:nvSpPr>
        <p:spPr>
          <a:xfrm>
            <a:off x="756354" y="666669"/>
            <a:ext cx="10814757" cy="1269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8.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ЧЁТНЫХ ДВУЗНАЧНЫХ ЧИСЕЛ МОЖНО СОСТАВИТЬ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ЦИФР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 1, 2, 4, 5, 9?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F27AD96-6B92-43AA-B619-929C2F95D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682793"/>
              </p:ext>
            </p:extLst>
          </p:nvPr>
        </p:nvGraphicFramePr>
        <p:xfrm>
          <a:off x="4955823" y="2156178"/>
          <a:ext cx="6175024" cy="28975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43756">
                  <a:extLst>
                    <a:ext uri="{9D8B030D-6E8A-4147-A177-3AD203B41FA5}">
                      <a16:colId xmlns:a16="http://schemas.microsoft.com/office/drawing/2014/main" val="570752028"/>
                    </a:ext>
                  </a:extLst>
                </a:gridCol>
                <a:gridCol w="1543756">
                  <a:extLst>
                    <a:ext uri="{9D8B030D-6E8A-4147-A177-3AD203B41FA5}">
                      <a16:colId xmlns:a16="http://schemas.microsoft.com/office/drawing/2014/main" val="1153312717"/>
                    </a:ext>
                  </a:extLst>
                </a:gridCol>
                <a:gridCol w="1543756">
                  <a:extLst>
                    <a:ext uri="{9D8B030D-6E8A-4147-A177-3AD203B41FA5}">
                      <a16:colId xmlns:a16="http://schemas.microsoft.com/office/drawing/2014/main" val="2994395193"/>
                    </a:ext>
                  </a:extLst>
                </a:gridCol>
                <a:gridCol w="1543756">
                  <a:extLst>
                    <a:ext uri="{9D8B030D-6E8A-4147-A177-3AD203B41FA5}">
                      <a16:colId xmlns:a16="http://schemas.microsoft.com/office/drawing/2014/main" val="2100879541"/>
                    </a:ext>
                  </a:extLst>
                </a:gridCol>
              </a:tblGrid>
              <a:tr h="401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1807353184"/>
                  </a:ext>
                </a:extLst>
              </a:tr>
              <a:tr h="401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856049564"/>
                  </a:ext>
                </a:extLst>
              </a:tr>
              <a:tr h="401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3486446913"/>
                  </a:ext>
                </a:extLst>
              </a:tr>
              <a:tr h="401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3586365064"/>
                  </a:ext>
                </a:extLst>
              </a:tr>
              <a:tr h="401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3180819887"/>
                  </a:ext>
                </a:extLst>
              </a:tr>
              <a:tr h="401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3569304336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5FC9B3-CB0B-429B-AA98-119620F41F81}"/>
              </a:ext>
            </a:extLst>
          </p:cNvPr>
          <p:cNvSpPr/>
          <p:nvPr/>
        </p:nvSpPr>
        <p:spPr>
          <a:xfrm>
            <a:off x="857955" y="2496235"/>
            <a:ext cx="6096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Оформим решение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  виде таблицы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* 3 = 15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чётных двузначных чисел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3A4E6-C259-4004-A3EC-A98ACAB721FC}"/>
              </a:ext>
            </a:extLst>
          </p:cNvPr>
          <p:cNvSpPr txBox="1"/>
          <p:nvPr/>
        </p:nvSpPr>
        <p:spPr>
          <a:xfrm>
            <a:off x="11706578" y="28222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4427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F2F57E-AEAA-4DAA-9A16-902BF20EE4E9}"/>
              </a:ext>
            </a:extLst>
          </p:cNvPr>
          <p:cNvSpPr/>
          <p:nvPr/>
        </p:nvSpPr>
        <p:spPr>
          <a:xfrm>
            <a:off x="891822" y="633672"/>
            <a:ext cx="10566399" cy="1398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9.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ЗАВТРАК ЛЕНА МОЖЕТ ВЫБРАТЬ ПЛЮШКУ, БУТЕРБРОД, ПРЯНИК ИЛИ КЕКС.  А ЗАПИТЬ ИХ ОНА МОЖЕТ КОФЕ, СОКОМ ИЛИ КЕФИРОМ. ИЗ СКОЛЬКИХ ВАРИАНТОВ ЗАВТРАКА ЛЕНА МОЖЕТ ВЫБРАТЬ?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92F531-5B13-4C99-A5CC-9DE1B7289FB7}"/>
              </a:ext>
            </a:extLst>
          </p:cNvPr>
          <p:cNvSpPr/>
          <p:nvPr/>
        </p:nvSpPr>
        <p:spPr>
          <a:xfrm>
            <a:off x="891822" y="1966319"/>
            <a:ext cx="3717684" cy="3188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Оформим решение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в виде таблицы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</a:rPr>
              <a:t>3 * 4 = 12 – вариантов завтрака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Ответ: 12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C39620-B3B0-447F-BF1C-90693DE71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765005"/>
              </p:ext>
            </p:extLst>
          </p:nvPr>
        </p:nvGraphicFramePr>
        <p:xfrm>
          <a:off x="4609506" y="2379491"/>
          <a:ext cx="6930670" cy="260325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86134">
                  <a:extLst>
                    <a:ext uri="{9D8B030D-6E8A-4147-A177-3AD203B41FA5}">
                      <a16:colId xmlns:a16="http://schemas.microsoft.com/office/drawing/2014/main" val="917158043"/>
                    </a:ext>
                  </a:extLst>
                </a:gridCol>
                <a:gridCol w="1386134">
                  <a:extLst>
                    <a:ext uri="{9D8B030D-6E8A-4147-A177-3AD203B41FA5}">
                      <a16:colId xmlns:a16="http://schemas.microsoft.com/office/drawing/2014/main" val="1273939690"/>
                    </a:ext>
                  </a:extLst>
                </a:gridCol>
                <a:gridCol w="1386134">
                  <a:extLst>
                    <a:ext uri="{9D8B030D-6E8A-4147-A177-3AD203B41FA5}">
                      <a16:colId xmlns:a16="http://schemas.microsoft.com/office/drawing/2014/main" val="2183641920"/>
                    </a:ext>
                  </a:extLst>
                </a:gridCol>
                <a:gridCol w="1386134">
                  <a:extLst>
                    <a:ext uri="{9D8B030D-6E8A-4147-A177-3AD203B41FA5}">
                      <a16:colId xmlns:a16="http://schemas.microsoft.com/office/drawing/2014/main" val="819737068"/>
                    </a:ext>
                  </a:extLst>
                </a:gridCol>
                <a:gridCol w="1386134">
                  <a:extLst>
                    <a:ext uri="{9D8B030D-6E8A-4147-A177-3AD203B41FA5}">
                      <a16:colId xmlns:a16="http://schemas.microsoft.com/office/drawing/2014/main" val="484835257"/>
                    </a:ext>
                  </a:extLst>
                </a:gridCol>
              </a:tblGrid>
              <a:tr h="407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0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Плюшка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Бутерброд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Пряник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Кекс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648426013"/>
                  </a:ext>
                </a:extLst>
              </a:tr>
              <a:tr h="731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Кофе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Плюшка</a:t>
                      </a:r>
                      <a:br>
                        <a:rPr lang="ru-RU" sz="2000" b="1" dirty="0">
                          <a:effectLst/>
                        </a:rPr>
                      </a:br>
                      <a:r>
                        <a:rPr lang="ru-RU" sz="2000" b="1" dirty="0">
                          <a:effectLst/>
                        </a:rPr>
                        <a:t>Кофе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Бутерброд</a:t>
                      </a:r>
                      <a:br>
                        <a:rPr lang="ru-RU" sz="2000" b="1">
                          <a:effectLst/>
                        </a:rPr>
                      </a:br>
                      <a:r>
                        <a:rPr lang="ru-RU" sz="2000" b="1">
                          <a:effectLst/>
                        </a:rPr>
                        <a:t>Кофе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Пряник</a:t>
                      </a:r>
                      <a:br>
                        <a:rPr lang="ru-RU" sz="2000" b="1">
                          <a:effectLst/>
                        </a:rPr>
                      </a:br>
                      <a:r>
                        <a:rPr lang="ru-RU" sz="2000" b="1">
                          <a:effectLst/>
                        </a:rPr>
                        <a:t>Кофе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Кекс</a:t>
                      </a:r>
                      <a:br>
                        <a:rPr lang="ru-RU" sz="2000" b="1">
                          <a:effectLst/>
                        </a:rPr>
                      </a:br>
                      <a:r>
                        <a:rPr lang="ru-RU" sz="2000" b="1">
                          <a:effectLst/>
                        </a:rPr>
                        <a:t>Кофе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2932120958"/>
                  </a:ext>
                </a:extLst>
              </a:tr>
              <a:tr h="731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Сок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Плюшка</a:t>
                      </a:r>
                      <a:br>
                        <a:rPr lang="ru-RU" sz="2000" b="1" dirty="0">
                          <a:effectLst/>
                        </a:rPr>
                      </a:br>
                      <a:r>
                        <a:rPr lang="ru-RU" sz="2000" b="1" dirty="0">
                          <a:effectLst/>
                        </a:rPr>
                        <a:t>Сок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Бутерброд</a:t>
                      </a:r>
                      <a:br>
                        <a:rPr lang="ru-RU" sz="2000" b="1">
                          <a:effectLst/>
                        </a:rPr>
                      </a:br>
                      <a:r>
                        <a:rPr lang="ru-RU" sz="2000" b="1">
                          <a:effectLst/>
                        </a:rPr>
                        <a:t>Сок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Пряник</a:t>
                      </a:r>
                      <a:br>
                        <a:rPr lang="ru-RU" sz="2000" b="1">
                          <a:effectLst/>
                        </a:rPr>
                      </a:br>
                      <a:r>
                        <a:rPr lang="ru-RU" sz="2000" b="1">
                          <a:effectLst/>
                        </a:rPr>
                        <a:t>Сок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Кекс</a:t>
                      </a:r>
                      <a:br>
                        <a:rPr lang="ru-RU" sz="2000" b="1">
                          <a:effectLst/>
                        </a:rPr>
                      </a:br>
                      <a:r>
                        <a:rPr lang="ru-RU" sz="2000" b="1">
                          <a:effectLst/>
                        </a:rPr>
                        <a:t>Сок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2168875731"/>
                  </a:ext>
                </a:extLst>
              </a:tr>
              <a:tr h="731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Кефир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Плюшка</a:t>
                      </a:r>
                      <a:br>
                        <a:rPr lang="ru-RU" sz="2000" b="1" dirty="0">
                          <a:effectLst/>
                        </a:rPr>
                      </a:br>
                      <a:r>
                        <a:rPr lang="ru-RU" sz="2000" b="1" dirty="0">
                          <a:effectLst/>
                        </a:rPr>
                        <a:t>Кефир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Бутерброд</a:t>
                      </a:r>
                      <a:br>
                        <a:rPr lang="ru-RU" sz="2000" b="1" dirty="0">
                          <a:effectLst/>
                        </a:rPr>
                      </a:br>
                      <a:r>
                        <a:rPr lang="ru-RU" sz="2000" b="1" dirty="0">
                          <a:effectLst/>
                        </a:rPr>
                        <a:t>Кефир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Пряник</a:t>
                      </a:r>
                      <a:br>
                        <a:rPr lang="ru-RU" sz="2000" b="1" dirty="0">
                          <a:effectLst/>
                        </a:rPr>
                      </a:br>
                      <a:r>
                        <a:rPr lang="ru-RU" sz="2000" b="1" dirty="0">
                          <a:effectLst/>
                        </a:rPr>
                        <a:t>Кефир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Кекс</a:t>
                      </a:r>
                      <a:br>
                        <a:rPr lang="ru-RU" sz="2000" b="1" dirty="0">
                          <a:effectLst/>
                        </a:rPr>
                      </a:br>
                      <a:r>
                        <a:rPr lang="ru-RU" sz="2000" b="1" dirty="0">
                          <a:effectLst/>
                        </a:rPr>
                        <a:t>Кефир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extLst>
                  <a:ext uri="{0D108BD9-81ED-4DB2-BD59-A6C34878D82A}">
                    <a16:rowId xmlns:a16="http://schemas.microsoft.com/office/drawing/2014/main" val="7686204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0A73AC9-F0AB-4294-8BA7-DF50F36C2C0F}"/>
              </a:ext>
            </a:extLst>
          </p:cNvPr>
          <p:cNvSpPr txBox="1"/>
          <p:nvPr/>
        </p:nvSpPr>
        <p:spPr>
          <a:xfrm>
            <a:off x="11706578" y="19191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34824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9911" y="641983"/>
            <a:ext cx="1089377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ЗАДАЧА 10. </a:t>
            </a:r>
          </a:p>
          <a:p>
            <a:pPr eaLnBrk="1" hangingPunct="1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СКОЛЬКИМИ СПОСОБАМИ МОЖНО УСТАНОВИТЬ ДЕЖУРСТВО ПО ДВА ЧЕЛОВЕКА В ДЕНЬ, СРЕДИ  26 СТУДЕНТОВ В ГРУППЕ?</a:t>
            </a:r>
          </a:p>
          <a:p>
            <a:pPr eaLnBrk="1" hangingPunct="1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Решение.</a:t>
            </a:r>
          </a:p>
          <a:p>
            <a:pPr eaLnBrk="1" hangingPunct="1">
              <a:defRPr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Пусть сначала избирается  1 дежурный Для него есть 26 способов  выбора. Тогда 2 дежурным может стать каждый из оставшихся 25 студентов. </a:t>
            </a: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Поэтому всего существует 26 ∙ 25 = 650 способов выбора.</a:t>
            </a: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Ответ: 650</a:t>
            </a:r>
            <a:endParaRPr lang="ru-RU" sz="2400" b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F73838-5682-4780-92C2-CC709DE17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527" y="3947655"/>
            <a:ext cx="2268362" cy="2268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573CB-6952-4492-8B23-EB92DF4594F0}"/>
              </a:ext>
            </a:extLst>
          </p:cNvPr>
          <p:cNvSpPr txBox="1"/>
          <p:nvPr/>
        </p:nvSpPr>
        <p:spPr>
          <a:xfrm>
            <a:off x="11650133" y="29351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C260FC-8906-40B7-BBAC-75497E4F1B0D}"/>
              </a:ext>
            </a:extLst>
          </p:cNvPr>
          <p:cNvSpPr/>
          <p:nvPr/>
        </p:nvSpPr>
        <p:spPr>
          <a:xfrm>
            <a:off x="1016001" y="1028783"/>
            <a:ext cx="10532532" cy="287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ПРАВИЛО УМНОЖЕНИЯ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ТОГО, ЧТОБЫ НАЙТИ ЧИСЛО ВСЕХ ВОЗМОЖНЫХ ИСХОДОВ НЕЗАВИСИМОГО ПРОВЕДЕНИЯ ДВУХ ИСПЫТАНИЙ А И В,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СЛЕДУЕТ ПЕРЕМНОЖИТЬ ЧИСЛО ВСЕХ ИСХОДОВ ИСПЫТАНИЯ А И ЧИСЛО ВСЕХ ИСХОДОВ ИСПЫТАНИЯ В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E876C-592E-4686-9F24-5632BF7FEA4D}"/>
              </a:ext>
            </a:extLst>
          </p:cNvPr>
          <p:cNvSpPr txBox="1"/>
          <p:nvPr/>
        </p:nvSpPr>
        <p:spPr>
          <a:xfrm>
            <a:off x="11808178" y="21448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8848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0" y="722490"/>
            <a:ext cx="9372598" cy="156351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295402" y="1926390"/>
            <a:ext cx="9601196" cy="3318936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Повторить способы решения комбинаторных задач.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Придумать и решить задачу (связанную с профессиональной направленностью) на построение дерева всевозможных вариантов.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000" y="6429396"/>
            <a:ext cx="1000100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D2D6A9-EFE9-4D74-A768-51299DCE7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49" y="3988072"/>
            <a:ext cx="2056884" cy="19360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4978C-7F71-452C-A6F2-245C3F849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667" y="3429000"/>
            <a:ext cx="2495115" cy="24951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69F1C9-CB67-4F6A-9E32-B78BC9BD7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35" y="3866071"/>
            <a:ext cx="2015530" cy="20580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D805B9-1706-4126-9A41-2E8E5C5B6CD9}"/>
              </a:ext>
            </a:extLst>
          </p:cNvPr>
          <p:cNvSpPr txBox="1"/>
          <p:nvPr/>
        </p:nvSpPr>
        <p:spPr>
          <a:xfrm>
            <a:off x="11661422" y="31608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FC4E86-C4DE-4D3F-A859-BE8F2FD67C72}"/>
              </a:ext>
            </a:extLst>
          </p:cNvPr>
          <p:cNvSpPr txBox="1"/>
          <p:nvPr/>
        </p:nvSpPr>
        <p:spPr>
          <a:xfrm>
            <a:off x="2901460" y="932934"/>
            <a:ext cx="6115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РЕСУРСЫ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92C0E-E6CE-4BA7-8C05-3692FF463930}"/>
              </a:ext>
            </a:extLst>
          </p:cNvPr>
          <p:cNvSpPr txBox="1"/>
          <p:nvPr/>
        </p:nvSpPr>
        <p:spPr>
          <a:xfrm>
            <a:off x="2455985" y="1575974"/>
            <a:ext cx="6115538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1)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https://nsportal.ru/shkola/algebra/library/2014/12/14/primery-kombinatornykh-zadach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2)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https://anna-kobets.ru/metodicheskie-materialy/131-metody-resheniya-kombinatornykh-zadach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3)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https://pedsovet.su/load/14-1-0-11550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254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>
            <a:extLst>
              <a:ext uri="{FF2B5EF4-FFF2-40B4-BE49-F238E27FC236}">
                <a16:creationId xmlns:a16="http://schemas.microsoft.com/office/drawing/2014/main" id="{106E5E7E-FBAA-4324-A7E1-CD37FC77B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746126"/>
            <a:ext cx="7775575" cy="326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 ОБУЧЕНИЯ</a:t>
            </a:r>
            <a:r>
              <a:rPr lang="ru-RU" altLang="ru-RU" sz="1600" dirty="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ru-RU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Предметные.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ознакомление со способами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решения комбинаторных задач.</a:t>
            </a:r>
            <a:r>
              <a:rPr lang="ru-RU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just" rtl="0"/>
            <a:r>
              <a:rPr lang="ru-RU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Личностные: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развитие логического и критического мышления, культуры речи, способности к умственному эксперименту.</a:t>
            </a:r>
            <a:endParaRPr lang="ru-RU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 rtl="0"/>
            <a:r>
              <a:rPr lang="ru-RU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Метапредметные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формирование общих способов интеллектуальной деятельности, характерных для математики и являющихся основой познавательной культуры, значимой для различных сфер человеческой деятельности.</a:t>
            </a:r>
            <a:endParaRPr lang="ru-RU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defTabSz="914400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</a:t>
            </a:r>
            <a:endParaRPr lang="ru-RU" altLang="ru-RU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prstClr val="white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52EA7-D975-4FEC-B5F9-9E8BFE9180EC}"/>
              </a:ext>
            </a:extLst>
          </p:cNvPr>
          <p:cNvSpPr txBox="1"/>
          <p:nvPr/>
        </p:nvSpPr>
        <p:spPr>
          <a:xfrm>
            <a:off x="4752714" y="1196622"/>
            <a:ext cx="618836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МАТЕМАТИКЕ СЛЕДУЕТ ПОМНИТЬ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ФОРМУЛЫ, 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ПРОЦЕССЫ МЫШЛЕНИЯ.</a:t>
            </a:r>
          </a:p>
          <a:p>
            <a:endParaRPr lang="ru-RU" b="1" dirty="0"/>
          </a:p>
          <a:p>
            <a:endParaRPr lang="ru-RU" b="1" dirty="0"/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русский математик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ЕРМАКОВ ВАСИЛИЙ ПЕТРОВИЧ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(1845-1922)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04FBFF-7C92-4E47-97A5-AD400BA837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12594" r="51605" b="22386"/>
          <a:stretch/>
        </p:blipFill>
        <p:spPr>
          <a:xfrm>
            <a:off x="878122" y="801225"/>
            <a:ext cx="4029004" cy="5252334"/>
          </a:xfrm>
          <a:prstGeom prst="roundRect">
            <a:avLst>
              <a:gd name="adj" fmla="val 11111"/>
            </a:avLst>
          </a:prstGeom>
          <a:ln w="38100" cap="rnd">
            <a:solidFill>
              <a:srgbClr val="00206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1922B6-17BC-4582-A0FA-F052FF422732}"/>
              </a:ext>
            </a:extLst>
          </p:cNvPr>
          <p:cNvSpPr txBox="1"/>
          <p:nvPr/>
        </p:nvSpPr>
        <p:spPr>
          <a:xfrm>
            <a:off x="11898489" y="270933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529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hdwallpapersrocks.com/wp-content/uploads/2014/05/Meet-hands-of-friend-nice-wallpape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12800" y="658223"/>
            <a:ext cx="3727537" cy="24850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4" name="Picture 4" descr="http://zz-z.ru/content/images/2016/02/Man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18227" y="3728024"/>
            <a:ext cx="3804530" cy="24688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764811" y="575431"/>
            <a:ext cx="47580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Давайте поздороваемся,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т.е. все пожмем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 другу руки.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группе 26 человек.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4034" y="3143249"/>
            <a:ext cx="6715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было всего рукопожатий?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2F006-CBCD-4F79-A9B4-60F07CBFE5FF}"/>
              </a:ext>
            </a:extLst>
          </p:cNvPr>
          <p:cNvSpPr txBox="1"/>
          <p:nvPr/>
        </p:nvSpPr>
        <p:spPr>
          <a:xfrm>
            <a:off x="11770468" y="592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282" y="4429132"/>
            <a:ext cx="4357718" cy="1714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Число рукопожатий равно: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(26 * 25) : 2 = 325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5362" name="Picture 2" descr="http://hdwallpapersrocks.com/wp-content/uploads/2014/05/Meet-hands-of-friend-nice-wallpape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36772" y="714356"/>
            <a:ext cx="3511051" cy="23407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4" name="Picture 4" descr="http://zz-z.ru/content/images/2016/02/Man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98921" y="3696536"/>
            <a:ext cx="3634398" cy="23584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695362" y="544608"/>
            <a:ext cx="47580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Давайте поздороваемся,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т.е. все пожмем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 другу руки.</a:t>
            </a:r>
          </a:p>
          <a:p>
            <a:pPr algn="ctr"/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группе 26 человек.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4034" y="3143249"/>
            <a:ext cx="6715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было всего рукопожатий?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E060DC-1CD6-42F3-AFED-7BEFC8AFF4CA}"/>
              </a:ext>
            </a:extLst>
          </p:cNvPr>
          <p:cNvSpPr txBox="1"/>
          <p:nvPr/>
        </p:nvSpPr>
        <p:spPr>
          <a:xfrm>
            <a:off x="11862982" y="59273"/>
            <a:ext cx="23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85442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905000" y="4455955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400" b="1" dirty="0">
                <a:ln w="0"/>
                <a:solidFill>
                  <a:srgbClr val="002060"/>
                </a:solidFill>
              </a:rPr>
              <a:t>3. </a:t>
            </a:r>
            <a:r>
              <a:rPr lang="ru-RU" sz="24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Комбинаторикой называют область математики, которая изучает вопросы о числе различных комбинаций, которые можно составить из данных элементов.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905000" y="1423998"/>
            <a:ext cx="88487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n w="0"/>
                <a:solidFill>
                  <a:srgbClr val="002060"/>
                </a:solidFill>
              </a:rPr>
              <a:t>1. </a:t>
            </a:r>
            <a:r>
              <a:rPr lang="ru-RU" sz="24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Комбинаторика – это наука о расположении элементов в определенном порядке и о подсчете числа способов такого расположения. 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905000" y="2755033"/>
            <a:ext cx="87471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n w="0"/>
                <a:solidFill>
                  <a:srgbClr val="002060"/>
                </a:solidFill>
              </a:rPr>
              <a:t>2. </a:t>
            </a:r>
            <a:r>
              <a:rPr lang="ru-RU" sz="24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Комбинаторика — раздел математики, изучающий дискретные объекты, множества (сочетания, перестановки, размещения и перечисления элементов) и отношения на них (например, частичного порядка).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65051" y="544663"/>
            <a:ext cx="646189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комбинаторика?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B2A77-7E21-442C-BD46-D70CF101FDC2}"/>
              </a:ext>
            </a:extLst>
          </p:cNvPr>
          <p:cNvSpPr txBox="1"/>
          <p:nvPr/>
        </p:nvSpPr>
        <p:spPr>
          <a:xfrm>
            <a:off x="11627556" y="903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99545E-E758-4C2D-984A-C979D54EF6EF}"/>
              </a:ext>
            </a:extLst>
          </p:cNvPr>
          <p:cNvSpPr txBox="1"/>
          <p:nvPr/>
        </p:nvSpPr>
        <p:spPr>
          <a:xfrm>
            <a:off x="2291750" y="1949725"/>
            <a:ext cx="73666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Решение задач на перебор вариантов</a:t>
            </a:r>
          </a:p>
          <a:p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42EFCA-3A44-4DBD-8607-A127C1476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50" r="24718"/>
          <a:stretch/>
        </p:blipFill>
        <p:spPr>
          <a:xfrm>
            <a:off x="9044820" y="3160240"/>
            <a:ext cx="3098130" cy="23040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088258-AD6C-4E20-86C4-7E94876B17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r="59847"/>
          <a:stretch/>
        </p:blipFill>
        <p:spPr>
          <a:xfrm>
            <a:off x="191911" y="3003095"/>
            <a:ext cx="2517421" cy="37533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AE9DFB-1B59-4AB1-A830-BDF59F0881BD}"/>
              </a:ext>
            </a:extLst>
          </p:cNvPr>
          <p:cNvSpPr txBox="1"/>
          <p:nvPr/>
        </p:nvSpPr>
        <p:spPr>
          <a:xfrm>
            <a:off x="8963378" y="37027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706CAE-0428-454B-8689-5D931A686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382" y="3195827"/>
            <a:ext cx="695004" cy="8535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49035C-B6E1-4374-89A2-749E09681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382" y="3903319"/>
            <a:ext cx="695004" cy="8535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42CC07-55D3-4CD7-9251-1EE1E9C1F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09" y="2415221"/>
            <a:ext cx="695004" cy="8535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69A18A-A22F-444E-A602-BBA876950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613" y="2793865"/>
            <a:ext cx="695004" cy="8535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416953-1012-4BDB-93E0-915EC846B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115" y="4101091"/>
            <a:ext cx="695004" cy="8535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759D18-6303-474B-B806-E38DCE0BA7F8}"/>
              </a:ext>
            </a:extLst>
          </p:cNvPr>
          <p:cNvSpPr txBox="1"/>
          <p:nvPr/>
        </p:nvSpPr>
        <p:spPr>
          <a:xfrm>
            <a:off x="11695289" y="1241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5E8052-D78D-4204-B2AA-5B8078486ADB}"/>
              </a:ext>
            </a:extLst>
          </p:cNvPr>
          <p:cNvSpPr/>
          <p:nvPr/>
        </p:nvSpPr>
        <p:spPr>
          <a:xfrm>
            <a:off x="1371601" y="0"/>
            <a:ext cx="945826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ОБЛАСТИ ПРИМЕНЕНИЯ КОМБИНАТОРИКИ:</a:t>
            </a:r>
          </a:p>
        </p:txBody>
      </p:sp>
      <p:sp>
        <p:nvSpPr>
          <p:cNvPr id="6147" name="Прямоугольник 3">
            <a:extLst>
              <a:ext uri="{FF2B5EF4-FFF2-40B4-BE49-F238E27FC236}">
                <a16:creationId xmlns:a16="http://schemas.microsoft.com/office/drawing/2014/main" id="{1EBF76D6-CE45-4C57-AC18-4A120647B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547" y="2119354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лингвистика (рассмотрение вариантов комбинаций букв)</a:t>
            </a:r>
          </a:p>
        </p:txBody>
      </p:sp>
      <p:pic>
        <p:nvPicPr>
          <p:cNvPr id="6155" name="Picture 11" descr="zagolovok_raspisanie_uch_zanyatiy">
            <a:extLst>
              <a:ext uri="{FF2B5EF4-FFF2-40B4-BE49-F238E27FC236}">
                <a16:creationId xmlns:a16="http://schemas.microsoft.com/office/drawing/2014/main" id="{A039B043-C44A-4703-8C05-B18EA8BC0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70" y="2564035"/>
            <a:ext cx="360838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0_68ccb_3bd4b644_XXL">
            <a:extLst>
              <a:ext uri="{FF2B5EF4-FFF2-40B4-BE49-F238E27FC236}">
                <a16:creationId xmlns:a16="http://schemas.microsoft.com/office/drawing/2014/main" id="{CD6A34FE-A276-472F-BF84-B39EF205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968">
            <a:off x="4563954" y="2830540"/>
            <a:ext cx="13938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0_68cdf_eb24c906_XXL">
            <a:extLst>
              <a:ext uri="{FF2B5EF4-FFF2-40B4-BE49-F238E27FC236}">
                <a16:creationId xmlns:a16="http://schemas.microsoft.com/office/drawing/2014/main" id="{45D1429D-80B6-483E-AB9C-2ABC057C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8495">
            <a:off x="6184811" y="2700786"/>
            <a:ext cx="1466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0_68cd3_6edb9e94_XXL">
            <a:extLst>
              <a:ext uri="{FF2B5EF4-FFF2-40B4-BE49-F238E27FC236}">
                <a16:creationId xmlns:a16="http://schemas.microsoft.com/office/drawing/2014/main" id="{20176DDC-E761-4864-B921-4F68255A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546">
            <a:off x="6728347" y="3595829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0_68cda_1c7986f6_XXL">
            <a:extLst>
              <a:ext uri="{FF2B5EF4-FFF2-40B4-BE49-F238E27FC236}">
                <a16:creationId xmlns:a16="http://schemas.microsoft.com/office/drawing/2014/main" id="{BB1E5B37-4E8D-479C-BBFA-15638DDC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47" y="3944999"/>
            <a:ext cx="20574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1253047939_chef-1">
            <a:extLst>
              <a:ext uri="{FF2B5EF4-FFF2-40B4-BE49-F238E27FC236}">
                <a16:creationId xmlns:a16="http://schemas.microsoft.com/office/drawing/2014/main" id="{06C48F1B-C662-45C9-B938-E0C98290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817" y="2619596"/>
            <a:ext cx="1914525" cy="2814638"/>
          </a:xfrm>
          <a:prstGeom prst="ellipse">
            <a:avLst/>
          </a:prstGeom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ECDF30-EC52-4625-87BD-87D28F392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578" y="892640"/>
            <a:ext cx="8539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заведения (составление расписаний)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75CD96-0D03-457B-A7CB-68830FD4D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496642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общественного питания (составление меню)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07FC4-71EE-449D-A44E-9920681DA63B}"/>
              </a:ext>
            </a:extLst>
          </p:cNvPr>
          <p:cNvSpPr txBox="1"/>
          <p:nvPr/>
        </p:nvSpPr>
        <p:spPr>
          <a:xfrm>
            <a:off x="2033934" y="3868023"/>
            <a:ext cx="1815271" cy="1169551"/>
          </a:xfrm>
          <a:prstGeom prst="rect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УЧЕБНЫХ ЗАНЯТИЙ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 – 2020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5134F-5CCA-4B4F-AAEE-80C087BBE39E}"/>
              </a:ext>
            </a:extLst>
          </p:cNvPr>
          <p:cNvSpPr txBox="1"/>
          <p:nvPr/>
        </p:nvSpPr>
        <p:spPr>
          <a:xfrm>
            <a:off x="11864622" y="293511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508</TotalTime>
  <Words>1326</Words>
  <Application>Microsoft Office PowerPoint</Application>
  <PresentationFormat>Широкоэкранный</PresentationFormat>
  <Paragraphs>302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Garamond</vt:lpstr>
      <vt:lpstr>Times New Roman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143</cp:revision>
  <dcterms:created xsi:type="dcterms:W3CDTF">2020-03-23T09:34:45Z</dcterms:created>
  <dcterms:modified xsi:type="dcterms:W3CDTF">2021-11-10T19:29:25Z</dcterms:modified>
</cp:coreProperties>
</file>