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81" r:id="rId22"/>
    <p:sldId id="280" r:id="rId23"/>
    <p:sldId id="283" r:id="rId24"/>
    <p:sldId id="279" r:id="rId25"/>
    <p:sldId id="282" r:id="rId26"/>
    <p:sldId id="286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A8%D0%90" TargetMode="External"/><Relationship Id="rId3" Type="http://schemas.openxmlformats.org/officeDocument/2006/relationships/hyperlink" Target="https://ru.wikipedia.org/wiki/%D0%A7%D0%B5%D0%BC%D0%BF%D0%B8%D0%BE%D0%BD%D0%B0%D1%82_%D0%BC%D0%B8%D1%80%D0%B0_%D0%BF%D0%BE_%D0%B1%D0%B0%D1%81%D0%BA%D0%B5%D1%82%D0%B1%D0%BE%D0%BB%D1%83" TargetMode="External"/><Relationship Id="rId7" Type="http://schemas.openxmlformats.org/officeDocument/2006/relationships/hyperlink" Target="https://ru.wikipedia.org/wiki/%D0%9A%D1%83%D0%B1%D0%BE%D0%BA_%D0%B2%D1%8B%D0%B7%D0%BE%D0%B2%D0%B0_%D0%A4%D0%98%D0%91%D0%90" TargetMode="External"/><Relationship Id="rId2" Type="http://schemas.openxmlformats.org/officeDocument/2006/relationships/hyperlink" Target="https://ru.wikipedia.org/wiki/%D0%91%D0%B0%D1%81%D0%BA%D0%B5%D1%82%D0%B1%D0%BE%D0%BB_%D0%BD%D0%B0_%D0%9E%D0%BB%D0%B8%D0%BC%D0%BF%D0%B8%D0%B9%D1%81%D0%BA%D0%B8%D1%85_%D0%B8%D0%B3%D1%80%D0%B0%D1%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A%D1%83%D0%B1%D0%BE%D0%BA_%D0%95%D0%B2%D1%80%D0%BE%D0%BF%D1%8B_%D0%BF%D0%BE_%D0%B1%D0%B0%D1%81%D0%BA%D0%B5%D1%82%D0%B1%D0%BE%D0%BB%D1%83" TargetMode="External"/><Relationship Id="rId5" Type="http://schemas.openxmlformats.org/officeDocument/2006/relationships/hyperlink" Target="https://ru.wikipedia.org/wiki/%D0%95%D0%B2%D1%80%D0%BE%D0%BB%D0%B8%D0%B3%D0%B0_(%D0%B1%D0%B0%D1%81%D0%BA%D0%B5%D1%82%D0%B1%D0%BE%D0%BB)" TargetMode="External"/><Relationship Id="rId4" Type="http://schemas.openxmlformats.org/officeDocument/2006/relationships/hyperlink" Target="https://ru.wikipedia.org/wiki/%D0%A7%D0%B5%D0%BC%D0%BF%D0%B8%D0%BE%D0%BD%D0%B0%D1%82_%D0%95%D0%B2%D1%80%D0%BE%D0%BF%D1%8B_%D0%BF%D0%BE_%D0%B1%D0%B0%D1%81%D0%BA%D0%B5%D1%82%D0%B1%D0%BE%D0%BB%D1%83" TargetMode="External"/><Relationship Id="rId9" Type="http://schemas.openxmlformats.org/officeDocument/2006/relationships/hyperlink" Target="https://ru.wikipedia.org/wiki/%D0%9D%D0%B0%D1%86%D0%B8%D0%BE%D0%BD%D0%B0%D0%BB%D1%8C%D0%BD%D0%B0%D1%8F_%D0%B1%D0%B0%D1%81%D0%BA%D0%B5%D1%82%D0%B1%D0%BE%D0%BB%D1%8C%D0%BD%D0%B0%D1%8F_%D0%B0%D1%81%D1%81%D0%BE%D1%86%D0%B8%D0%B0%D1%86%D0%B8%D1%8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2200" y="812800"/>
            <a:ext cx="3708400" cy="5499100"/>
          </a:xfrm>
        </p:spPr>
        <p:txBody>
          <a:bodyPr>
            <a:normAutofit fontScale="85000" lnSpcReduction="2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баскетбол. </a:t>
            </a:r>
          </a:p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Подготовила: Лифанова М.А.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1" y="660400"/>
            <a:ext cx="53086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Баскетбольная площадка</a:t>
            </a:r>
            <a:b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может проходить на открытой площадке и в зале высотой не менее 7 м. Размер поля -28*15м.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819400"/>
            <a:ext cx="4624509" cy="3084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050" y="2470149"/>
            <a:ext cx="4425950" cy="3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1" y="750229"/>
            <a:ext cx="8458200" cy="52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 в баскетбол.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Изначально </a:t>
            </a: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правила игры в баскетбол были сформулированы 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основателем </a:t>
            </a: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Д. </a:t>
            </a:r>
            <a:r>
              <a:rPr lang="ru-RU" cap="all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Нейсмитом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и </a:t>
            </a: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состояли лишь из 13 пунктов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Первые международные правила игры были приняты в 1932 году на первом конгрессе ФИБА, после этого они многократно 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изменялись</a:t>
            </a: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последние </a:t>
            </a: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изменения были внесены в 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1998 </a:t>
            </a: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2004 г.</a:t>
            </a:r>
          </a:p>
          <a:p>
            <a:pPr marL="0" indent="0">
              <a:buNone/>
            </a:pP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	С </a:t>
            </a: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2004 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г. правила </a:t>
            </a:r>
            <a:r>
              <a:rPr lang="ru-RU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игры остаются </a:t>
            </a:r>
            <a:r>
              <a:rPr lang="ru-RU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неизменными.</a:t>
            </a:r>
            <a:endParaRPr lang="ru-RU" cap="all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612" y="317500"/>
            <a:ext cx="9905999" cy="5816600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ru-RU" dirty="0"/>
              <a:t>	</a:t>
            </a:r>
            <a:r>
              <a:rPr lang="ru-RU" sz="7400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7400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7400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баскетбол играют две команды, обычно по десять человек</a:t>
            </a:r>
            <a:r>
              <a:rPr lang="ru-RU" sz="7400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7400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площадке одновременно присутствует пять игроков. Цель каждой команды в баскетболе — забросить мяч в корзину соперника и помешать другой команде </a:t>
            </a:r>
            <a:r>
              <a:rPr lang="ru-RU" sz="7400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овладеть мячом и забросить его в корзину своей команды. </a:t>
            </a:r>
            <a:endParaRPr lang="ru-RU" sz="7400" cap="all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ru-RU" sz="7400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Мячом </a:t>
            </a:r>
            <a:r>
              <a:rPr lang="ru-RU" sz="7400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играют только руками. Бежать с мячом, не ударяя им в пол, преднамеренно бить по нему ногой, блокировать любой частью ноги </a:t>
            </a:r>
            <a:r>
              <a:rPr lang="ru-RU" sz="7400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7400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является нарушением. </a:t>
            </a:r>
            <a:r>
              <a:rPr lang="ru-RU" sz="7400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Случайное же соприкосновение или касание мяча стопой или ногой не является нарушением. 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8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317500"/>
            <a:ext cx="10364788" cy="6121400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lnSpc>
                <a:spcPct val="140000"/>
              </a:lnSpc>
              <a:buNone/>
            </a:pPr>
            <a:r>
              <a:rPr lang="ru-RU" sz="40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6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Победителем </a:t>
            </a:r>
            <a:r>
              <a:rPr lang="ru-RU" sz="9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баскетболе становится команда, которая по окончании  времени набрала большее количество очков. При равном счёте по окончании основного времени матча назначается овертайм ( пять минут дополнительного времени), в случае, если и по его окончании счёт будет равен, назначается второй, третий овертайм и т. д., до тех пор, пока не будет выявлен победитель матча</a:t>
            </a:r>
            <a:r>
              <a:rPr lang="ru-RU" sz="96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lvl="1" indent="0">
              <a:lnSpc>
                <a:spcPct val="140000"/>
              </a:lnSpc>
              <a:buNone/>
            </a:pPr>
            <a:r>
              <a:rPr lang="ru-RU" sz="9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 одно попадание мяча в кольцо может быть засчитано разное количество очков: </a:t>
            </a:r>
          </a:p>
          <a:p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очко —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штрафной бросок.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очка — бросок со средней или близкой дистанции (ближе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трёхочковой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линии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очка — бросок из-за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трёхочковой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линии на расстоянии 6 м 75 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см. 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1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571500"/>
            <a:ext cx="5500687" cy="5460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Игра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спорным броском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центральном круге, когда мяч правильно отбит одним из спорящих.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Матч состоит из четырёх четвертей, длительность каждой 10 минут с перерывами по две минуты. Продолжительность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перерыва между второй и третьей четвертями игры — пятнадцать минут. После большого перерыва команды должны поменяться корзинами.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667" y="571500"/>
            <a:ext cx="4203734" cy="53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правил в игре.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765300"/>
            <a:ext cx="9905999" cy="4381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мяч уходит за пределы игровой площадки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Пробежка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игрок, контролирующий «живой» мяч, совершает перемещение ног сверх ограничений, установленного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ведения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мяча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пронос мяча,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двойное ведение;</a:t>
            </a:r>
          </a:p>
          <a:p>
            <a:pPr marL="0" indent="0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с места с мячом в руке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секунды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игрок нападения находится в прямоугольной зона под кольцом соперника более трех секунд в то время, когда его команда владеет живым мячом в зоне нападения;</a:t>
            </a:r>
          </a:p>
          <a:p>
            <a:pPr marL="0" indent="0">
              <a:buNone/>
            </a:pP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1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330200"/>
            <a:ext cx="10542588" cy="6172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9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секунд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игрок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вбрасывания не расстается с мячом в течение пяти секунд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9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Плотноопекаемый</a:t>
            </a:r>
            <a:r>
              <a:rPr lang="ru-RU" sz="9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игрок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начинает ведение, не отдает передачу  команда, владеющая мячом в тыловой зоне, не вывела его в переднюю зону за восемь секунд;</a:t>
            </a:r>
          </a:p>
          <a:p>
            <a:pPr marL="0" indent="0">
              <a:buNone/>
            </a:pPr>
            <a:r>
              <a:rPr lang="ru-RU" sz="9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секунды </a:t>
            </a:r>
            <a:r>
              <a:rPr lang="ru-RU" sz="9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владела мячом более 24 секунд и не произвела броска по кольцу.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получения фола или нарушения (за исключением выхода мяча за пределы площадки) защищающейся командой или другой остановки игры, нападающая команда получает право на: </a:t>
            </a:r>
          </a:p>
          <a:p>
            <a:pPr lvl="1"/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новое 24-секундное владение, если вбрасывание произойдет в зоне защиты владеющей мячом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команды; продолжение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отсчета времени с того же момента, если осталось 14 и более секунд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владения; новое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14-секундное владение, если осталось 13 или менее секунд владения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9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</a:t>
            </a:r>
            <a:r>
              <a:rPr lang="ru-RU" sz="9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возвращения мяча в зону защиты (зона) 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команда, владеющая мячом в зоне нападения, перевела его в зону защиты.</a:t>
            </a:r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1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264401" y="1968500"/>
            <a:ext cx="3973510" cy="1879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Фол в баскетболе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Фол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(англ.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foul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foul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«нечестная игра») — нарушение правил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игры.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баскетболе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фол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несоблюдение правил вследствие персонального контакта с соперником и/или неспортивного поведения.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13"/>
          <a:stretch/>
        </p:blipFill>
        <p:spPr>
          <a:xfrm>
            <a:off x="478993" y="1333501"/>
            <a:ext cx="5905801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в России.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90" t="18960" r="3978" b="17570"/>
          <a:stretch/>
        </p:blipFill>
        <p:spPr>
          <a:xfrm>
            <a:off x="787400" y="1754188"/>
            <a:ext cx="5257800" cy="2761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222" t="16667" r="4629" b="30000"/>
          <a:stretch/>
        </p:blipFill>
        <p:spPr>
          <a:xfrm>
            <a:off x="6284116" y="2641538"/>
            <a:ext cx="4763295" cy="32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–спортивная игра, цель которой забросить мяч в подвешенную корзину.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Появилась игра в 1891г. В США.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50" y="2403688"/>
            <a:ext cx="4311650" cy="41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4865687" cy="168018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программу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Олимпийских игр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мужской баскетбол был включен в 1936 г., а женские команды начали борьбу за олимпийские медали в 1976г. Первые золотые медали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выйграли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советские спортсменки.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5369" y="736600"/>
            <a:ext cx="496243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баскетболисты СССР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47"/>
          <a:stretch/>
        </p:blipFill>
        <p:spPr>
          <a:xfrm>
            <a:off x="2666472" y="1769505"/>
            <a:ext cx="7125228" cy="46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российские баскетболисты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64"/>
          <a:stretch/>
        </p:blipFill>
        <p:spPr>
          <a:xfrm>
            <a:off x="2233612" y="1754653"/>
            <a:ext cx="7721600" cy="48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Выдающиеся баскетболисты мира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721" t="5748" r="8197" b="3577"/>
          <a:stretch/>
        </p:blipFill>
        <p:spPr>
          <a:xfrm>
            <a:off x="2112466" y="1763866"/>
            <a:ext cx="7963891" cy="46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52" t="5692" r="13391" b="3586"/>
          <a:stretch/>
        </p:blipFill>
        <p:spPr>
          <a:xfrm>
            <a:off x="2413000" y="418850"/>
            <a:ext cx="7493000" cy="623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714" y="685800"/>
            <a:ext cx="9934221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Играйте в баскетбол!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5545" y="1812448"/>
            <a:ext cx="4997733" cy="46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литературы: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dirty="0" smtClean="0"/>
              <a:t>1.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Википедия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свободная энциклопедия.</a:t>
            </a:r>
          </a:p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Энциклопедический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юного спортсмена. – М., Педагогика, 1979. - 480 с.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Интернет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672" y="371079"/>
            <a:ext cx="8293628" cy="62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2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1900" y="736600"/>
            <a:ext cx="9815511" cy="50546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Баскетбол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— один из самых популярных видов спорта в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мире. </a:t>
            </a:r>
            <a:endParaRPr lang="ru-RU" cap="all" dirty="0" smtClean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endParaRPr lang="ru-RU" cap="all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cap="all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Баскетбол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входит в программу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 tooltip="Баскетбол на Олимпийских играх"/>
              </a:rPr>
              <a:t>Олимпийских игр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 1936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года.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Регулярные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 tooltip="Чемпионат мира по баскетболу"/>
              </a:rPr>
              <a:t>чемпионаты мира по баскетболу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среди мужчин проводятся с 1950 года, среди женщин — с 1953 года, а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 tooltip="Чемпионат Европы по баскетболу"/>
              </a:rPr>
              <a:t>чемпионаты Европы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— с 1935 года.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cap="all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В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Европе проводятся международные клубные соревнования по баскетболу :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 tooltip="Евролига (баскетбол)"/>
              </a:rPr>
              <a:t>Евролига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6" tooltip="Кубок Европы по баскетболу"/>
              </a:rPr>
              <a:t>Еврокубок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7" tooltip="Кубок вызова ФИБА"/>
              </a:rPr>
              <a:t>Кубок вызова ФИБА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cap="all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Наибольшего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развития эта игра достигла в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8" tooltip="США"/>
              </a:rPr>
              <a:t>США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чемпионат 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9" tooltip="Национальная баскетбольная ассоциация"/>
              </a:rPr>
              <a:t>Национальной баскетбольной ассоциации</a:t>
            </a:r>
            <a:r>
              <a:rPr lang="ru-RU" cap="all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(НБА) более 50 лет является сильнейшим национальным клубным турниром в мире.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Спрингфилдского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колледжа штата Массачусетс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Нейсмит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предложил новую игру – баскетбол. Бросали тогда мяч не в кольцо, а в обычную плетеную корзину. Отсюда и пошло название игры: «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переводе с английского «корзина», а «бол»- «мяч».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96" t="7844" r="3709"/>
          <a:stretch/>
        </p:blipFill>
        <p:spPr>
          <a:xfrm>
            <a:off x="3784600" y="2488743"/>
            <a:ext cx="4279900" cy="359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баскетбольные команды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состояли не из пяти игроков, как сейчас, а из девяти. Кроме того, баскетболист, получивший мяч, не мог передвигаться с ним, и даже один шаг означал нарушение правил. Сейчас баскетболист имеет право передвигаться с мячом на площадке, непременно постукивая им об пол.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813" y="2592388"/>
            <a:ext cx="4613005" cy="3187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676" y="3147009"/>
            <a:ext cx="4806735" cy="32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Играют в баскетбол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тайма по 10 минут чистого времени (секундомер останавливается после каждого свистка судьи).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8128" y="2059252"/>
            <a:ext cx="6188472" cy="412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599" y="990600"/>
            <a:ext cx="5103811" cy="110648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Игроки выступают в трусах, майках, кедах. На майке – название команды и номер, под которым выступает спортсмен в данном матче.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4298" y="719448"/>
            <a:ext cx="3908002" cy="51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482600"/>
            <a:ext cx="9780587" cy="19431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Инвентарь для игры в баскетбол.</a:t>
            </a:r>
            <a:b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 стойки со щитами (размер 180*105см), к которым крепятся корзины. Корзина представляет собой металлическое кольцо, обтянутое сеткой без дна. сетка корзины должна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иметь 12 петель для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длиной не менее 40 см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45 см.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5789" y="3552926"/>
            <a:ext cx="3793812" cy="30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Баскетбольный мяч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855819"/>
              </p:ext>
            </p:extLst>
          </p:nvPr>
        </p:nvGraphicFramePr>
        <p:xfrm>
          <a:off x="939801" y="1955800"/>
          <a:ext cx="6057900" cy="2382561"/>
        </p:xfrm>
        <a:graphic>
          <a:graphicData uri="http://schemas.openxmlformats.org/drawingml/2006/table">
            <a:tbl>
              <a:tblPr/>
              <a:tblGrid>
                <a:gridCol w="2019300"/>
                <a:gridCol w="2019300"/>
                <a:gridCol w="2019300"/>
              </a:tblGrid>
              <a:tr h="584241">
                <a:tc>
                  <a:txBody>
                    <a:bodyPr/>
                    <a:lstStyle/>
                    <a:p>
                      <a:pPr algn="l" fontAlgn="t"/>
                      <a:r>
                        <a:rPr lang="ru-RU" b="1" dirty="0">
                          <a:effectLst/>
                        </a:rPr>
                        <a:t>Размер мяча (номер)</a:t>
                      </a:r>
                      <a:endParaRPr lang="ru-RU" dirty="0">
                        <a:effectLst/>
                      </a:endParaRP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b="1" dirty="0">
                          <a:effectLst/>
                        </a:rPr>
                        <a:t>Длина окружности, мм</a:t>
                      </a:r>
                      <a:endParaRPr lang="ru-RU" dirty="0">
                        <a:effectLst/>
                      </a:endParaRP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b="1">
                          <a:effectLst/>
                        </a:rPr>
                        <a:t>Масса, грамм</a:t>
                      </a:r>
                      <a:endParaRPr lang="ru-RU">
                        <a:effectLst/>
                      </a:endParaRP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089"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7 (мужской)</a:t>
                      </a: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749 - 780</a:t>
                      </a: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567 - 650</a:t>
                      </a: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089"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6 (женский)</a:t>
                      </a: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724 - 737</a:t>
                      </a: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510 - 567</a:t>
                      </a: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41"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5 (детский, мини-баскетбол)</a:t>
                      </a: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690 - 710</a:t>
                      </a: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470 - 500</a:t>
                      </a: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41">
                <a:tc>
                  <a:txBody>
                    <a:bodyPr/>
                    <a:lstStyle/>
                    <a:p>
                      <a:pPr algn="l" fontAlgn="t"/>
                      <a:endParaRPr lang="ru-RU" dirty="0">
                        <a:effectLst/>
                      </a:endParaRP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dirty="0">
                        <a:effectLst/>
                      </a:endParaRP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dirty="0">
                        <a:effectLst/>
                      </a:endParaRPr>
                    </a:p>
                  </a:txBody>
                  <a:tcPr marL="19050" marR="19050" marT="19050" marB="1905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144589" y="-7307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8872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Размер, вес и диаметр баскетбольного мяча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242" y="2477811"/>
            <a:ext cx="3094627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2835</TotalTime>
  <Words>198</Words>
  <Application>Microsoft Office PowerPoint</Application>
  <PresentationFormat>Широкоэкранный</PresentationFormat>
  <Paragraphs>73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Times New Roman</vt:lpstr>
      <vt:lpstr>Trebuchet MS</vt:lpstr>
      <vt:lpstr>Tw Cen MT</vt:lpstr>
      <vt:lpstr>Verdana</vt:lpstr>
      <vt:lpstr>Wingdings</vt:lpstr>
      <vt:lpstr>Контур</vt:lpstr>
      <vt:lpstr>Презентация PowerPoint</vt:lpstr>
      <vt:lpstr>Баскетбол –спортивная игра, цель которой забросить мяч в подвешенную корзину. Появилась игра в 1891г. В США.</vt:lpstr>
      <vt:lpstr>Презентация PowerPoint</vt:lpstr>
      <vt:lpstr> Преподаватель Спрингфилдского колледжа штата Массачусетс Д. Нейсмит предложил новую игру – баскетбол. Бросали тогда мяч не в кольцо, а в обычную плетеную корзину. Отсюда и пошло название игры: «баскет» в переводе с английского «корзина», а «бол»- «мяч».</vt:lpstr>
      <vt:lpstr> Первые баскетбольные команды состояли не из пяти игроков, как сейчас, а из девяти. Кроме того, баскетболист, получивший мяч, не мог передвигаться с ним, и даже один шаг означал нарушение правил. Сейчас баскетболист имеет право передвигаться с мячом на площадке, непременно постукивая им об пол.</vt:lpstr>
      <vt:lpstr> Играют в баскетбол  четыре тайма по 10 минут чистого времени (секундомер останавливается после каждого свистка судьи). </vt:lpstr>
      <vt:lpstr>          Игроки выступают в трусах, майках, кедах. На майке – название команды и номер, под которым выступает спортсмен в данном матче.</vt:lpstr>
      <vt:lpstr>      Инвентарь для игры в баскетбол.   Две стойки со щитами (размер 180*105см), к которым крепятся корзины. Корзина представляет собой металлическое кольцо, обтянутое сеткой без дна. сетка корзины должна иметь 12 петель для крепления и  длиной не менее 40 см и не более 45 см.  </vt:lpstr>
      <vt:lpstr>Баскетбольный мяч</vt:lpstr>
      <vt:lpstr> Баскетбольная площадка  Игра может проходить на открытой площадке и в зале высотой не менее 7 м. Размер поля -28*15м.</vt:lpstr>
      <vt:lpstr>Презентация PowerPoint</vt:lpstr>
      <vt:lpstr>Правила игры в баскетбол.</vt:lpstr>
      <vt:lpstr>Презентация PowerPoint</vt:lpstr>
      <vt:lpstr>Презентация PowerPoint</vt:lpstr>
      <vt:lpstr>Презентация PowerPoint</vt:lpstr>
      <vt:lpstr>Нарушения правил в игре.</vt:lpstr>
      <vt:lpstr>Презентация PowerPoint</vt:lpstr>
      <vt:lpstr>Фол в баскетболе  Фол (англ. foul от foul play «нечестная игра») — нарушение правил  игры.  В баскетболе фол — это несоблюдение правил вследствие персонального контакта с соперником и/или неспортивного поведения.</vt:lpstr>
      <vt:lpstr>Баскетбол в России.</vt:lpstr>
      <vt:lpstr>            В программу Олимпийских игр мужской баскетбол был включен в 1936 г., а женские команды начали борьбу за олимпийские медали в 1976г. Первые золотые медали выйграли советские спортсменки.</vt:lpstr>
      <vt:lpstr>Знаменитые баскетболисты СССР</vt:lpstr>
      <vt:lpstr>Современные российские баскетболисты</vt:lpstr>
      <vt:lpstr>Выдающиеся баскетболисты мира</vt:lpstr>
      <vt:lpstr>Презентация PowerPoint</vt:lpstr>
      <vt:lpstr>Презентация PowerPoint</vt:lpstr>
      <vt:lpstr>Играйте в баскетбол!</vt:lpstr>
      <vt:lpstr>Список литературы: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Вольфрам Молибденович Новичков</dc:creator>
  <cp:lastModifiedBy>Вольфрам Молибденович Новичков</cp:lastModifiedBy>
  <cp:revision>46</cp:revision>
  <dcterms:created xsi:type="dcterms:W3CDTF">2018-11-30T15:54:27Z</dcterms:created>
  <dcterms:modified xsi:type="dcterms:W3CDTF">2018-12-02T15:09:38Z</dcterms:modified>
</cp:coreProperties>
</file>