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4" r:id="rId2"/>
    <p:sldId id="341" r:id="rId3"/>
    <p:sldId id="339" r:id="rId4"/>
    <p:sldId id="340" r:id="rId5"/>
    <p:sldId id="343" r:id="rId6"/>
    <p:sldId id="342" r:id="rId7"/>
    <p:sldId id="344" r:id="rId8"/>
    <p:sldId id="345" r:id="rId9"/>
    <p:sldId id="328" r:id="rId10"/>
    <p:sldId id="330" r:id="rId11"/>
    <p:sldId id="331" r:id="rId12"/>
    <p:sldId id="332" r:id="rId13"/>
    <p:sldId id="333" r:id="rId14"/>
    <p:sldId id="335" r:id="rId15"/>
    <p:sldId id="334" r:id="rId16"/>
    <p:sldId id="336" r:id="rId17"/>
    <p:sldId id="337" r:id="rId18"/>
    <p:sldId id="325" r:id="rId1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88B"/>
    <a:srgbClr val="4F83C1"/>
    <a:srgbClr val="6796CF"/>
    <a:srgbClr val="224268"/>
    <a:srgbClr val="305D94"/>
    <a:srgbClr val="3B8AFF"/>
    <a:srgbClr val="8064A2"/>
    <a:srgbClr val="C0504D"/>
    <a:srgbClr val="4F81BD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65892-F424-4E13-AD54-DBE9B964B334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F35CA-DFF2-4A1B-A00B-6561BE8E1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754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F35CA-DFF2-4A1B-A00B-6561BE8E1B4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523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F35CA-DFF2-4A1B-A00B-6561BE8E1B4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63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F35CA-DFF2-4A1B-A00B-6561BE8E1B4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911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F35CA-DFF2-4A1B-A00B-6561BE8E1B4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104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F35CA-DFF2-4A1B-A00B-6561BE8E1B4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628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F35CA-DFF2-4A1B-A00B-6561BE8E1B4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402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460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488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70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677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787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25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70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57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42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781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06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80ECD-AB24-4D6B-B204-E7DD7B0079A0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27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10" Type="http://schemas.openxmlformats.org/officeDocument/2006/relationships/image" Target="../media/image18.png"/><Relationship Id="rId4" Type="http://schemas.openxmlformats.org/officeDocument/2006/relationships/image" Target="../media/image60.png"/><Relationship Id="rId9" Type="http://schemas.openxmlformats.org/officeDocument/2006/relationships/image" Target="../media/image100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5.wdp"/><Relationship Id="rId7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10" Type="http://schemas.openxmlformats.org/officeDocument/2006/relationships/image" Target="../media/image230.png"/><Relationship Id="rId4" Type="http://schemas.openxmlformats.org/officeDocument/2006/relationships/image" Target="../media/image170.png"/><Relationship Id="rId9" Type="http://schemas.openxmlformats.org/officeDocument/2006/relationships/image" Target="../media/image2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4.png"/><Relationship Id="rId1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2"/>
          <p:cNvSpPr/>
          <p:nvPr/>
        </p:nvSpPr>
        <p:spPr>
          <a:xfrm rot="10800000">
            <a:off x="0" y="-9236"/>
            <a:ext cx="9144000" cy="411510"/>
          </a:xfrm>
          <a:custGeom>
            <a:avLst/>
            <a:gdLst>
              <a:gd name="connsiteX0" fmla="*/ 0 w 7451888"/>
              <a:gd name="connsiteY0" fmla="*/ 0 h 936104"/>
              <a:gd name="connsiteX1" fmla="*/ 6337288 w 7451888"/>
              <a:gd name="connsiteY1" fmla="*/ 0 h 936104"/>
              <a:gd name="connsiteX2" fmla="*/ 7451888 w 7451888"/>
              <a:gd name="connsiteY2" fmla="*/ 468052 h 936104"/>
              <a:gd name="connsiteX3" fmla="*/ 6337288 w 7451888"/>
              <a:gd name="connsiteY3" fmla="*/ 936104 h 936104"/>
              <a:gd name="connsiteX4" fmla="*/ 0 w 7451888"/>
              <a:gd name="connsiteY4" fmla="*/ 936104 h 936104"/>
              <a:gd name="connsiteX5" fmla="*/ 0 w 7451888"/>
              <a:gd name="connsiteY5" fmla="*/ 0 h 936104"/>
              <a:gd name="connsiteX0" fmla="*/ 0 w 7464124"/>
              <a:gd name="connsiteY0" fmla="*/ 0 h 936104"/>
              <a:gd name="connsiteX1" fmla="*/ 6337288 w 7464124"/>
              <a:gd name="connsiteY1" fmla="*/ 0 h 936104"/>
              <a:gd name="connsiteX2" fmla="*/ 7451888 w 7464124"/>
              <a:gd name="connsiteY2" fmla="*/ 468052 h 936104"/>
              <a:gd name="connsiteX3" fmla="*/ 7464124 w 7464124"/>
              <a:gd name="connsiteY3" fmla="*/ 926867 h 936104"/>
              <a:gd name="connsiteX4" fmla="*/ 0 w 7464124"/>
              <a:gd name="connsiteY4" fmla="*/ 936104 h 936104"/>
              <a:gd name="connsiteX5" fmla="*/ 0 w 7464124"/>
              <a:gd name="connsiteY5" fmla="*/ 0 h 936104"/>
              <a:gd name="connsiteX0" fmla="*/ 0 w 7464124"/>
              <a:gd name="connsiteY0" fmla="*/ 0 h 936104"/>
              <a:gd name="connsiteX1" fmla="*/ 6743688 w 7464124"/>
              <a:gd name="connsiteY1" fmla="*/ 0 h 936104"/>
              <a:gd name="connsiteX2" fmla="*/ 7451888 w 7464124"/>
              <a:gd name="connsiteY2" fmla="*/ 468052 h 936104"/>
              <a:gd name="connsiteX3" fmla="*/ 7464124 w 7464124"/>
              <a:gd name="connsiteY3" fmla="*/ 926867 h 936104"/>
              <a:gd name="connsiteX4" fmla="*/ 0 w 7464124"/>
              <a:gd name="connsiteY4" fmla="*/ 936104 h 936104"/>
              <a:gd name="connsiteX5" fmla="*/ 0 w 7464124"/>
              <a:gd name="connsiteY5" fmla="*/ 0 h 936104"/>
              <a:gd name="connsiteX0" fmla="*/ 0 w 7464124"/>
              <a:gd name="connsiteY0" fmla="*/ 0 h 936104"/>
              <a:gd name="connsiteX1" fmla="*/ 6743688 w 7464124"/>
              <a:gd name="connsiteY1" fmla="*/ 0 h 936104"/>
              <a:gd name="connsiteX2" fmla="*/ 7230215 w 7464124"/>
              <a:gd name="connsiteY2" fmla="*/ 625070 h 936104"/>
              <a:gd name="connsiteX3" fmla="*/ 7464124 w 7464124"/>
              <a:gd name="connsiteY3" fmla="*/ 926867 h 936104"/>
              <a:gd name="connsiteX4" fmla="*/ 0 w 7464124"/>
              <a:gd name="connsiteY4" fmla="*/ 936104 h 936104"/>
              <a:gd name="connsiteX5" fmla="*/ 0 w 7464124"/>
              <a:gd name="connsiteY5" fmla="*/ 0 h 9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4124" h="936104">
                <a:moveTo>
                  <a:pt x="0" y="0"/>
                </a:moveTo>
                <a:lnTo>
                  <a:pt x="6743688" y="0"/>
                </a:lnTo>
                <a:lnTo>
                  <a:pt x="7230215" y="625070"/>
                </a:lnTo>
                <a:lnTo>
                  <a:pt x="7464124" y="926867"/>
                </a:lnTo>
                <a:lnTo>
                  <a:pt x="0" y="93610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2D588B">
                  <a:lumMod val="88000"/>
                </a:srgbClr>
              </a:gs>
              <a:gs pos="46000">
                <a:srgbClr val="4F83C1"/>
              </a:gs>
              <a:gs pos="98000">
                <a:srgbClr val="6796CF"/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50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858364"/>
            <a:ext cx="712879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2D58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</a:p>
          <a:p>
            <a:pPr algn="ctr"/>
            <a:r>
              <a:rPr lang="ru-RU" sz="2800" dirty="0">
                <a:solidFill>
                  <a:srgbClr val="2D58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класс</a:t>
            </a:r>
          </a:p>
          <a:p>
            <a:pPr algn="ctr"/>
            <a:endParaRPr lang="ru-RU" sz="2800" dirty="0">
              <a:solidFill>
                <a:srgbClr val="2D588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2D58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</a:t>
            </a:r>
            <a:r>
              <a:rPr lang="ru-RU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2D588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Электризация тел. Закон    		              		сохранения электрического заряда. 		Закон Кулона</a:t>
            </a:r>
            <a:endParaRPr lang="ru-RU" sz="2400" dirty="0">
              <a:solidFill>
                <a:srgbClr val="2D588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9952" y="418728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2242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69101" y="3633286"/>
            <a:ext cx="5438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2D58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физики:  Травникова Марина Владимировна</a:t>
            </a:r>
          </a:p>
          <a:p>
            <a:r>
              <a:rPr lang="ru-RU" dirty="0">
                <a:solidFill>
                  <a:srgbClr val="2D58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ГБОУ Лицей № 95</a:t>
            </a:r>
          </a:p>
        </p:txBody>
      </p:sp>
    </p:spTree>
    <p:extLst>
      <p:ext uri="{BB962C8B-B14F-4D97-AF65-F5344CB8AC3E}">
        <p14:creationId xmlns:p14="http://schemas.microsoft.com/office/powerpoint/2010/main" val="27842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62"/>
    </mc:Choice>
    <mc:Fallback xmlns="">
      <p:transition spd="slow" advTm="1266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BC85AF-4775-4B0C-89D8-4C8C4479DC6A}"/>
              </a:ext>
            </a:extLst>
          </p:cNvPr>
          <p:cNvSpPr txBox="1"/>
          <p:nvPr/>
        </p:nvSpPr>
        <p:spPr>
          <a:xfrm>
            <a:off x="323528" y="51470"/>
            <a:ext cx="5400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крутильные весы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56500846-5489-4524-ACEC-59B54FD56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1470"/>
            <a:ext cx="3110427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320E42-0A43-4F5D-88E6-69CFCD5CF148}"/>
              </a:ext>
            </a:extLst>
          </p:cNvPr>
          <p:cNvSpPr txBox="1"/>
          <p:nvPr/>
        </p:nvSpPr>
        <p:spPr>
          <a:xfrm>
            <a:off x="447742" y="843558"/>
            <a:ext cx="5256584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а)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тонкая упругая нить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– легкий изолирующий стержень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3,5  – одинаковые проводящие шарики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– диск, служащий противовесом или успокоителем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– изолирующая ножка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б)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Головка прибора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в)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Проводник для нанесения заряда на шарик</a:t>
            </a:r>
          </a:p>
        </p:txBody>
      </p:sp>
    </p:spTree>
    <p:extLst>
      <p:ext uri="{BB962C8B-B14F-4D97-AF65-F5344CB8AC3E}">
        <p14:creationId xmlns:p14="http://schemas.microsoft.com/office/powerpoint/2010/main" val="4267298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DCB1DF3-0C81-4D4E-9E1C-E5F45750DE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3413" y="190457"/>
            <a:ext cx="2678405" cy="1948494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03AF8E6A-6D93-414B-92BA-8FCD45333106}"/>
              </a:ext>
            </a:extLst>
          </p:cNvPr>
          <p:cNvSpPr/>
          <p:nvPr/>
        </p:nvSpPr>
        <p:spPr>
          <a:xfrm>
            <a:off x="5114981" y="3140187"/>
            <a:ext cx="3796768" cy="142261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11E826-E932-4E64-A28D-5B8779EBB44A}"/>
              </a:ext>
            </a:extLst>
          </p:cNvPr>
          <p:cNvSpPr txBox="1"/>
          <p:nvPr/>
        </p:nvSpPr>
        <p:spPr>
          <a:xfrm>
            <a:off x="486972" y="366465"/>
            <a:ext cx="416966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между точечными зарядами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26A9ED-AE8E-4FF5-8DE8-BCA70FDEC010}"/>
                  </a:ext>
                </a:extLst>
              </p:cNvPr>
              <p:cNvSpPr txBox="1"/>
              <p:nvPr/>
            </p:nvSpPr>
            <p:spPr>
              <a:xfrm>
                <a:off x="393293" y="869774"/>
                <a:ext cx="439473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модуль силы взаимодействия точечных неподвижных зарядов (кулоновская сила)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26A9ED-AE8E-4FF5-8DE8-BCA70FDEC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93" y="869774"/>
                <a:ext cx="4394731" cy="553998"/>
              </a:xfrm>
              <a:prstGeom prst="rect">
                <a:avLst/>
              </a:prstGeom>
              <a:blipFill>
                <a:blip r:embed="rId4"/>
                <a:stretch>
                  <a:fillRect l="-3333" t="-14286" b="-24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FEF4B8-B880-46F4-A48A-B457A6D5EFE6}"/>
                  </a:ext>
                </a:extLst>
              </p:cNvPr>
              <p:cNvSpPr txBox="1"/>
              <p:nvPr/>
            </p:nvSpPr>
            <p:spPr>
              <a:xfrm flipH="1">
                <a:off x="5231647" y="1286639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FEF4B8-B880-46F4-A48A-B457A6D5E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231647" y="1286639"/>
                <a:ext cx="360040" cy="276999"/>
              </a:xfrm>
              <a:prstGeom prst="rect">
                <a:avLst/>
              </a:prstGeom>
              <a:blipFill>
                <a:blip r:embed="rId5"/>
                <a:stretch>
                  <a:fillRect l="-5085" b="-239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903C5E0-709D-43E7-A19E-784DCE561C9B}"/>
                  </a:ext>
                </a:extLst>
              </p:cNvPr>
              <p:cNvSpPr txBox="1"/>
              <p:nvPr/>
            </p:nvSpPr>
            <p:spPr>
              <a:xfrm>
                <a:off x="5632239" y="1425138"/>
                <a:ext cx="29725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903C5E0-709D-43E7-A19E-784DCE561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239" y="1425138"/>
                <a:ext cx="297259" cy="276999"/>
              </a:xfrm>
              <a:prstGeom prst="rect">
                <a:avLst/>
              </a:prstGeom>
              <a:blipFill>
                <a:blip r:embed="rId6"/>
                <a:stretch>
                  <a:fillRect l="-16327" r="-204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0B65081-9ED6-4F32-AE9E-0490889705F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566" r="23911"/>
          <a:stretch/>
        </p:blipFill>
        <p:spPr>
          <a:xfrm>
            <a:off x="232251" y="1563638"/>
            <a:ext cx="4640254" cy="33876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D8E55EE-1F9E-4EB8-902E-4BD31D188292}"/>
                  </a:ext>
                </a:extLst>
              </p:cNvPr>
              <p:cNvSpPr txBox="1"/>
              <p:nvPr/>
            </p:nvSpPr>
            <p:spPr>
              <a:xfrm>
                <a:off x="3203848" y="2355726"/>
                <a:ext cx="864096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p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D8E55EE-1F9E-4EB8-902E-4BD31D188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355726"/>
                <a:ext cx="864096" cy="6914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6AC68B24-372F-4128-9A28-E37C4EF9B0B2}"/>
              </a:ext>
            </a:extLst>
          </p:cNvPr>
          <p:cNvSpPr txBox="1"/>
          <p:nvPr/>
        </p:nvSpPr>
        <p:spPr>
          <a:xfrm>
            <a:off x="4904409" y="3189773"/>
            <a:ext cx="40870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Сила взаимодействия двух точечных зарядов обратно пропорциональна квадрату расстояния между ними.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DF03523E-47FE-4170-A1C1-AAD52603B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228" y="185893"/>
            <a:ext cx="1631933" cy="260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583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1CEC4A9-0A46-48E7-82C0-68DA6F74D8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7873" y="513135"/>
            <a:ext cx="4905375" cy="3609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179AC7-5215-4C34-8A01-C9A40FA2F270}"/>
                  </a:ext>
                </a:extLst>
              </p:cNvPr>
              <p:cNvSpPr txBox="1"/>
              <p:nvPr/>
            </p:nvSpPr>
            <p:spPr>
              <a:xfrm>
                <a:off x="1984132" y="3775470"/>
                <a:ext cx="302903" cy="4765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179AC7-5215-4C34-8A01-C9A40FA2F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132" y="3775470"/>
                <a:ext cx="302903" cy="4765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DE93C26-5CEA-41CC-BF5C-6FFBAEE9F68F}"/>
                  </a:ext>
                </a:extLst>
              </p:cNvPr>
              <p:cNvSpPr txBox="1"/>
              <p:nvPr/>
            </p:nvSpPr>
            <p:spPr>
              <a:xfrm>
                <a:off x="1259632" y="3785126"/>
                <a:ext cx="302903" cy="4765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DE93C26-5CEA-41CC-BF5C-6FFBAEE9F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785126"/>
                <a:ext cx="302903" cy="4765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3C99930-F59E-4C11-A067-ECC4F351A9B2}"/>
                  </a:ext>
                </a:extLst>
              </p:cNvPr>
              <p:cNvSpPr txBox="1"/>
              <p:nvPr/>
            </p:nvSpPr>
            <p:spPr>
              <a:xfrm>
                <a:off x="6021931" y="4588275"/>
                <a:ext cx="150028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|∙|</a:t>
                </a: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3C99930-F59E-4C11-A067-ECC4F351A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931" y="4588275"/>
                <a:ext cx="1500282" cy="369332"/>
              </a:xfrm>
              <a:prstGeom prst="rect">
                <a:avLst/>
              </a:prstGeom>
              <a:blipFill>
                <a:blip r:embed="rId6"/>
                <a:stretch>
                  <a:fillRect l="-7317" t="-28333" r="-11789" b="-4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9A33D06-FF71-4404-B777-D92482A5E80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9952" y="1260687"/>
            <a:ext cx="3229536" cy="140774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85FEAF4-8064-47B9-A357-052D28291D9D}"/>
              </a:ext>
            </a:extLst>
          </p:cNvPr>
          <p:cNvSpPr txBox="1"/>
          <p:nvPr/>
        </p:nvSpPr>
        <p:spPr>
          <a:xfrm>
            <a:off x="3904394" y="405038"/>
            <a:ext cx="3700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деления заряда между двумя одинаковыми телами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9AA369A1-3C0C-41E5-BB8C-AB3B846BE9C4}"/>
              </a:ext>
            </a:extLst>
          </p:cNvPr>
          <p:cNvSpPr/>
          <p:nvPr/>
        </p:nvSpPr>
        <p:spPr>
          <a:xfrm>
            <a:off x="4716016" y="3098569"/>
            <a:ext cx="4032447" cy="141912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Сила взаимодействия двух точечных зарядов прямо пропорциональна произведению модулей обоих зарядов.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A59C680E-5FC0-4177-9CB5-EFAB79D10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228" y="185893"/>
            <a:ext cx="1631933" cy="260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396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0B48BB-0A86-49D8-B494-CFC819FD0C16}"/>
              </a:ext>
            </a:extLst>
          </p:cNvPr>
          <p:cNvSpPr txBox="1"/>
          <p:nvPr/>
        </p:nvSpPr>
        <p:spPr>
          <a:xfrm>
            <a:off x="388861" y="10379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D794AE7-B9D1-4570-9309-DC3F779EDB5C}"/>
              </a:ext>
            </a:extLst>
          </p:cNvPr>
          <p:cNvSpPr/>
          <p:nvPr/>
        </p:nvSpPr>
        <p:spPr>
          <a:xfrm>
            <a:off x="467544" y="3301544"/>
            <a:ext cx="8424936" cy="1504547"/>
          </a:xfrm>
          <a:prstGeom prst="roundRect">
            <a:avLst/>
          </a:prstGeom>
          <a:ln>
            <a:solidFill>
              <a:srgbClr val="4F83C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Сила взаимодействия двух точечных неподвижных зарядов в вакууме прямо пропорциональна произведению модулей этих зарядов и обратно пропорциональна квадрату расстояния между ними.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B33BDE-0186-4382-B28E-97F2BCC4E429}"/>
                  </a:ext>
                </a:extLst>
              </p:cNvPr>
              <p:cNvSpPr txBox="1"/>
              <p:nvPr/>
            </p:nvSpPr>
            <p:spPr>
              <a:xfrm>
                <a:off x="705063" y="1255591"/>
                <a:ext cx="864096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p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B33BDE-0186-4382-B28E-97F2BCC4E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63" y="1255591"/>
                <a:ext cx="864096" cy="6914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AB5755-2172-4981-971F-11181E9C1736}"/>
                  </a:ext>
                </a:extLst>
              </p:cNvPr>
              <p:cNvSpPr txBox="1"/>
              <p:nvPr/>
            </p:nvSpPr>
            <p:spPr>
              <a:xfrm>
                <a:off x="725515" y="635296"/>
                <a:ext cx="150028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|∙|</a:t>
                </a: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AB5755-2172-4981-971F-11181E9C1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515" y="635296"/>
                <a:ext cx="1500282" cy="369332"/>
              </a:xfrm>
              <a:prstGeom prst="rect">
                <a:avLst/>
              </a:prstGeom>
              <a:blipFill>
                <a:blip r:embed="rId4"/>
                <a:stretch>
                  <a:fillRect l="-6911" t="-26230" r="-12195" b="-475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5202BE1-F3AF-41DF-98DF-FDE8CC437C5A}"/>
                  </a:ext>
                </a:extLst>
              </p:cNvPr>
              <p:cNvSpPr txBox="1"/>
              <p:nvPr/>
            </p:nvSpPr>
            <p:spPr>
              <a:xfrm>
                <a:off x="2104052" y="1106858"/>
                <a:ext cx="46899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5202BE1-F3AF-41DF-98DF-FDE8CC437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052" y="1106858"/>
                <a:ext cx="468993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DCB6F7FE-B803-4DCB-A4B3-B0414951F916}"/>
              </a:ext>
            </a:extLst>
          </p:cNvPr>
          <p:cNvGrpSpPr/>
          <p:nvPr/>
        </p:nvGrpSpPr>
        <p:grpSpPr>
          <a:xfrm>
            <a:off x="2757156" y="1027455"/>
            <a:ext cx="2226683" cy="752207"/>
            <a:chOff x="2757156" y="1027455"/>
            <a:chExt cx="2226683" cy="752207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99C91AF5-FCD8-4704-A0D9-BBB901F7272F}"/>
                </a:ext>
              </a:extLst>
            </p:cNvPr>
            <p:cNvSpPr/>
            <p:nvPr/>
          </p:nvSpPr>
          <p:spPr>
            <a:xfrm>
              <a:off x="2844460" y="1038593"/>
              <a:ext cx="2052077" cy="74106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796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2C41CF10-4198-444D-B446-F43FDEA65262}"/>
                    </a:ext>
                  </a:extLst>
                </p:cNvPr>
                <p:cNvSpPr txBox="1"/>
                <p:nvPr/>
              </p:nvSpPr>
              <p:spPr>
                <a:xfrm>
                  <a:off x="2757156" y="1027455"/>
                  <a:ext cx="2226683" cy="69897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ru-RU" sz="2400" b="1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2C41CF10-4198-444D-B446-F43FDEA652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7156" y="1027455"/>
                  <a:ext cx="2226683" cy="69897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B661FD7-297E-4DB0-954F-1BE3272B2DF5}"/>
              </a:ext>
            </a:extLst>
          </p:cNvPr>
          <p:cNvCxnSpPr>
            <a:cxnSpLocks/>
          </p:cNvCxnSpPr>
          <p:nvPr/>
        </p:nvCxnSpPr>
        <p:spPr>
          <a:xfrm>
            <a:off x="5004048" y="308144"/>
            <a:ext cx="0" cy="1882647"/>
          </a:xfrm>
          <a:prstGeom prst="line">
            <a:avLst/>
          </a:prstGeom>
          <a:ln w="28575">
            <a:solidFill>
              <a:srgbClr val="4F83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2977E5D-3FED-483B-AFE2-F2FADBCD3425}"/>
                  </a:ext>
                </a:extLst>
              </p:cNvPr>
              <p:cNvSpPr txBox="1"/>
              <p:nvPr/>
            </p:nvSpPr>
            <p:spPr>
              <a:xfrm>
                <a:off x="4983839" y="1821459"/>
                <a:ext cx="39969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ru-RU" sz="1600" b="1" i="1" smtClean="0">
                        <a:latin typeface="Cambria Math" panose="02040503050406030204" pitchFamily="18" charset="0"/>
                      </a:rPr>
                      <m:t> −коэффициент пропорциональности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2977E5D-3FED-483B-AFE2-F2FADBCD3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839" y="1821459"/>
                <a:ext cx="3996950" cy="36933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CB634AB-89E9-4A96-955D-17A6581CF4D4}"/>
                  </a:ext>
                </a:extLst>
              </p:cNvPr>
              <p:cNvSpPr txBox="1"/>
              <p:nvPr/>
            </p:nvSpPr>
            <p:spPr>
              <a:xfrm>
                <a:off x="5047236" y="123478"/>
                <a:ext cx="399694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ru-RU" sz="1600" b="1" i="1" smtClean="0">
                          <a:latin typeface="Cambria Math" panose="02040503050406030204" pitchFamily="18" charset="0"/>
                        </a:rPr>
                        <m:t> −модуль силы взаимодействия </m:t>
                      </m:r>
                    </m:oMath>
                  </m:oMathPara>
                </a14:m>
                <a:endParaRPr lang="ru-RU" sz="16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1600" b="1" i="1" smtClean="0">
                        <a:latin typeface="Cambria Math" panose="02040503050406030204" pitchFamily="18" charset="0"/>
                      </a:rPr>
                      <m:t>          точечных неподви</m:t>
                    </m:r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жных  зарядов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CB634AB-89E9-4A96-955D-17A6581CF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236" y="123478"/>
                <a:ext cx="3996943" cy="584775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AE411EA-CD64-4955-A837-905FAB6ED18E}"/>
                  </a:ext>
                </a:extLst>
              </p:cNvPr>
              <p:cNvSpPr txBox="1"/>
              <p:nvPr/>
            </p:nvSpPr>
            <p:spPr>
              <a:xfrm>
                <a:off x="4983839" y="747759"/>
                <a:ext cx="304453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ru-RU" sz="18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|</a:t>
                </a:r>
                <a:r>
                  <a:rPr lang="ru-RU" dirty="0"/>
                  <a:t>-</a:t>
                </a:r>
                <a:r>
                  <a:rPr lang="ru-RU" sz="16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модули зарядов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AE411EA-CD64-4955-A837-905FAB6ED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839" y="747759"/>
                <a:ext cx="3044538" cy="369332"/>
              </a:xfrm>
              <a:prstGeom prst="rect">
                <a:avLst/>
              </a:prstGeom>
              <a:blipFill>
                <a:blip r:embed="rId9"/>
                <a:stretch>
                  <a:fillRect l="-601"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B40A2E9-E560-49A9-A2D2-5B3B0EBC8BF7}"/>
                  </a:ext>
                </a:extLst>
              </p:cNvPr>
              <p:cNvSpPr txBox="1"/>
              <p:nvPr/>
            </p:nvSpPr>
            <p:spPr>
              <a:xfrm>
                <a:off x="4970374" y="1240202"/>
                <a:ext cx="407380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ru-RU" sz="1600" b="1" i="1" smtClean="0">
                          <a:latin typeface="Cambria Math" panose="02040503050406030204" pitchFamily="18" charset="0"/>
                        </a:rPr>
                        <m:t>−расстояние между точечными </m:t>
                      </m:r>
                    </m:oMath>
                  </m:oMathPara>
                </a14:m>
                <a:endParaRPr lang="ru-RU" sz="16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600" b="1" i="1" smtClean="0">
                          <a:latin typeface="Cambria Math" panose="02040503050406030204" pitchFamily="18" charset="0"/>
                        </a:rPr>
                        <m:t>        неподвижными зарядами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B40A2E9-E560-49A9-A2D2-5B3B0EBC8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374" y="1240202"/>
                <a:ext cx="4073803" cy="584775"/>
              </a:xfrm>
              <a:prstGeom prst="rect">
                <a:avLst/>
              </a:prstGeom>
              <a:blipFill>
                <a:blip r:embed="rId10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8A4CBACF-22AA-45D3-8230-A83454FB9F3C}"/>
              </a:ext>
            </a:extLst>
          </p:cNvPr>
          <p:cNvSpPr txBox="1"/>
          <p:nvPr/>
        </p:nvSpPr>
        <p:spPr>
          <a:xfrm>
            <a:off x="373884" y="2330144"/>
            <a:ext cx="2205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Кулона:</a:t>
            </a:r>
          </a:p>
        </p:txBody>
      </p:sp>
    </p:spTree>
    <p:extLst>
      <p:ext uri="{BB962C8B-B14F-4D97-AF65-F5344CB8AC3E}">
        <p14:creationId xmlns:p14="http://schemas.microsoft.com/office/powerpoint/2010/main" val="1841301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CED45E-63EA-4A19-87BF-C3F4AD71B01A}"/>
              </a:ext>
            </a:extLst>
          </p:cNvPr>
          <p:cNvSpPr txBox="1"/>
          <p:nvPr/>
        </p:nvSpPr>
        <p:spPr>
          <a:xfrm>
            <a:off x="1597368" y="145754"/>
            <a:ext cx="6624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Единицы измерения величин, входящих в формулу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34C0895-23A5-4648-9EC6-41A4487CEDFF}"/>
              </a:ext>
            </a:extLst>
          </p:cNvPr>
          <p:cNvGrpSpPr/>
          <p:nvPr/>
        </p:nvGrpSpPr>
        <p:grpSpPr>
          <a:xfrm>
            <a:off x="3970600" y="724322"/>
            <a:ext cx="2226683" cy="752207"/>
            <a:chOff x="2757156" y="1027455"/>
            <a:chExt cx="2226683" cy="752207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3F67729F-C192-437F-841A-D1E1F104432A}"/>
                </a:ext>
              </a:extLst>
            </p:cNvPr>
            <p:cNvSpPr/>
            <p:nvPr/>
          </p:nvSpPr>
          <p:spPr>
            <a:xfrm>
              <a:off x="2844460" y="1038593"/>
              <a:ext cx="2052077" cy="74106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796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6C023F9-6993-4DC0-A90A-354A502FAF4A}"/>
                    </a:ext>
                  </a:extLst>
                </p:cNvPr>
                <p:cNvSpPr txBox="1"/>
                <p:nvPr/>
              </p:nvSpPr>
              <p:spPr>
                <a:xfrm>
                  <a:off x="2757156" y="1027455"/>
                  <a:ext cx="2226683" cy="69897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ru-RU" sz="2400" b="1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6C023F9-6993-4DC0-A90A-354A502FAF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7156" y="1027455"/>
                  <a:ext cx="2226683" cy="69897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412097D-A346-465E-9402-461434F1B626}"/>
              </a:ext>
            </a:extLst>
          </p:cNvPr>
          <p:cNvSpPr txBox="1"/>
          <p:nvPr/>
        </p:nvSpPr>
        <p:spPr>
          <a:xfrm>
            <a:off x="517430" y="425478"/>
            <a:ext cx="899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8A54E1-CAEC-4216-8F01-017FFDE36B41}"/>
                  </a:ext>
                </a:extLst>
              </p:cNvPr>
              <p:cNvSpPr txBox="1"/>
              <p:nvPr/>
            </p:nvSpPr>
            <p:spPr>
              <a:xfrm>
                <a:off x="720310" y="837092"/>
                <a:ext cx="81592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d>
                  </m:oMath>
                </a14:m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8A54E1-CAEC-4216-8F01-017FFDE36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10" y="837092"/>
                <a:ext cx="815929" cy="307777"/>
              </a:xfrm>
              <a:prstGeom prst="rect">
                <a:avLst/>
              </a:prstGeom>
              <a:blipFill>
                <a:blip r:embed="rId4"/>
                <a:stretch>
                  <a:fillRect t="-25490" r="-19403" b="-490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CCDE56-66F9-4654-8BE5-E00510483427}"/>
                  </a:ext>
                </a:extLst>
              </p:cNvPr>
              <p:cNvSpPr txBox="1"/>
              <p:nvPr/>
            </p:nvSpPr>
            <p:spPr>
              <a:xfrm>
                <a:off x="720310" y="1210171"/>
                <a:ext cx="75822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ru-RU" sz="2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CCDE56-66F9-4654-8BE5-E00510483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10" y="1210171"/>
                <a:ext cx="758221" cy="307777"/>
              </a:xfrm>
              <a:prstGeom prst="rect">
                <a:avLst/>
              </a:prstGeom>
              <a:blipFill>
                <a:blip r:embed="rId5"/>
                <a:stretch>
                  <a:fillRect t="-26000" r="-20000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1C76838-2E82-4CCF-A70A-FE5406B97988}"/>
                  </a:ext>
                </a:extLst>
              </p:cNvPr>
              <p:cNvSpPr txBox="1"/>
              <p:nvPr/>
            </p:nvSpPr>
            <p:spPr>
              <a:xfrm>
                <a:off x="722128" y="1627787"/>
                <a:ext cx="87524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d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Кл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1C76838-2E82-4CCF-A70A-FE5406B97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28" y="1627787"/>
                <a:ext cx="875240" cy="307777"/>
              </a:xfrm>
              <a:prstGeom prst="rect">
                <a:avLst/>
              </a:prstGeom>
              <a:blipFill>
                <a:blip r:embed="rId6"/>
                <a:stretch>
                  <a:fillRect t="-25490" r="-16667" b="-490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0A65C79-AB3E-4D07-89D4-DDFB8B6B3F2F}"/>
              </a:ext>
            </a:extLst>
          </p:cNvPr>
          <p:cNvCxnSpPr>
            <a:cxnSpLocks/>
          </p:cNvCxnSpPr>
          <p:nvPr/>
        </p:nvCxnSpPr>
        <p:spPr>
          <a:xfrm>
            <a:off x="2051720" y="721350"/>
            <a:ext cx="0" cy="4370680"/>
          </a:xfrm>
          <a:prstGeom prst="line">
            <a:avLst/>
          </a:prstGeom>
          <a:ln w="28575">
            <a:solidFill>
              <a:srgbClr val="4F83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3724F31-0BAA-4FBC-83E9-580187763821}"/>
                  </a:ext>
                </a:extLst>
              </p:cNvPr>
              <p:cNvSpPr txBox="1"/>
              <p:nvPr/>
            </p:nvSpPr>
            <p:spPr>
              <a:xfrm rot="5400000">
                <a:off x="4758059" y="1507662"/>
                <a:ext cx="57517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3724F31-0BAA-4FBC-83E9-580187763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758059" y="1507662"/>
                <a:ext cx="575172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68B6A0C-3134-42F0-A19B-9DA16A608B9C}"/>
                  </a:ext>
                </a:extLst>
              </p:cNvPr>
              <p:cNvSpPr txBox="1"/>
              <p:nvPr/>
            </p:nvSpPr>
            <p:spPr>
              <a:xfrm>
                <a:off x="4003211" y="1781675"/>
                <a:ext cx="1920493" cy="701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ru-RU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/>
                            <m:t>|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68B6A0C-3134-42F0-A19B-9DA16A608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211" y="1781675"/>
                <a:ext cx="1920493" cy="7019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203B71-2436-4858-A953-A9FFF5235678}"/>
                  </a:ext>
                </a:extLst>
              </p:cNvPr>
              <p:cNvSpPr txBox="1"/>
              <p:nvPr/>
            </p:nvSpPr>
            <p:spPr>
              <a:xfrm>
                <a:off x="664233" y="2045403"/>
                <a:ext cx="1076898" cy="588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Н</m:t>
                        </m:r>
                        <m:r>
                          <a:rPr lang="ru-RU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ru-RU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м</m:t>
                            </m:r>
                          </m:e>
                          <m:sup>
                            <m:r>
                              <a:rPr lang="ru-RU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2400" b="1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b="1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Кл</m:t>
                            </m:r>
                          </m:e>
                          <m:sup>
                            <m:r>
                              <a:rPr lang="ru-RU" sz="2400" b="1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203B71-2436-4858-A953-A9FFF5235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33" y="2045403"/>
                <a:ext cx="1076898" cy="588687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0C379C53-B56D-44F0-9647-2A2020E9DE31}"/>
              </a:ext>
            </a:extLst>
          </p:cNvPr>
          <p:cNvGrpSpPr/>
          <p:nvPr/>
        </p:nvGrpSpPr>
        <p:grpSpPr>
          <a:xfrm>
            <a:off x="4085400" y="2571750"/>
            <a:ext cx="1920489" cy="596845"/>
            <a:chOff x="2144247" y="3259484"/>
            <a:chExt cx="1920489" cy="596845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34EB112F-735E-4A14-8B67-2931C848CFB1}"/>
                </a:ext>
              </a:extLst>
            </p:cNvPr>
            <p:cNvSpPr/>
            <p:nvPr/>
          </p:nvSpPr>
          <p:spPr>
            <a:xfrm>
              <a:off x="2144247" y="3274680"/>
              <a:ext cx="1920489" cy="58164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F83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BF4DE2A-A820-44AD-96B1-62B89283E1DF}"/>
                    </a:ext>
                  </a:extLst>
                </p:cNvPr>
                <p:cNvSpPr txBox="1"/>
                <p:nvPr/>
              </p:nvSpPr>
              <p:spPr>
                <a:xfrm>
                  <a:off x="2209628" y="3259484"/>
                  <a:ext cx="1855108" cy="58298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ru-RU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ru-R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ru-R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  <m:r>
                            <a:rPr lang="ru-R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a14:m>
                  <a:r>
                    <a:rPr lang="ru-RU" b="1" dirty="0"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sz="2000" b="1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000" b="1" i="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Н</m:t>
                          </m:r>
                          <m:r>
                            <a:rPr lang="ru-RU" sz="2000" b="1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ru-RU" sz="2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b="1" i="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sz="2000" b="1" i="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2000" b="1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b="1" i="0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Кл</m:t>
                              </m:r>
                            </m:e>
                            <m:sup>
                              <m:r>
                                <a:rPr lang="ru-RU" sz="2000" b="1" i="0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a14:m>
                  <a:endParaRPr lang="ru-RU" sz="2000" b="1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BF4DE2A-A820-44AD-96B1-62B89283E1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9628" y="3259484"/>
                  <a:ext cx="1855108" cy="58298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BF58159-3729-4400-92DF-25E725DB2DF2}"/>
              </a:ext>
            </a:extLst>
          </p:cNvPr>
          <p:cNvSpPr txBox="1"/>
          <p:nvPr/>
        </p:nvSpPr>
        <p:spPr>
          <a:xfrm>
            <a:off x="2051720" y="3263667"/>
            <a:ext cx="6827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пропорциональности численно равен силе, с  которой взаимодействуют  два точечных заряда по 1 Кл каждый, находясь в вакууме на расстоянии 1 м.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8877E0B-006E-4525-AA28-8F19A91690AD}"/>
                  </a:ext>
                </a:extLst>
              </p:cNvPr>
              <p:cNvSpPr txBox="1"/>
              <p:nvPr/>
            </p:nvSpPr>
            <p:spPr>
              <a:xfrm>
                <a:off x="621874" y="4204905"/>
                <a:ext cx="1355343" cy="658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ru-RU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ru-R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sSub>
                            <m:sSub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ru-RU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8877E0B-006E-4525-AA28-8F19A9169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74" y="4204905"/>
                <a:ext cx="1355343" cy="6580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AF64894B-15B5-4F6E-A1C3-FC9EF65439F3}"/>
              </a:ext>
            </a:extLst>
          </p:cNvPr>
          <p:cNvGrpSpPr/>
          <p:nvPr/>
        </p:nvGrpSpPr>
        <p:grpSpPr>
          <a:xfrm>
            <a:off x="2103489" y="4198813"/>
            <a:ext cx="2947763" cy="715304"/>
            <a:chOff x="2103489" y="4198813"/>
            <a:chExt cx="2947763" cy="715304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4D5330DA-5E08-4197-AA59-25CA8C5BAABF}"/>
                </a:ext>
              </a:extLst>
            </p:cNvPr>
            <p:cNvSpPr/>
            <p:nvPr/>
          </p:nvSpPr>
          <p:spPr>
            <a:xfrm>
              <a:off x="2230668" y="4249960"/>
              <a:ext cx="2820584" cy="66415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F83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6631E9D-EE4D-4A64-9E1D-BF8222B1EEF8}"/>
                    </a:ext>
                  </a:extLst>
                </p:cNvPr>
                <p:cNvSpPr txBox="1"/>
                <p:nvPr/>
              </p:nvSpPr>
              <p:spPr>
                <a:xfrm>
                  <a:off x="2103489" y="4198813"/>
                  <a:ext cx="2900558" cy="66415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ru-RU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ru-RU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ru-RU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ru-RU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b="1" i="1" smtClean="0">
                            <a:latin typeface="Cambria Math" panose="02040503050406030204" pitchFamily="18" charset="0"/>
                          </a:rPr>
                          <m:t>𝟖𝟓</m:t>
                        </m:r>
                        <m:r>
                          <a:rPr lang="ru-R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ru-RU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ru-RU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𝟏𝟐</m:t>
                            </m:r>
                            <m:r>
                              <a:rPr lang="ru-RU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  <m:f>
                          <m:fPr>
                            <m:ctrlPr>
                              <a:rPr lang="ru-RU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Кл</m:t>
                                </m:r>
                              </m:e>
                              <m:sup>
                                <m:r>
                                  <a:rPr lang="ru-RU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ru-RU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Н∙</m:t>
                            </m:r>
                            <m:sSup>
                              <m:sSupPr>
                                <m:ctrlPr>
                                  <a:rPr lang="ru-RU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м</m:t>
                                </m:r>
                              </m:e>
                              <m:sup>
                                <m:r>
                                  <a:rPr lang="ru-RU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ru-RU" sz="2000" b="1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6631E9D-EE4D-4A64-9E1D-BF8222B1EE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3489" y="4198813"/>
                  <a:ext cx="2900558" cy="66415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F7B382E7-7B09-4977-9A63-9F188E715965}"/>
              </a:ext>
            </a:extLst>
          </p:cNvPr>
          <p:cNvSpPr txBox="1"/>
          <p:nvPr/>
        </p:nvSpPr>
        <p:spPr>
          <a:xfrm>
            <a:off x="5051252" y="4369299"/>
            <a:ext cx="315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электрическая постоянная</a:t>
            </a:r>
          </a:p>
        </p:txBody>
      </p:sp>
    </p:spTree>
    <p:extLst>
      <p:ext uri="{BB962C8B-B14F-4D97-AF65-F5344CB8AC3E}">
        <p14:creationId xmlns:p14="http://schemas.microsoft.com/office/powerpoint/2010/main" val="3775730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15C620-2120-4820-9616-4F5202AA3A42}"/>
              </a:ext>
            </a:extLst>
          </p:cNvPr>
          <p:cNvSpPr txBox="1"/>
          <p:nvPr/>
        </p:nvSpPr>
        <p:spPr>
          <a:xfrm>
            <a:off x="899592" y="10631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Сила взаимодействия двух точечных зарядов в среде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15DA1E-1D3D-42BC-B4C2-3E79E199CF87}"/>
              </a:ext>
            </a:extLst>
          </p:cNvPr>
          <p:cNvSpPr txBox="1"/>
          <p:nvPr/>
        </p:nvSpPr>
        <p:spPr>
          <a:xfrm>
            <a:off x="230387" y="831246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Диэлектрической проницаемостью среды называется скалярная физическая величина, равная отношению силы взаимодействия двух точечных зарядов в вакууме к силе взаимодействия этих зарядов в среде на том же расстоянии между ними.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E0530F-D1FC-45FA-8D22-4E53E9543210}"/>
                  </a:ext>
                </a:extLst>
              </p:cNvPr>
              <p:cNvSpPr txBox="1"/>
              <p:nvPr/>
            </p:nvSpPr>
            <p:spPr>
              <a:xfrm>
                <a:off x="2483768" y="461914"/>
                <a:ext cx="489654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ru-RU" dirty="0"/>
                  <a:t> - </a:t>
                </a: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диэлектрическая проницаемость  среды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E0530F-D1FC-45FA-8D22-4E53E9543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61914"/>
                <a:ext cx="4896544" cy="369332"/>
              </a:xfrm>
              <a:prstGeom prst="rect">
                <a:avLst/>
              </a:prstGeom>
              <a:blipFill>
                <a:blip r:embed="rId2"/>
                <a:stretch>
                  <a:fillRect t="-1166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12A736C-B91C-4606-856D-7AFC451CCBCD}"/>
              </a:ext>
            </a:extLst>
          </p:cNvPr>
          <p:cNvGrpSpPr/>
          <p:nvPr/>
        </p:nvGrpSpPr>
        <p:grpSpPr>
          <a:xfrm>
            <a:off x="3496397" y="1716393"/>
            <a:ext cx="2268252" cy="864096"/>
            <a:chOff x="1439652" y="1786238"/>
            <a:chExt cx="2268252" cy="864096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88E07F24-8B24-4534-B44E-3632B5663EBB}"/>
                </a:ext>
              </a:extLst>
            </p:cNvPr>
            <p:cNvSpPr/>
            <p:nvPr/>
          </p:nvSpPr>
          <p:spPr>
            <a:xfrm>
              <a:off x="1439652" y="1786238"/>
              <a:ext cx="2088232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796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6E15366-E283-416F-A4FD-D15B87E546A0}"/>
                    </a:ext>
                  </a:extLst>
                </p:cNvPr>
                <p:cNvSpPr txBox="1"/>
                <p:nvPr/>
              </p:nvSpPr>
              <p:spPr>
                <a:xfrm>
                  <a:off x="1619672" y="1853443"/>
                  <a:ext cx="2088232" cy="72968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𝜺</m:t>
                      </m:r>
                      <m:r>
                        <a:rPr lang="ru-RU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ru-RU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в вакууме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ru-RU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в среде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ru-RU" dirty="0"/>
                    <a:t> 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6E15366-E283-416F-A4FD-D15B87E546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9672" y="1853443"/>
                  <a:ext cx="2088232" cy="7296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C3E419-3EB9-428B-BCA1-FB20CE347D5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6129" y="2433452"/>
            <a:ext cx="7379773" cy="1816086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96111D4-6C46-4E1C-8B4D-B85442E33744}"/>
              </a:ext>
            </a:extLst>
          </p:cNvPr>
          <p:cNvGrpSpPr/>
          <p:nvPr/>
        </p:nvGrpSpPr>
        <p:grpSpPr>
          <a:xfrm>
            <a:off x="2948534" y="4155926"/>
            <a:ext cx="3183958" cy="864095"/>
            <a:chOff x="2844460" y="915567"/>
            <a:chExt cx="3585104" cy="864095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890CE40D-0537-4044-8868-C25097F24296}"/>
                </a:ext>
              </a:extLst>
            </p:cNvPr>
            <p:cNvSpPr/>
            <p:nvPr/>
          </p:nvSpPr>
          <p:spPr>
            <a:xfrm>
              <a:off x="2844460" y="915567"/>
              <a:ext cx="3585104" cy="86409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796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4C71EB4-CBBE-408D-B9D8-2F832E5007B8}"/>
                    </a:ext>
                  </a:extLst>
                </p:cNvPr>
                <p:cNvSpPr txBox="1"/>
                <p:nvPr/>
              </p:nvSpPr>
              <p:spPr>
                <a:xfrm>
                  <a:off x="3024192" y="982771"/>
                  <a:ext cx="3312368" cy="70134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ru-RU" sz="2400" b="1" i="1" smtClean="0">
                                <a:latin typeface="Cambria Math" panose="02040503050406030204" pitchFamily="18" charset="0"/>
                              </a:rPr>
                              <m:t>в среде</m:t>
                            </m:r>
                          </m:sub>
                        </m:s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𝜺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ru-RU" sz="2400" b="1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4C71EB4-CBBE-408D-B9D8-2F832E5007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4192" y="982771"/>
                  <a:ext cx="3312368" cy="70134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22371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A8CCFF16-BA2F-4313-87C8-59DE35391302}"/>
              </a:ext>
            </a:extLst>
          </p:cNvPr>
          <p:cNvSpPr/>
          <p:nvPr/>
        </p:nvSpPr>
        <p:spPr>
          <a:xfrm>
            <a:off x="341018" y="279390"/>
            <a:ext cx="8424936" cy="564168"/>
          </a:xfrm>
          <a:prstGeom prst="roundRect">
            <a:avLst/>
          </a:prstGeom>
          <a:ln>
            <a:solidFill>
              <a:srgbClr val="4F83C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01D209-6987-4362-81DC-071FC367A64A}"/>
              </a:ext>
            </a:extLst>
          </p:cNvPr>
          <p:cNvSpPr txBox="1"/>
          <p:nvPr/>
        </p:nvSpPr>
        <p:spPr>
          <a:xfrm>
            <a:off x="179512" y="352662"/>
            <a:ext cx="89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Сила, описываемая законом Кулона, называется кулоновской силой.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9C0DE72-5DAB-45B6-9BBB-B5AE9E5BFF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930" t="9756" r="5201" b="12196"/>
          <a:stretch/>
        </p:blipFill>
        <p:spPr>
          <a:xfrm rot="16200000">
            <a:off x="3328270" y="-734155"/>
            <a:ext cx="2073015" cy="534619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755B57-C520-4006-A3F1-26C17EA2E3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62" t="9756" r="45070" b="12196"/>
          <a:stretch/>
        </p:blipFill>
        <p:spPr>
          <a:xfrm rot="16200000">
            <a:off x="3301045" y="1378854"/>
            <a:ext cx="2088232" cy="538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43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FC013B6-59F9-4A21-98CF-A0861DD78C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52" t="9417" r="5374" b="14269"/>
          <a:stretch/>
        </p:blipFill>
        <p:spPr>
          <a:xfrm>
            <a:off x="1309175" y="393283"/>
            <a:ext cx="6525650" cy="18924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596EE6-AFB6-485C-91E8-09328F7A8D08}"/>
              </a:ext>
            </a:extLst>
          </p:cNvPr>
          <p:cNvSpPr txBox="1"/>
          <p:nvPr/>
        </p:nvSpPr>
        <p:spPr>
          <a:xfrm>
            <a:off x="899592" y="10631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суперпозиции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D6C6A8-CA65-42C4-AC89-8C21AF9F82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2913" t="38854" r="42912" b="43000"/>
          <a:stretch/>
        </p:blipFill>
        <p:spPr>
          <a:xfrm>
            <a:off x="2195736" y="2427734"/>
            <a:ext cx="3960440" cy="285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59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2"/>
          <p:cNvSpPr/>
          <p:nvPr/>
        </p:nvSpPr>
        <p:spPr>
          <a:xfrm rot="10800000">
            <a:off x="0" y="-9236"/>
            <a:ext cx="9144000" cy="411510"/>
          </a:xfrm>
          <a:custGeom>
            <a:avLst/>
            <a:gdLst>
              <a:gd name="connsiteX0" fmla="*/ 0 w 7451888"/>
              <a:gd name="connsiteY0" fmla="*/ 0 h 936104"/>
              <a:gd name="connsiteX1" fmla="*/ 6337288 w 7451888"/>
              <a:gd name="connsiteY1" fmla="*/ 0 h 936104"/>
              <a:gd name="connsiteX2" fmla="*/ 7451888 w 7451888"/>
              <a:gd name="connsiteY2" fmla="*/ 468052 h 936104"/>
              <a:gd name="connsiteX3" fmla="*/ 6337288 w 7451888"/>
              <a:gd name="connsiteY3" fmla="*/ 936104 h 936104"/>
              <a:gd name="connsiteX4" fmla="*/ 0 w 7451888"/>
              <a:gd name="connsiteY4" fmla="*/ 936104 h 936104"/>
              <a:gd name="connsiteX5" fmla="*/ 0 w 7451888"/>
              <a:gd name="connsiteY5" fmla="*/ 0 h 936104"/>
              <a:gd name="connsiteX0" fmla="*/ 0 w 7464124"/>
              <a:gd name="connsiteY0" fmla="*/ 0 h 936104"/>
              <a:gd name="connsiteX1" fmla="*/ 6337288 w 7464124"/>
              <a:gd name="connsiteY1" fmla="*/ 0 h 936104"/>
              <a:gd name="connsiteX2" fmla="*/ 7451888 w 7464124"/>
              <a:gd name="connsiteY2" fmla="*/ 468052 h 936104"/>
              <a:gd name="connsiteX3" fmla="*/ 7464124 w 7464124"/>
              <a:gd name="connsiteY3" fmla="*/ 926867 h 936104"/>
              <a:gd name="connsiteX4" fmla="*/ 0 w 7464124"/>
              <a:gd name="connsiteY4" fmla="*/ 936104 h 936104"/>
              <a:gd name="connsiteX5" fmla="*/ 0 w 7464124"/>
              <a:gd name="connsiteY5" fmla="*/ 0 h 936104"/>
              <a:gd name="connsiteX0" fmla="*/ 0 w 7464124"/>
              <a:gd name="connsiteY0" fmla="*/ 0 h 936104"/>
              <a:gd name="connsiteX1" fmla="*/ 6743688 w 7464124"/>
              <a:gd name="connsiteY1" fmla="*/ 0 h 936104"/>
              <a:gd name="connsiteX2" fmla="*/ 7451888 w 7464124"/>
              <a:gd name="connsiteY2" fmla="*/ 468052 h 936104"/>
              <a:gd name="connsiteX3" fmla="*/ 7464124 w 7464124"/>
              <a:gd name="connsiteY3" fmla="*/ 926867 h 936104"/>
              <a:gd name="connsiteX4" fmla="*/ 0 w 7464124"/>
              <a:gd name="connsiteY4" fmla="*/ 936104 h 936104"/>
              <a:gd name="connsiteX5" fmla="*/ 0 w 7464124"/>
              <a:gd name="connsiteY5" fmla="*/ 0 h 936104"/>
              <a:gd name="connsiteX0" fmla="*/ 0 w 7464124"/>
              <a:gd name="connsiteY0" fmla="*/ 0 h 936104"/>
              <a:gd name="connsiteX1" fmla="*/ 6743688 w 7464124"/>
              <a:gd name="connsiteY1" fmla="*/ 0 h 936104"/>
              <a:gd name="connsiteX2" fmla="*/ 7230215 w 7464124"/>
              <a:gd name="connsiteY2" fmla="*/ 625070 h 936104"/>
              <a:gd name="connsiteX3" fmla="*/ 7464124 w 7464124"/>
              <a:gd name="connsiteY3" fmla="*/ 926867 h 936104"/>
              <a:gd name="connsiteX4" fmla="*/ 0 w 7464124"/>
              <a:gd name="connsiteY4" fmla="*/ 936104 h 936104"/>
              <a:gd name="connsiteX5" fmla="*/ 0 w 7464124"/>
              <a:gd name="connsiteY5" fmla="*/ 0 h 9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4124" h="936104">
                <a:moveTo>
                  <a:pt x="0" y="0"/>
                </a:moveTo>
                <a:lnTo>
                  <a:pt x="6743688" y="0"/>
                </a:lnTo>
                <a:lnTo>
                  <a:pt x="7230215" y="625070"/>
                </a:lnTo>
                <a:lnTo>
                  <a:pt x="7464124" y="926867"/>
                </a:lnTo>
                <a:lnTo>
                  <a:pt x="0" y="93610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2D588B">
                  <a:lumMod val="88000"/>
                </a:srgbClr>
              </a:gs>
              <a:gs pos="46000">
                <a:srgbClr val="4F83C1"/>
              </a:gs>
              <a:gs pos="98000">
                <a:srgbClr val="6796CF"/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  <p:sp>
        <p:nvSpPr>
          <p:cNvPr id="5" name="Пятиугольник 2"/>
          <p:cNvSpPr/>
          <p:nvPr/>
        </p:nvSpPr>
        <p:spPr>
          <a:xfrm rot="10800000">
            <a:off x="1268868" y="395728"/>
            <a:ext cx="7876580" cy="303814"/>
          </a:xfrm>
          <a:custGeom>
            <a:avLst/>
            <a:gdLst>
              <a:gd name="connsiteX0" fmla="*/ 0 w 7451888"/>
              <a:gd name="connsiteY0" fmla="*/ 0 h 936104"/>
              <a:gd name="connsiteX1" fmla="*/ 6337288 w 7451888"/>
              <a:gd name="connsiteY1" fmla="*/ 0 h 936104"/>
              <a:gd name="connsiteX2" fmla="*/ 7451888 w 7451888"/>
              <a:gd name="connsiteY2" fmla="*/ 468052 h 936104"/>
              <a:gd name="connsiteX3" fmla="*/ 6337288 w 7451888"/>
              <a:gd name="connsiteY3" fmla="*/ 936104 h 936104"/>
              <a:gd name="connsiteX4" fmla="*/ 0 w 7451888"/>
              <a:gd name="connsiteY4" fmla="*/ 936104 h 936104"/>
              <a:gd name="connsiteX5" fmla="*/ 0 w 7451888"/>
              <a:gd name="connsiteY5" fmla="*/ 0 h 936104"/>
              <a:gd name="connsiteX0" fmla="*/ 0 w 7464124"/>
              <a:gd name="connsiteY0" fmla="*/ 0 h 936104"/>
              <a:gd name="connsiteX1" fmla="*/ 6337288 w 7464124"/>
              <a:gd name="connsiteY1" fmla="*/ 0 h 936104"/>
              <a:gd name="connsiteX2" fmla="*/ 7451888 w 7464124"/>
              <a:gd name="connsiteY2" fmla="*/ 468052 h 936104"/>
              <a:gd name="connsiteX3" fmla="*/ 7464124 w 7464124"/>
              <a:gd name="connsiteY3" fmla="*/ 926867 h 936104"/>
              <a:gd name="connsiteX4" fmla="*/ 0 w 7464124"/>
              <a:gd name="connsiteY4" fmla="*/ 936104 h 936104"/>
              <a:gd name="connsiteX5" fmla="*/ 0 w 7464124"/>
              <a:gd name="connsiteY5" fmla="*/ 0 h 936104"/>
              <a:gd name="connsiteX0" fmla="*/ 0 w 7464124"/>
              <a:gd name="connsiteY0" fmla="*/ 0 h 936104"/>
              <a:gd name="connsiteX1" fmla="*/ 6743688 w 7464124"/>
              <a:gd name="connsiteY1" fmla="*/ 0 h 936104"/>
              <a:gd name="connsiteX2" fmla="*/ 7451888 w 7464124"/>
              <a:gd name="connsiteY2" fmla="*/ 468052 h 936104"/>
              <a:gd name="connsiteX3" fmla="*/ 7464124 w 7464124"/>
              <a:gd name="connsiteY3" fmla="*/ 926867 h 936104"/>
              <a:gd name="connsiteX4" fmla="*/ 0 w 7464124"/>
              <a:gd name="connsiteY4" fmla="*/ 936104 h 936104"/>
              <a:gd name="connsiteX5" fmla="*/ 0 w 7464124"/>
              <a:gd name="connsiteY5" fmla="*/ 0 h 936104"/>
              <a:gd name="connsiteX0" fmla="*/ 0 w 7464124"/>
              <a:gd name="connsiteY0" fmla="*/ 0 h 936104"/>
              <a:gd name="connsiteX1" fmla="*/ 6743688 w 7464124"/>
              <a:gd name="connsiteY1" fmla="*/ 0 h 936104"/>
              <a:gd name="connsiteX2" fmla="*/ 7230215 w 7464124"/>
              <a:gd name="connsiteY2" fmla="*/ 625070 h 936104"/>
              <a:gd name="connsiteX3" fmla="*/ 7464124 w 7464124"/>
              <a:gd name="connsiteY3" fmla="*/ 926867 h 936104"/>
              <a:gd name="connsiteX4" fmla="*/ 0 w 7464124"/>
              <a:gd name="connsiteY4" fmla="*/ 936104 h 936104"/>
              <a:gd name="connsiteX5" fmla="*/ 0 w 7464124"/>
              <a:gd name="connsiteY5" fmla="*/ 0 h 9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4124" h="936104">
                <a:moveTo>
                  <a:pt x="0" y="0"/>
                </a:moveTo>
                <a:lnTo>
                  <a:pt x="6743688" y="0"/>
                </a:lnTo>
                <a:lnTo>
                  <a:pt x="7230215" y="625070"/>
                </a:lnTo>
                <a:lnTo>
                  <a:pt x="7464124" y="926867"/>
                </a:lnTo>
                <a:lnTo>
                  <a:pt x="0" y="93610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2D588B">
                  <a:lumMod val="88000"/>
                </a:srgbClr>
              </a:gs>
              <a:gs pos="46000">
                <a:srgbClr val="4F83C1"/>
              </a:gs>
              <a:gs pos="98000">
                <a:srgbClr val="6796C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5882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2F2F2"/>
                </a:solidFill>
                <a:latin typeface="Arial Narrow" panose="020B0606020202030204" pitchFamily="34" charset="0"/>
              </a:rPr>
              <a:t>Санкт-Петербургская академия постдипломного педагогического образования</a:t>
            </a:r>
          </a:p>
        </p:txBody>
      </p:sp>
      <p:pic>
        <p:nvPicPr>
          <p:cNvPr id="7" name="Picture 2" descr="K:\АКАДЕМИЯ_ЯНВАРЬ_2017\АКАДЕМИЯ_file\logo_appo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12" y="293854"/>
            <a:ext cx="579572" cy="3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288532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3284" y="1823058"/>
            <a:ext cx="7173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rgbClr val="002060"/>
                </a:solidFill>
                <a:latin typeface="Palatino Linotype" panose="0204050205050503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128244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1EA8C68-15A9-4D97-930C-FFF3942993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309" y="98706"/>
            <a:ext cx="1751803" cy="132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CE87A25-2884-4C8E-8D40-4B7DEB970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486" y="1682107"/>
            <a:ext cx="3005753" cy="128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ФАЛЕС МИЛЕТСКИЙ-ПОИСК ПЕРВОНАЧАЛА (ОКОЛО 625-547 ДО Н. Э.)">
            <a:extLst>
              <a:ext uri="{FF2B5EF4-FFF2-40B4-BE49-F238E27FC236}">
                <a16:creationId xmlns:a16="http://schemas.microsoft.com/office/drawing/2014/main" id="{B44E80FA-7EA2-4D3B-8410-07E4CC024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44" y="122607"/>
            <a:ext cx="2002127" cy="275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922996-5D27-420A-9689-D7CE223EF215}"/>
              </a:ext>
            </a:extLst>
          </p:cNvPr>
          <p:cNvSpPr txBox="1"/>
          <p:nvPr/>
        </p:nvSpPr>
        <p:spPr>
          <a:xfrm>
            <a:off x="402318" y="2919897"/>
            <a:ext cx="2098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Фалес Милетский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(600 лет до н.э.)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5BDE85-03AC-41B2-80E5-8ADA5AF7AC9B}"/>
              </a:ext>
            </a:extLst>
          </p:cNvPr>
          <p:cNvSpPr txBox="1"/>
          <p:nvPr/>
        </p:nvSpPr>
        <p:spPr>
          <a:xfrm>
            <a:off x="313940" y="3687041"/>
            <a:ext cx="2275085" cy="869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атертый о шерсть янтарь притягивает мелкие предметы</a:t>
            </a:r>
            <a:endParaRPr lang="ru-RU" sz="16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A185459C-1C2F-487E-8D54-63D5F81C0C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2" t="3276" r="13110" b="22743"/>
          <a:stretch/>
        </p:blipFill>
        <p:spPr bwMode="auto">
          <a:xfrm>
            <a:off x="6700031" y="91541"/>
            <a:ext cx="2098331" cy="287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1B9879-6113-4642-ABC8-511518E32BA0}"/>
              </a:ext>
            </a:extLst>
          </p:cNvPr>
          <p:cNvSpPr txBox="1"/>
          <p:nvPr/>
        </p:nvSpPr>
        <p:spPr>
          <a:xfrm>
            <a:off x="6409253" y="3566228"/>
            <a:ext cx="27347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Тела, способные после их натирания притягивать легкие предметы- наэлектризованные тела.</a:t>
            </a:r>
            <a:endParaRPr lang="ru-RU" sz="16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58D774-848D-43B9-B516-173BF037A505}"/>
              </a:ext>
            </a:extLst>
          </p:cNvPr>
          <p:cNvSpPr txBox="1"/>
          <p:nvPr/>
        </p:nvSpPr>
        <p:spPr>
          <a:xfrm>
            <a:off x="6726251" y="2919897"/>
            <a:ext cx="2037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Уильям Гильберт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(1544-1603)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1FC1A73-C0B4-4BCA-9F69-32C053CAA12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132" t="11255" r="57418" b="76179"/>
          <a:stretch/>
        </p:blipFill>
        <p:spPr>
          <a:xfrm>
            <a:off x="3214899" y="3064243"/>
            <a:ext cx="2396275" cy="179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40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D1F27F-200E-45A6-84AE-0381718F8CAC}"/>
              </a:ext>
            </a:extLst>
          </p:cNvPr>
          <p:cNvSpPr txBox="1"/>
          <p:nvPr/>
        </p:nvSpPr>
        <p:spPr>
          <a:xfrm>
            <a:off x="1979712" y="123478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Электрический заряд и его свойства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FD09028-D9B9-43B0-A773-3FB4B8D5EC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60" b="16135"/>
          <a:stretch/>
        </p:blipFill>
        <p:spPr bwMode="auto">
          <a:xfrm>
            <a:off x="245030" y="667240"/>
            <a:ext cx="2883286" cy="284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69A468-4579-453C-B2F8-CE36489CF5D6}"/>
              </a:ext>
            </a:extLst>
          </p:cNvPr>
          <p:cNvSpPr txBox="1"/>
          <p:nvPr/>
        </p:nvSpPr>
        <p:spPr>
          <a:xfrm>
            <a:off x="3129997" y="822385"/>
            <a:ext cx="3743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q, Q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электрический заряд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E8751E-DB70-4023-A213-D20E68E35B26}"/>
              </a:ext>
            </a:extLst>
          </p:cNvPr>
          <p:cNvSpPr txBox="1"/>
          <p:nvPr/>
        </p:nvSpPr>
        <p:spPr>
          <a:xfrm>
            <a:off x="3131148" y="1296355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[q]=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A42449-50B0-4B46-8243-08D7B053085E}"/>
              </a:ext>
            </a:extLst>
          </p:cNvPr>
          <p:cNvSpPr txBox="1"/>
          <p:nvPr/>
        </p:nvSpPr>
        <p:spPr>
          <a:xfrm>
            <a:off x="2189448" y="2290976"/>
            <a:ext cx="6954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2D58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Электрический заряд- это скалярная физическая величина, определяющая интенсивность электромагнитных взаимодействий.</a:t>
            </a:r>
          </a:p>
        </p:txBody>
      </p:sp>
    </p:spTree>
    <p:extLst>
      <p:ext uri="{BB962C8B-B14F-4D97-AF65-F5344CB8AC3E}">
        <p14:creationId xmlns:p14="http://schemas.microsoft.com/office/powerpoint/2010/main" val="3742003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3AE706-C950-4E21-B66E-D37DEACF4D5B}"/>
              </a:ext>
            </a:extLst>
          </p:cNvPr>
          <p:cNvSpPr txBox="1"/>
          <p:nvPr/>
        </p:nvSpPr>
        <p:spPr>
          <a:xfrm>
            <a:off x="1979712" y="123478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электрического заряда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0D7593-43E5-4C39-8100-5BB73E31F67F}"/>
              </a:ext>
            </a:extLst>
          </p:cNvPr>
          <p:cNvSpPr txBox="1"/>
          <p:nvPr/>
        </p:nvSpPr>
        <p:spPr>
          <a:xfrm>
            <a:off x="269776" y="585143"/>
            <a:ext cx="860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2D58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Существует два вида зарядов – положительный «+»  и отрицательный «-».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826D1D7-1F85-4B29-991E-098DD8CD36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1F4F6"/>
              </a:clrFrom>
              <a:clrTo>
                <a:srgbClr val="F1F4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10" t="5202" r="11151" b="53630"/>
          <a:stretch/>
        </p:blipFill>
        <p:spPr bwMode="auto">
          <a:xfrm>
            <a:off x="2473902" y="1021165"/>
            <a:ext cx="4402354" cy="167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E53D21-F46A-4E4B-B883-2538E1FB5633}"/>
              </a:ext>
            </a:extLst>
          </p:cNvPr>
          <p:cNvSpPr txBox="1"/>
          <p:nvPr/>
        </p:nvSpPr>
        <p:spPr>
          <a:xfrm>
            <a:off x="395536" y="2787774"/>
            <a:ext cx="86044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D58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одноименно заряженные тела </a:t>
            </a:r>
            <a:r>
              <a:rPr lang="ru-RU" b="1" i="1" dirty="0">
                <a:solidFill>
                  <a:srgbClr val="2D58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отталкиваются,</a:t>
            </a:r>
            <a:r>
              <a:rPr lang="ru-RU" b="1" dirty="0">
                <a:solidFill>
                  <a:srgbClr val="2D58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разноименно. заряженные тела </a:t>
            </a:r>
            <a:r>
              <a:rPr lang="ru-RU" b="1" i="1" dirty="0">
                <a:solidFill>
                  <a:srgbClr val="2D58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притягиваются</a:t>
            </a:r>
            <a:endParaRPr lang="ru-RU" b="1" dirty="0">
              <a:solidFill>
                <a:srgbClr val="2D588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FD247E-B1F8-43A9-B04A-47231C0F1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34104"/>
            <a:ext cx="4464496" cy="157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691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B1F5588-FBB8-4621-8AF3-D06F8B4FFE83}"/>
              </a:ext>
            </a:extLst>
          </p:cNvPr>
          <p:cNvSpPr/>
          <p:nvPr/>
        </p:nvSpPr>
        <p:spPr>
          <a:xfrm>
            <a:off x="5229108" y="1131590"/>
            <a:ext cx="3294366" cy="1512167"/>
          </a:xfrm>
          <a:prstGeom prst="roundRect">
            <a:avLst/>
          </a:prstGeom>
          <a:solidFill>
            <a:schemeClr val="bg1"/>
          </a:solidFill>
          <a:ln>
            <a:solidFill>
              <a:srgbClr val="2D58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2E75543-F786-43AA-B0E2-756C161F7230}"/>
              </a:ext>
            </a:extLst>
          </p:cNvPr>
          <p:cNvSpPr/>
          <p:nvPr/>
        </p:nvSpPr>
        <p:spPr>
          <a:xfrm>
            <a:off x="732003" y="1155270"/>
            <a:ext cx="3294366" cy="1512167"/>
          </a:xfrm>
          <a:prstGeom prst="roundRect">
            <a:avLst/>
          </a:prstGeom>
          <a:solidFill>
            <a:schemeClr val="bg1"/>
          </a:solidFill>
          <a:ln>
            <a:solidFill>
              <a:srgbClr val="2D58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E9B5B7-4240-4E23-8621-03F99AC99B07}"/>
              </a:ext>
            </a:extLst>
          </p:cNvPr>
          <p:cNvSpPr txBox="1"/>
          <p:nvPr/>
        </p:nvSpPr>
        <p:spPr>
          <a:xfrm>
            <a:off x="395536" y="293064"/>
            <a:ext cx="8280920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u="sng" dirty="0">
                <a:solidFill>
                  <a:srgbClr val="2D588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Электризация</a:t>
            </a:r>
            <a:r>
              <a:rPr lang="ru-RU" sz="1800" b="1" dirty="0">
                <a:solidFill>
                  <a:srgbClr val="2D588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процесс разделения и перераспределения зарядов между телами, участвующими в этом процессе.</a:t>
            </a:r>
            <a:endParaRPr lang="ru-RU" sz="1400" b="1" dirty="0">
              <a:solidFill>
                <a:srgbClr val="2D588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7034BC-9119-4CE7-971F-E89CFCF0BC4E}"/>
              </a:ext>
            </a:extLst>
          </p:cNvPr>
          <p:cNvSpPr txBox="1"/>
          <p:nvPr/>
        </p:nvSpPr>
        <p:spPr>
          <a:xfrm>
            <a:off x="668996" y="1107908"/>
            <a:ext cx="3420380" cy="155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Заряд макроскопического тела </a:t>
            </a:r>
            <a:r>
              <a:rPr lang="ru-RU" sz="18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положителен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если в процессе электризации тело «потеряло» некоторое число электронов.</a:t>
            </a:r>
            <a:endParaRPr lang="ru-RU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99C98A-46FC-443E-93E8-F8EEBF5800BA}"/>
              </a:ext>
            </a:extLst>
          </p:cNvPr>
          <p:cNvSpPr txBox="1"/>
          <p:nvPr/>
        </p:nvSpPr>
        <p:spPr>
          <a:xfrm>
            <a:off x="5117632" y="1131590"/>
            <a:ext cx="3420380" cy="155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Заряд макроскопического тела считается </a:t>
            </a:r>
            <a:r>
              <a:rPr lang="ru-RU" sz="18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отрицательным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если в процессе электризации тело «приобрело» некоторое число электронов.</a:t>
            </a:r>
            <a:endParaRPr lang="ru-RU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694FD-0D17-425C-9869-C8029CFF07C0}"/>
              </a:ext>
            </a:extLst>
          </p:cNvPr>
          <p:cNvSpPr txBox="1"/>
          <p:nvPr/>
        </p:nvSpPr>
        <p:spPr>
          <a:xfrm>
            <a:off x="290950" y="4443958"/>
            <a:ext cx="8280920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Опытный факт: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электризации оба тела приобретают заряды противоположных знаков и равные по модулю!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080CB5E-6055-4380-888B-5F793FBA01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3" t="12905" r="46764" b="46728"/>
          <a:stretch/>
        </p:blipFill>
        <p:spPr bwMode="auto">
          <a:xfrm>
            <a:off x="1187624" y="2714799"/>
            <a:ext cx="2609791" cy="182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0532199E-8182-40D6-ADD3-CB683160C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8" t="11200" r="6440" b="46330"/>
          <a:stretch/>
        </p:blipFill>
        <p:spPr bwMode="auto">
          <a:xfrm>
            <a:off x="5580112" y="2705339"/>
            <a:ext cx="2470559" cy="181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049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CF9951-5E84-4646-8C9D-C0EABF410D81}"/>
              </a:ext>
            </a:extLst>
          </p:cNvPr>
          <p:cNvSpPr txBox="1"/>
          <p:nvPr/>
        </p:nvSpPr>
        <p:spPr>
          <a:xfrm>
            <a:off x="323528" y="51039"/>
            <a:ext cx="8280920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Виды электризации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E5D999-A138-4010-8AE3-1C59F53D54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1E3D4"/>
              </a:clrFrom>
              <a:clrTo>
                <a:srgbClr val="F1E3D4">
                  <a:alpha val="0"/>
                </a:srgbClr>
              </a:clrTo>
            </a:clrChange>
            <a:grayscl/>
            <a:lum contrast="40000"/>
          </a:blip>
          <a:srcRect t="2615" r="1327" b="7214"/>
          <a:stretch/>
        </p:blipFill>
        <p:spPr>
          <a:xfrm>
            <a:off x="251520" y="600874"/>
            <a:ext cx="8790107" cy="19708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125AF9-72A6-4AB9-AD87-10C3779A7D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  <a:lum contrast="40000"/>
          </a:blip>
          <a:srcRect r="3118"/>
          <a:stretch/>
        </p:blipFill>
        <p:spPr>
          <a:xfrm>
            <a:off x="251519" y="2666628"/>
            <a:ext cx="8790107" cy="219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8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EA06B2-2D21-4BEF-BC8E-6E231B22AA24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lum contrast="40000"/>
          </a:blip>
          <a:stretch>
            <a:fillRect/>
          </a:stretch>
        </p:blipFill>
        <p:spPr>
          <a:xfrm>
            <a:off x="154425" y="555526"/>
            <a:ext cx="8835150" cy="21087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E145EF-2C58-4776-8563-6E91DED80863}"/>
              </a:ext>
            </a:extLst>
          </p:cNvPr>
          <p:cNvSpPr txBox="1"/>
          <p:nvPr/>
        </p:nvSpPr>
        <p:spPr>
          <a:xfrm>
            <a:off x="323528" y="51039"/>
            <a:ext cx="8280920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Виды электризации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1F8975-D392-4298-A788-4F6841087ED9}"/>
              </a:ext>
            </a:extLst>
          </p:cNvPr>
          <p:cNvSpPr txBox="1"/>
          <p:nvPr/>
        </p:nvSpPr>
        <p:spPr>
          <a:xfrm>
            <a:off x="154425" y="2787774"/>
            <a:ext cx="4093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Электризация под действием света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947D07D-B4C1-4A2B-AF4B-69C22A35D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83" t="7843" r="10620" b="8687"/>
          <a:stretch/>
        </p:blipFill>
        <p:spPr bwMode="auto">
          <a:xfrm>
            <a:off x="4355976" y="2793601"/>
            <a:ext cx="3767920" cy="212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695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82D60F-D7F0-49C8-9FA6-B86E90C46FEB}"/>
              </a:ext>
            </a:extLst>
          </p:cNvPr>
          <p:cNvSpPr/>
          <p:nvPr/>
        </p:nvSpPr>
        <p:spPr>
          <a:xfrm>
            <a:off x="3535358" y="4463925"/>
            <a:ext cx="2232248" cy="3227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4A34EF-0090-43D5-8C94-C7EE56285BE1}"/>
              </a:ext>
            </a:extLst>
          </p:cNvPr>
          <p:cNvSpPr txBox="1"/>
          <p:nvPr/>
        </p:nvSpPr>
        <p:spPr>
          <a:xfrm>
            <a:off x="1979712" y="28033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электрического заряда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A5D299A-B7D6-4BB9-91E6-F0DFEE0B3C0A}"/>
                  </a:ext>
                </a:extLst>
              </p:cNvPr>
              <p:cNvSpPr txBox="1"/>
              <p:nvPr/>
            </p:nvSpPr>
            <p:spPr>
              <a:xfrm>
                <a:off x="377795" y="518212"/>
                <a:ext cx="860444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srgbClr val="2D588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Электрический заряд обладает свойством аддитивности.</a:t>
                </a:r>
              </a:p>
              <a:p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Заряд макроскопической системы тел равен алгебраической сумме зарядов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всех тел системы: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𝒒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+…+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A5D299A-B7D6-4BB9-91E6-F0DFEE0B3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95" y="518212"/>
                <a:ext cx="8604448" cy="923330"/>
              </a:xfrm>
              <a:prstGeom prst="rect">
                <a:avLst/>
              </a:prstGeom>
              <a:blipFill>
                <a:blip r:embed="rId3"/>
                <a:stretch>
                  <a:fillRect l="-638" t="-3311" b="-99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128541-3386-4189-8245-41DE9CC3F1F7}"/>
                  </a:ext>
                </a:extLst>
              </p:cNvPr>
              <p:cNvSpPr txBox="1"/>
              <p:nvPr/>
            </p:nvSpPr>
            <p:spPr>
              <a:xfrm>
                <a:off x="377795" y="1563638"/>
                <a:ext cx="86044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srgbClr val="2D588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b="1" dirty="0">
                    <a:solidFill>
                      <a:srgbClr val="2D588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b="1" dirty="0">
                    <a:solidFill>
                      <a:srgbClr val="2D588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Электрический заряд дискретен, т.е. любой заряд кратен элементарному заряду.</a:t>
                </a:r>
                <a:endParaRPr lang="en-US" b="1" dirty="0">
                  <a:solidFill>
                    <a:srgbClr val="2D588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𝒒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=±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𝑵𝒆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N</a:t>
                </a:r>
                <a:r>
                  <a:rPr lang="ru-RU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-целое число,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𝒆</m:t>
                    </m:r>
                  </m:oMath>
                </a14:m>
                <a:r>
                  <a:rPr lang="ru-RU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–элементарный заряд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𝒆</m:t>
                    </m:r>
                    <m:r>
                      <a:rPr lang="ru-RU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ru-RU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ru-RU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ru-R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∙1</m:t>
                    </m:r>
                  </m:oMath>
                </a14:m>
                <a:r>
                  <a:rPr lang="ru-RU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b="1" baseline="30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-19</a:t>
                </a:r>
                <a:r>
                  <a:rPr lang="ru-RU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Кл</a:t>
                </a:r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128541-3386-4189-8245-41DE9CC3F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95" y="1563638"/>
                <a:ext cx="8604448" cy="1200329"/>
              </a:xfrm>
              <a:prstGeom prst="rect">
                <a:avLst/>
              </a:prstGeom>
              <a:blipFill>
                <a:blip r:embed="rId4"/>
                <a:stretch>
                  <a:fillRect l="-638" t="-3061" b="-76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301E1E2-E9E0-41FE-A253-3CE90E85F0B5}"/>
              </a:ext>
            </a:extLst>
          </p:cNvPr>
          <p:cNvSpPr txBox="1"/>
          <p:nvPr/>
        </p:nvSpPr>
        <p:spPr>
          <a:xfrm>
            <a:off x="349258" y="2802038"/>
            <a:ext cx="860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D58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b="1" dirty="0">
                <a:solidFill>
                  <a:srgbClr val="2D58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2D58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Электрический заряд не зависит от скорости движения тела или частицы относительно любой системы отсчета, </a:t>
            </a:r>
            <a:r>
              <a:rPr lang="ru-RU" b="1" dirty="0" err="1">
                <a:solidFill>
                  <a:srgbClr val="2D58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т.е</a:t>
            </a:r>
            <a:r>
              <a:rPr lang="ru-RU" b="1" dirty="0">
                <a:solidFill>
                  <a:srgbClr val="2D58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инвариантной величиной.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97817EE-1526-48AA-93E5-DBA804A2D963}"/>
                  </a:ext>
                </a:extLst>
              </p:cNvPr>
              <p:cNvSpPr txBox="1"/>
              <p:nvPr/>
            </p:nvSpPr>
            <p:spPr>
              <a:xfrm>
                <a:off x="349258" y="3559537"/>
                <a:ext cx="860444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srgbClr val="2D588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</a:t>
                </a:r>
                <a:r>
                  <a:rPr lang="en-US" b="1" dirty="0">
                    <a:solidFill>
                      <a:srgbClr val="2D588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>
                    <a:solidFill>
                      <a:srgbClr val="2D588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Алгебраическая сумма электрических зарядов замкнутой системы тел сохраняется.</a:t>
                </a:r>
              </a:p>
              <a:p>
                <a:r>
                  <a:rPr lang="ru-RU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заряды всех тел системы обозначить через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ru-RU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ru-RU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ru-RU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+…+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ru-RU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</a:t>
                </a:r>
                <a:endPara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97817EE-1526-48AA-93E5-DBA804A2D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58" y="3559537"/>
                <a:ext cx="8604448" cy="1477328"/>
              </a:xfrm>
              <a:prstGeom prst="rect">
                <a:avLst/>
              </a:prstGeom>
              <a:blipFill>
                <a:blip r:embed="rId5"/>
                <a:stretch>
                  <a:fillRect l="-567" t="-24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1911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3C394278-AA89-44B2-BE23-1F025FDA6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3478"/>
            <a:ext cx="3096344" cy="4706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301144-84F9-4FBA-90E7-F665E43650F3}"/>
              </a:ext>
            </a:extLst>
          </p:cNvPr>
          <p:cNvSpPr txBox="1"/>
          <p:nvPr/>
        </p:nvSpPr>
        <p:spPr>
          <a:xfrm>
            <a:off x="3779912" y="2006881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Ш. О.  Кулона (1785г.)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167BD7E-12E0-4B7A-8C90-CAC09416D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5325"/>
            <a:ext cx="3096344" cy="4706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7110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rgbClr val="F2F2F2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3814</TotalTime>
  <Words>667</Words>
  <Application>Microsoft Office PowerPoint</Application>
  <PresentationFormat>Экран (16:9)</PresentationFormat>
  <Paragraphs>102</Paragraphs>
  <Slides>18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Calibri</vt:lpstr>
      <vt:lpstr>Cambria Math</vt:lpstr>
      <vt:lpstr>Palatino Linotype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Irina Knyazeva</dc:creator>
  <cp:lastModifiedBy>Марина Травникова</cp:lastModifiedBy>
  <cp:revision>347</cp:revision>
  <dcterms:created xsi:type="dcterms:W3CDTF">2020-07-08T13:10:34Z</dcterms:created>
  <dcterms:modified xsi:type="dcterms:W3CDTF">2022-03-27T19:51:00Z</dcterms:modified>
</cp:coreProperties>
</file>