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77" r:id="rId4"/>
    <p:sldId id="278" r:id="rId5"/>
    <p:sldId id="264" r:id="rId6"/>
    <p:sldId id="265" r:id="rId7"/>
    <p:sldId id="258" r:id="rId8"/>
    <p:sldId id="266" r:id="rId9"/>
    <p:sldId id="267" r:id="rId10"/>
    <p:sldId id="260" r:id="rId11"/>
    <p:sldId id="269" r:id="rId12"/>
    <p:sldId id="270" r:id="rId13"/>
    <p:sldId id="271" r:id="rId14"/>
    <p:sldId id="282" r:id="rId15"/>
    <p:sldId id="272" r:id="rId16"/>
    <p:sldId id="286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9" autoAdjust="0"/>
    <p:restoredTop sz="95501" autoAdjust="0"/>
  </p:normalViewPr>
  <p:slideViewPr>
    <p:cSldViewPr>
      <p:cViewPr>
        <p:scale>
          <a:sx n="80" d="100"/>
          <a:sy n="80" d="100"/>
        </p:scale>
        <p:origin x="-1661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wzROQA6K6Cg&amp;list=PLE710C1D7F59AD755&amp;index=28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Правила безопасного поведения в Интернете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5301208"/>
            <a:ext cx="8363272" cy="1269740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2900" dirty="0" smtClean="0">
                <a:solidFill>
                  <a:srgbClr val="002060"/>
                </a:solidFill>
                <a:latin typeface="+mj-lt"/>
              </a:rPr>
              <a:t>Подготовила учитель начальных классов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002060"/>
                </a:solidFill>
                <a:latin typeface="+mj-lt"/>
              </a:rPr>
              <a:t>МБОУ СОШ № 195 г. Новосибирска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002060"/>
                </a:solidFill>
                <a:latin typeface="+mj-lt"/>
              </a:rPr>
              <a:t>Братухина Е.В.</a:t>
            </a:r>
            <a:endParaRPr lang="ru-RU" sz="29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832648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853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Угрозы. Вредоносные программы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9" t="58967" r="1499" b="2384"/>
          <a:stretch/>
        </p:blipFill>
        <p:spPr>
          <a:xfrm>
            <a:off x="6356151" y="2492896"/>
            <a:ext cx="2686384" cy="2433279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1700808"/>
            <a:ext cx="6192688" cy="479169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+mj-lt"/>
              </a:rPr>
              <a:t>Вредоносные программы </a:t>
            </a:r>
            <a:r>
              <a:rPr lang="en-US" sz="2400" b="1" u="sng" dirty="0" smtClean="0">
                <a:solidFill>
                  <a:srgbClr val="002060"/>
                </a:solidFill>
                <a:latin typeface="+mj-lt"/>
              </a:rPr>
              <a:t>(malware)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–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это программы, предназначенные для незаконного  доступа к информации, для скрытого использования компьютера или для нарушения работы компьютера и компьютерных сетей.</a:t>
            </a:r>
          </a:p>
          <a:p>
            <a:pPr marL="0" indent="0">
              <a:buFont typeface="Wingdings 2"/>
              <a:buNone/>
            </a:pPr>
            <a:endParaRPr lang="ru-RU" sz="24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Font typeface="Wingdings 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К вредоносным программам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относятся:</a:t>
            </a:r>
          </a:p>
          <a:p>
            <a:pPr>
              <a:buBlip>
                <a:blip r:embed="rId3"/>
              </a:buBlip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компьютерные вирусы;</a:t>
            </a:r>
          </a:p>
          <a:p>
            <a:pPr>
              <a:buBlip>
                <a:blip r:embed="rId3"/>
              </a:buBlip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ч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ерви;</a:t>
            </a:r>
          </a:p>
          <a:p>
            <a:pPr>
              <a:buBlip>
                <a:blip r:embed="rId3"/>
              </a:buBlip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т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роянские программы.</a:t>
            </a:r>
          </a:p>
          <a:p>
            <a:pPr marL="0" indent="0">
              <a:buFont typeface="Wingdings 2"/>
              <a:buNone/>
            </a:pPr>
            <a:r>
              <a:rPr lang="ru-RU" sz="2000" dirty="0" smtClean="0">
                <a:latin typeface="+mj-lt"/>
              </a:rPr>
              <a:t>	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1" t="12970" r="5311" b="15537"/>
          <a:stretch/>
        </p:blipFill>
        <p:spPr>
          <a:xfrm>
            <a:off x="7308304" y="1484784"/>
            <a:ext cx="1678210" cy="39243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4018" y="334194"/>
            <a:ext cx="8229600" cy="69269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Угрозы. Спам и </a:t>
            </a:r>
            <a:r>
              <a:rPr lang="ru-RU" b="1" dirty="0" err="1" smtClean="0">
                <a:solidFill>
                  <a:srgbClr val="0070C0"/>
                </a:solidFill>
              </a:rPr>
              <a:t>фишинг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37034" y="1124744"/>
            <a:ext cx="7272808" cy="561662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+mj-lt"/>
              </a:rPr>
              <a:t>Спам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это электронный эквивалент бумажной рекламы, которую бросают в почтовый ящик. Такой спам не только надоедает и раздражает. Он опасен, особенно если является частью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фишинга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. Спам в огромных количествах рассылается по электронной почте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спамерами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и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киберпреступниками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. </a:t>
            </a:r>
          </a:p>
          <a:p>
            <a:pPr marL="0" indent="0">
              <a:buFont typeface="Wingdings 2"/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+mj-lt"/>
              </a:rPr>
              <a:t>Их цель</a:t>
            </a:r>
            <a:endParaRPr lang="ru-RU" sz="2400" b="1" u="sng" dirty="0">
              <a:solidFill>
                <a:srgbClr val="002060"/>
              </a:solidFill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выманить деньги у получателей, ответивших на сообщение;</a:t>
            </a:r>
          </a:p>
          <a:p>
            <a:pPr>
              <a:buBlip>
                <a:blip r:embed="rId3"/>
              </a:buBlip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ровести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</a:rPr>
              <a:t>фишинговую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 атаку, чтобы обманом получить пароли от аккаунтов, в том числе от тех, в которых сидит ребенок;</a:t>
            </a:r>
          </a:p>
          <a:p>
            <a:pPr>
              <a:buBlip>
                <a:blip r:embed="rId3"/>
              </a:buBlip>
            </a:pPr>
            <a:r>
              <a:rPr lang="ru-RU" sz="2400" dirty="0">
                <a:solidFill>
                  <a:srgbClr val="002060"/>
                </a:solidFill>
                <a:latin typeface="+mj-lt"/>
              </a:rPr>
              <a:t>р</a:t>
            </a: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аспространить вредоносный код на компьютерах получателей.</a:t>
            </a:r>
          </a:p>
          <a:p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Font typeface="Wingdings 2"/>
              <a:buNone/>
            </a:pPr>
            <a:r>
              <a:rPr lang="ru-RU" sz="2000" dirty="0" smtClean="0">
                <a:latin typeface="+mj-lt"/>
              </a:rPr>
              <a:t>	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14" y="908720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Это один из видов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</a:rPr>
              <a:t>киберпреступления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, целью которого является обман пользователей. Хищение конфиденциальных данных может привести к тому, что хакер незаконно получает доступ и каким-либо образом использует личную информацию пользователя, с целью получить материальную прибыль.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828256"/>
            <a:ext cx="4176464" cy="270321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5519" y="59979"/>
            <a:ext cx="8229600" cy="99275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Угрозы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b="1" dirty="0" err="1">
                <a:solidFill>
                  <a:srgbClr val="0070C0"/>
                </a:solidFill>
              </a:rPr>
              <a:t>Кибермошенничество</a:t>
            </a:r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80729"/>
            <a:ext cx="8964488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100" dirty="0" smtClean="0">
                <a:solidFill>
                  <a:srgbClr val="002060"/>
                </a:solidFill>
                <a:latin typeface="+mj-lt"/>
              </a:rPr>
              <a:t>В Интернете одни люди приятны, другие — нет. И дети, и взрослые с помощью Интернета могут изводить или запугивать других людей, начиная с присвоения прозвищ и заканчивая физическими угрозами. </a:t>
            </a:r>
            <a:endParaRPr lang="ru-RU" sz="4000" b="1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45024"/>
            <a:ext cx="5348808" cy="301097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5519" y="260648"/>
            <a:ext cx="8229600" cy="79208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Угрозы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</a:rPr>
              <a:t>Киберхулиганы</a:t>
            </a:r>
            <a:r>
              <a:rPr lang="ru-RU" b="1" dirty="0" smtClean="0">
                <a:solidFill>
                  <a:srgbClr val="0070C0"/>
                </a:solidFill>
              </a:rPr>
              <a:t> и </a:t>
            </a:r>
            <a:r>
              <a:rPr lang="ru-RU" b="1" dirty="0" err="1" smtClean="0">
                <a:solidFill>
                  <a:srgbClr val="0070C0"/>
                </a:solidFill>
              </a:rPr>
              <a:t>киберхищники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посещайте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 сайты, соответствующие вашему возрасту;</a:t>
            </a:r>
          </a:p>
          <a:p>
            <a:pPr lvl="0"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не сообщайте лишнюю информацию;</a:t>
            </a:r>
          </a:p>
          <a:p>
            <a:pPr lvl="0"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сообщайте свои личные данные: домашний адрес, адрес электронной почты, пароль;</a:t>
            </a:r>
          </a:p>
          <a:p>
            <a:pPr lvl="0"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избегайте виртуальной агрессии и преследований;</a:t>
            </a:r>
          </a:p>
          <a:p>
            <a:pPr lvl="0"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просматривайте все неопознанные ссылки и сообщения;</a:t>
            </a:r>
          </a:p>
          <a:p>
            <a:pPr lvl="0"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встречайтесь с людьми, с которыми познакомились в сети Интернет, без контроля взрослых;</a:t>
            </a:r>
          </a:p>
          <a:p>
            <a:pPr lvl="0"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не доверяйте незнакомым людям;</a:t>
            </a:r>
          </a:p>
          <a:p>
            <a:pPr lvl="0"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уважайте авторские права.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6931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Правила поведения в сети Интернет (найди лишнее)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5519" y="59979"/>
            <a:ext cx="8229600" cy="992757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Контакты с незнакомыми людьми</a:t>
            </a:r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Правила поведения с незнакомыми людьми: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Нельзя разговаривать на улице с посторонним человеком.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Не соглашайся никуда идти с незнакомым человеком, не садись к нему в машину, даже если он (она) говорит, что отвезёт тебя к маме и папе.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Не бери у чужого человека конфеты, деньги и другие подарки.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Никогда не верь незнакомцу, если он обещает что-то купить тебе. С какой стати? Ведь он совершенно чужой тебе человек, он даже не знает как тебя зовут.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Если посторонний человек возьмет тебя за руку и попытается силой увести за собой, нужно вырваться и убежать. При необходимости кричи изо всех сил.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6338" y="434038"/>
            <a:ext cx="8964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Следуй этим правилам каждый раз, когда «выходишь» в Интернет </a:t>
            </a:r>
            <a:endParaRPr kumimoji="0" lang="en-US" sz="3600" b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36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 внимателен!</a:t>
            </a:r>
            <a:endParaRPr kumimoji="0" lang="ru-RU" sz="3600" b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78283"/>
            <a:ext cx="6516216" cy="4344144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1FC4-1CE3-42F1-8C69-2D848417AB6F}" type="slidenum">
              <a:rPr lang="ru-RU"/>
              <a:pPr/>
              <a:t>17</a:t>
            </a:fld>
            <a:endParaRPr lang="ru-RU" dirty="0"/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835292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Сегодня на уроке </a:t>
            </a:r>
            <a:r>
              <a:rPr lang="ru-RU" sz="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мне было …</a:t>
            </a:r>
            <a:endParaRPr lang="ru-RU" sz="800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4" y="979786"/>
            <a:ext cx="2250504" cy="2265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79786"/>
            <a:ext cx="3205285" cy="22659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79786"/>
            <a:ext cx="3264371" cy="23507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774" y="4149080"/>
            <a:ext cx="85430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</a:t>
            </a:r>
            <a:r>
              <a:rPr lang="ru-RU" sz="2800" dirty="0" smtClean="0">
                <a:solidFill>
                  <a:srgbClr val="002060"/>
                </a:solidFill>
              </a:rPr>
              <a:t>Если </a:t>
            </a:r>
            <a:r>
              <a:rPr lang="ru-RU" sz="2800" dirty="0">
                <a:solidFill>
                  <a:srgbClr val="002060"/>
                </a:solidFill>
              </a:rPr>
              <a:t>было </a:t>
            </a:r>
            <a:r>
              <a:rPr lang="ru-RU" sz="2800" b="1" dirty="0">
                <a:solidFill>
                  <a:srgbClr val="002060"/>
                </a:solidFill>
              </a:rPr>
              <a:t>трудно</a:t>
            </a:r>
            <a:r>
              <a:rPr lang="ru-RU" sz="2800" dirty="0">
                <a:solidFill>
                  <a:srgbClr val="002060"/>
                </a:solidFill>
              </a:rPr>
              <a:t>, поднимите </a:t>
            </a:r>
            <a:r>
              <a:rPr lang="ru-RU" sz="2800" u="sng" dirty="0">
                <a:solidFill>
                  <a:srgbClr val="002060"/>
                </a:solidFill>
              </a:rPr>
              <a:t>тучку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- Если испытывали </a:t>
            </a:r>
            <a:r>
              <a:rPr lang="ru-RU" sz="2800" b="1" dirty="0">
                <a:solidFill>
                  <a:srgbClr val="002060"/>
                </a:solidFill>
              </a:rPr>
              <a:t>небольшие затруднения</a:t>
            </a:r>
            <a:r>
              <a:rPr lang="ru-RU" sz="2800" dirty="0">
                <a:solidFill>
                  <a:srgbClr val="002060"/>
                </a:solidFill>
              </a:rPr>
              <a:t>, то поднимите </a:t>
            </a:r>
            <a:r>
              <a:rPr lang="ru-RU" sz="2800" u="sng" dirty="0">
                <a:solidFill>
                  <a:srgbClr val="002060"/>
                </a:solidFill>
              </a:rPr>
              <a:t>солнышко и тучку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- </a:t>
            </a:r>
            <a:r>
              <a:rPr lang="ru-RU" sz="2800" dirty="0" smtClean="0">
                <a:solidFill>
                  <a:srgbClr val="002060"/>
                </a:solidFill>
              </a:rPr>
              <a:t>Если было все </a:t>
            </a:r>
            <a:r>
              <a:rPr lang="ru-RU" sz="2800" b="1" dirty="0" smtClean="0">
                <a:solidFill>
                  <a:srgbClr val="002060"/>
                </a:solidFill>
              </a:rPr>
              <a:t>легко</a:t>
            </a:r>
            <a:r>
              <a:rPr lang="ru-RU" sz="2800" dirty="0" smtClean="0">
                <a:solidFill>
                  <a:srgbClr val="002060"/>
                </a:solidFill>
              </a:rPr>
              <a:t>, поднимете </a:t>
            </a:r>
            <a:r>
              <a:rPr lang="ru-RU" sz="2800" u="sng" dirty="0">
                <a:solidFill>
                  <a:srgbClr val="002060"/>
                </a:solidFill>
              </a:rPr>
              <a:t>солнышко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1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Цель 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28083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/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Обеспечение информационной безопасности учащихся путем привития им навыков ответственного и безопасного поведения в современной информационно-коммуникационной среде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Отгадайте загадку: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4690864" cy="443484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002060"/>
                </a:solidFill>
                <a:latin typeface="+mj-lt"/>
              </a:rPr>
              <a:t>В шляпе с круглыми полями </a:t>
            </a:r>
            <a:endParaRPr lang="ru-RU" sz="32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И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в штанишках до колен, </a:t>
            </a:r>
            <a:endParaRPr lang="ru-RU" sz="32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Занят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разными делами, </a:t>
            </a:r>
            <a:endParaRPr lang="ru-RU" sz="32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Лишь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учиться ему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лень.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Он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– художник знаменитый, </a:t>
            </a:r>
            <a:endParaRPr lang="ru-RU" sz="32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Он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– известный всем поэт, </a:t>
            </a:r>
            <a:endParaRPr lang="ru-RU" sz="32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Замечательно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воспитан, </a:t>
            </a:r>
            <a:endParaRPr lang="ru-RU" sz="32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Очень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модно он одет. </a:t>
            </a:r>
            <a:endParaRPr lang="ru-RU" sz="32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Кто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он, быстро отгадай-ка! </a:t>
            </a:r>
            <a:endParaRPr lang="ru-RU" sz="3200" b="1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Как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зовут его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?...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Содержимое 7" descr="0_50baf_b4df042a_X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5625"/>
          <a:stretch>
            <a:fillRect/>
          </a:stretch>
        </p:blipFill>
        <p:spPr>
          <a:xfrm>
            <a:off x="6732240" y="1052736"/>
            <a:ext cx="1814430" cy="44338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364872"/>
          </a:xfrm>
        </p:spPr>
        <p:txBody>
          <a:bodyPr>
            <a:noAutofit/>
          </a:bodyPr>
          <a:lstStyle/>
          <a:p>
            <a:pPr algn="ctr"/>
            <a:r>
              <a:rPr lang="ru-RU" sz="13800" b="1" dirty="0" smtClean="0">
                <a:solidFill>
                  <a:srgbClr val="0070C0"/>
                </a:solidFill>
              </a:rPr>
              <a:t>Интернет </a:t>
            </a:r>
            <a:endParaRPr lang="ru-RU" sz="138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:\Users\User\Desktop\imagesCAY10VR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636912"/>
            <a:ext cx="81369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Интернет</a:t>
            </a:r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</a:rPr>
              <a:t> - это </a:t>
            </a:r>
            <a:endParaRPr lang="ru-RU" sz="6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427984" y="1556792"/>
            <a:ext cx="4618856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  <a:latin typeface="+mj-lt"/>
              </a:rPr>
              <a:t>всемирная система объединённых компьютерных сетей для хранения и передачи информации. Часто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ее называют Всемирной сетью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и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Глобальной сетью,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а также просто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Сетью. На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основе Интернета работает Всемирная паутина (</a:t>
            </a:r>
            <a:r>
              <a:rPr lang="ru-RU" sz="2200" b="1" dirty="0" err="1">
                <a:solidFill>
                  <a:srgbClr val="002060"/>
                </a:solidFill>
                <a:latin typeface="+mj-lt"/>
              </a:rPr>
              <a:t>World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+mj-lt"/>
              </a:rPr>
              <a:t>Wide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+mj-lt"/>
              </a:rPr>
              <a:t>Web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, WWW) и множество других систем передачи данных. К середине 2015 года число пользователей достигло 3,3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млрд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человек. </a:t>
            </a:r>
            <a:endParaRPr lang="ru-RU" sz="2200" b="1" dirty="0" smtClean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+mj-lt"/>
                <a:hlinkClick r:id="rId2"/>
              </a:rPr>
              <a:t>Посмотреть видео</a:t>
            </a:r>
            <a:endParaRPr lang="ru-RU" sz="22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005064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Анкета ученика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lvl="0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_____  минут,  _______часов в  течение  дня  я  провожу  за  компьютером.</a:t>
            </a:r>
          </a:p>
          <a:p>
            <a:pPr lvl="0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Для  учёбы  я  использую  Интернет _____минут,  _____часов  в  день.</a:t>
            </a:r>
          </a:p>
          <a:p>
            <a:pPr lvl="0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В  Интернете  я  люблю _____________________________</a:t>
            </a:r>
          </a:p>
          <a:p>
            <a:pPr lvl="0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В  социальных  сетях  я  «сижу___ минут, _____часов.</a:t>
            </a:r>
          </a:p>
          <a:p>
            <a:pPr lvl="0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В  социальных  сетях  мне  нравится__________________</a:t>
            </a:r>
          </a:p>
          <a:p>
            <a:pPr lvl="0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Я  посещаю  такие  детские  социальные  сети, как _____</a:t>
            </a:r>
          </a:p>
          <a:p>
            <a:pPr lvl="0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__________________________________________________</a:t>
            </a:r>
          </a:p>
          <a:p>
            <a:pPr lvl="0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Мои  родители  контролируют   меня (да / нет  др.)</a:t>
            </a:r>
          </a:p>
          <a:p>
            <a:pPr lvl="0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__________________________________________________</a:t>
            </a:r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Использовать сайты можно для: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2520280"/>
          </a:xfrm>
        </p:spPr>
        <p:txBody>
          <a:bodyPr>
            <a:normAutofit lnSpcReduction="10000"/>
          </a:bodyPr>
          <a:lstStyle/>
          <a:p>
            <a:pPr lvl="0">
              <a:buBlip>
                <a:blip r:embed="rId2"/>
              </a:buBlip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общения в чате;</a:t>
            </a:r>
          </a:p>
          <a:p>
            <a:pPr lvl="0">
              <a:buBlip>
                <a:blip r:embed="rId2"/>
              </a:buBlip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игр;</a:t>
            </a:r>
          </a:p>
          <a:p>
            <a:pPr lvl="0">
              <a:buBlip>
                <a:blip r:embed="rId2"/>
              </a:buBlip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публикации, просмотра фотографий и видео;</a:t>
            </a:r>
          </a:p>
          <a:p>
            <a:pPr lvl="0">
              <a:buBlip>
                <a:blip r:embed="rId2"/>
              </a:buBlip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ведения </a:t>
            </a:r>
            <a:r>
              <a:rPr lang="ru-RU" sz="2800" b="1" dirty="0" err="1" smtClean="0">
                <a:solidFill>
                  <a:srgbClr val="002060"/>
                </a:solidFill>
                <a:latin typeface="+mj-lt"/>
              </a:rPr>
              <a:t>блога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;</a:t>
            </a:r>
          </a:p>
          <a:p>
            <a:pPr lvl="0">
              <a:buBlip>
                <a:blip r:embed="rId2"/>
              </a:buBlip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публикации профиля в Интернете.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5776" y="3922084"/>
            <a:ext cx="3960071" cy="263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15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Безопасные сайты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47875"/>
            <a:ext cx="3744416" cy="4104456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US" sz="3900" dirty="0" smtClean="0">
                <a:solidFill>
                  <a:srgbClr val="002060"/>
                </a:solidFill>
                <a:latin typeface="+mj-lt"/>
              </a:rPr>
              <a:t>nachalka.com</a:t>
            </a:r>
            <a:r>
              <a:rPr lang="ru-RU" sz="39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en-US" sz="3900" dirty="0">
                <a:solidFill>
                  <a:srgbClr val="002060"/>
                </a:solidFill>
                <a:latin typeface="+mj-lt"/>
              </a:rPr>
              <a:t>smeshariki.ru </a:t>
            </a:r>
            <a:endParaRPr lang="ru-RU" sz="3900" dirty="0" smtClean="0">
              <a:solidFill>
                <a:srgbClr val="002060"/>
              </a:solidFill>
              <a:latin typeface="+mj-lt"/>
            </a:endParaRPr>
          </a:p>
          <a:p>
            <a:pPr>
              <a:buBlip>
                <a:blip r:embed="rId2"/>
              </a:buBlip>
            </a:pPr>
            <a:r>
              <a:rPr lang="en-US" sz="3900" dirty="0" smtClean="0">
                <a:solidFill>
                  <a:srgbClr val="002060"/>
                </a:solidFill>
                <a:latin typeface="+mj-lt"/>
              </a:rPr>
              <a:t>logiclike.com</a:t>
            </a:r>
            <a:endParaRPr lang="ru-RU" sz="3900" dirty="0" smtClean="0">
              <a:solidFill>
                <a:srgbClr val="002060"/>
              </a:solidFill>
              <a:latin typeface="+mj-lt"/>
            </a:endParaRPr>
          </a:p>
          <a:p>
            <a:pPr>
              <a:buBlip>
                <a:blip r:embed="rId2"/>
              </a:buBlip>
            </a:pPr>
            <a:r>
              <a:rPr lang="ru-RU" sz="3900" dirty="0" smtClean="0">
                <a:solidFill>
                  <a:srgbClr val="002060"/>
                </a:solidFill>
                <a:latin typeface="+mj-lt"/>
              </a:rPr>
              <a:t>Яндекс учебник</a:t>
            </a:r>
          </a:p>
          <a:p>
            <a:pPr>
              <a:buBlip>
                <a:blip r:embed="rId2"/>
              </a:buBlip>
            </a:pPr>
            <a:r>
              <a:rPr lang="ru-RU" sz="3900" dirty="0" err="1" smtClean="0">
                <a:solidFill>
                  <a:srgbClr val="002060"/>
                </a:solidFill>
                <a:latin typeface="+mj-lt"/>
              </a:rPr>
              <a:t>Учи.ру</a:t>
            </a:r>
            <a:endParaRPr lang="ru-RU" sz="3900" dirty="0" smtClean="0">
              <a:solidFill>
                <a:srgbClr val="002060"/>
              </a:solidFill>
              <a:latin typeface="+mj-lt"/>
            </a:endParaRPr>
          </a:p>
          <a:p>
            <a:pPr>
              <a:buBlip>
                <a:blip r:embed="rId2"/>
              </a:buBlip>
            </a:pPr>
            <a:r>
              <a:rPr lang="ru-RU" sz="3900" dirty="0" err="1" smtClean="0">
                <a:solidFill>
                  <a:srgbClr val="002060"/>
                </a:solidFill>
                <a:latin typeface="+mj-lt"/>
              </a:rPr>
              <a:t>ЯКласс</a:t>
            </a:r>
            <a:endParaRPr lang="ru-RU" sz="3900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4878274" cy="344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Правила для непослушных детей ("вредные советы«)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6192688" cy="47916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  <a:latin typeface="+mj-lt"/>
              </a:rPr>
              <a:t>Если ты по Интернету рассекаешь так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отважно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Что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всех хакеров на свете ты давным-давно затмил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От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себя гони-ка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взрослых;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знать ведь им совсем не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нужно,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И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, в каких висишь ты чатах, все равно им не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понять.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Регистрируйся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бесстрашно на каких угодно сайтах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Здесь красивые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картинки, там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халявное кино.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И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при этом не забыть бы сообщить предельно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точно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Адреса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и телефоны и когда вас дома 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нет.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	</a:t>
            </a:r>
            <a:endParaRPr lang="ru-RU" sz="20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95"/>
          <a:stretch/>
        </p:blipFill>
        <p:spPr>
          <a:xfrm>
            <a:off x="6228184" y="2363606"/>
            <a:ext cx="2808312" cy="2467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605</TotalTime>
  <Words>794</Words>
  <Application>Microsoft Office PowerPoint</Application>
  <PresentationFormat>Экран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Правила безопасного поведения в Интернете</vt:lpstr>
      <vt:lpstr>Цель :</vt:lpstr>
      <vt:lpstr>Отгадайте загадку:</vt:lpstr>
      <vt:lpstr>Интернет </vt:lpstr>
      <vt:lpstr>Интернет - это </vt:lpstr>
      <vt:lpstr>Анкета ученика</vt:lpstr>
      <vt:lpstr>Использовать сайты можно для:</vt:lpstr>
      <vt:lpstr>Безопасные сайты</vt:lpstr>
      <vt:lpstr>Правила для непослушных детей ("вредные советы«)</vt:lpstr>
      <vt:lpstr>Угрозы. Вредоносные программы </vt:lpstr>
      <vt:lpstr>Презентация PowerPoint</vt:lpstr>
      <vt:lpstr>Презентация PowerPoint</vt:lpstr>
      <vt:lpstr>Презентация PowerPoint</vt:lpstr>
      <vt:lpstr>Правила поведения в сети Интернет (найди лишнее)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безопасного поведения в Интернете</dc:title>
  <dc:creator>User</dc:creator>
  <cp:lastModifiedBy>Evgeniya</cp:lastModifiedBy>
  <cp:revision>57</cp:revision>
  <dcterms:created xsi:type="dcterms:W3CDTF">2012-12-09T05:41:42Z</dcterms:created>
  <dcterms:modified xsi:type="dcterms:W3CDTF">2022-04-23T11:59:36Z</dcterms:modified>
</cp:coreProperties>
</file>