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1" r:id="rId2"/>
    <p:sldMasterId id="2147483829" r:id="rId3"/>
  </p:sldMasterIdLst>
  <p:notesMasterIdLst>
    <p:notesMasterId r:id="rId33"/>
  </p:notesMasterIdLst>
  <p:sldIdLst>
    <p:sldId id="300" r:id="rId4"/>
    <p:sldId id="294" r:id="rId5"/>
    <p:sldId id="277" r:id="rId6"/>
    <p:sldId id="257" r:id="rId7"/>
    <p:sldId id="258" r:id="rId8"/>
    <p:sldId id="259" r:id="rId9"/>
    <p:sldId id="261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9" r:id="rId22"/>
    <p:sldId id="281" r:id="rId23"/>
    <p:sldId id="285" r:id="rId24"/>
    <p:sldId id="287" r:id="rId25"/>
    <p:sldId id="288" r:id="rId26"/>
    <p:sldId id="295" r:id="rId27"/>
    <p:sldId id="296" r:id="rId28"/>
    <p:sldId id="297" r:id="rId29"/>
    <p:sldId id="299" r:id="rId30"/>
    <p:sldId id="278" r:id="rId31"/>
    <p:sldId id="30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5159" autoAdjust="0"/>
  </p:normalViewPr>
  <p:slideViewPr>
    <p:cSldViewPr>
      <p:cViewPr varScale="1">
        <p:scale>
          <a:sx n="89" d="100"/>
          <a:sy n="89" d="100"/>
        </p:scale>
        <p:origin x="-11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B280F8-5749-48A1-9E83-0E38D38A82F1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741355-3AF5-4C81-84AE-1FB639CD1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07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AE8164-2203-4B7D-89EB-76629BE6FA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A0FC1-BA33-4DE7-93B9-D6EE080ACA3C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932C2-9FF4-449C-90E8-0012B0343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C8BC-2F14-4206-BD13-55D7F7CF7CC4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81AC8-FFD4-4151-818F-A6C0860B6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1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5666-0F76-49F4-9B2F-3AB1FD76132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4A91A-FD3E-4AA5-AE70-56D91007D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3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D955658-81B8-40AA-853D-31C903EF45C1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7E5938F-6514-4727-81D9-A88639021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1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0DBDE-7F2B-4CD2-B05B-C3D608F80A3E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6843-712A-44D4-B6C3-91EC54CB1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C4AEF5-90B7-4899-98E1-FD42CEA62EE5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502ED7-02FE-4949-AAF9-12CBDFED3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95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D04960-BB72-495A-B75C-88500E89C10C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414B12-180C-4739-81E6-F9C7157B1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24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7442D0-D96A-4828-8B09-B0C0D6445F75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1BABC5-31B4-44B3-B01A-5D5EE5F60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228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4F74EC-FA95-4AC4-AA21-467321E08697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83D12E-A841-4910-BEF7-DBA2BF7E6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65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4286-9BED-4B2C-8D14-7156FF7F7666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C6CC2-2DEA-46B4-8E3C-83BA85B72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91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BD3C57-77CA-4B7F-9109-D6623186DA27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99B641-7254-49BB-8780-E01E43449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36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4A02-9204-45AD-93A5-A0E4DFD91DA6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C1845-2EA9-4CEB-A576-3817167FA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37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F81E11F-E12A-4FE9-A43F-78CD9C9C62FF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492A192-1146-4DDE-BF55-263C69062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69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A6C7-0450-4F85-BF39-01EB0C03A666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8778B-5CC1-43A6-8E70-D6E5676C3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10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040A-28E2-4352-BDA8-F257CD27093E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DE4D-369F-42A2-8D07-5FBF9E192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94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5FA16D-7634-4696-83BF-8A3CB83AF437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65FD2A3-F42E-4F77-BDF4-6CD4FA81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74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1D8BC4C-C4A8-4AD8-A4BA-4C7E54DC5084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5DC14E-383B-4AD4-B41B-7EFA0A444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29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D0FDE8-BFB9-4537-9D3B-898A4D5CD181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547AED-0408-42F4-804F-5A7BFA037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71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2F635F-FDBF-46FF-99C1-357AA82C1EC7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637C54-A9A1-403F-A88A-85CD8B80B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61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0ABF27-5744-43A2-A6D2-969FF600D912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C7FE4A-CA4A-4B51-BB58-C069F2107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08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BF053C-325C-432D-953D-9B747C623D1E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247003-BC48-40A3-B3EF-BAF06080B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66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8FE017-88A5-4EC4-82CB-2C143301B6B2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1A0067D-AA9E-47BF-9815-D83CBE7D8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1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D8D2B-D037-4CE5-8B12-21CC3E5ED4F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C9311-1161-453F-BE61-D64BD9883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18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1EB7CC-2A06-4C6B-B4E8-78C1AB56137E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86FD4F-41DA-4247-9570-E8C01EBC9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34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C673763-2EA2-4B7F-911E-8B631F0234DD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686DD84-DD40-4F01-A59C-5CACC2BDF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13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CEC14D-EA97-4C06-8491-75320432C367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CE13D7-04D0-4035-BEA2-B23EC69C9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57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F5D822-8A56-49FA-ADB5-328C1470BDDB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90CDF2-AA65-43DA-ABAE-6241BE850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4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40C27-B813-4480-8AA4-FAE6460E69A6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9D5F3-0776-4D82-8245-E5A1C397B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800B-737E-45D6-87BE-92ACA2E8F1F6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E524-B487-4E76-B8AB-25C9053C1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8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D4C1-BB56-44ED-AF93-68ACDAC2C7F3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A857-1B2F-4F4F-9D35-E1FD29BCC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7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00E0-795E-42E0-8403-1B188E025FB2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3FF3E-9277-487A-AEE4-329D391C1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3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43C2-AAF0-4942-9039-3383D6B222A4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543E-D410-41F2-867C-B7836682E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5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56C3-2FC5-406A-90CF-F842E7319992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73200-975D-4CF7-8B92-4D4F57DDA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5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F6068B-1C48-4C18-88ED-586F5D3FAA6B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DA16F4-256E-4BB5-A668-BF90C1AE5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62" r:id="rId2"/>
    <p:sldLayoutId id="2147483875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76" r:id="rId9"/>
    <p:sldLayoutId id="2147483868" r:id="rId10"/>
    <p:sldLayoutId id="21474838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51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090B49E-BE4C-40E4-A94A-D7BD26739058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909F45-4DEB-447E-802D-A8239CCDF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0" r:id="rId2"/>
    <p:sldLayoutId id="2147483878" r:id="rId3"/>
    <p:sldLayoutId id="2147483879" r:id="rId4"/>
    <p:sldLayoutId id="2147483880" r:id="rId5"/>
    <p:sldLayoutId id="2147483881" r:id="rId6"/>
    <p:sldLayoutId id="2147483871" r:id="rId7"/>
    <p:sldLayoutId id="2147483882" r:id="rId8"/>
    <p:sldLayoutId id="2147483883" r:id="rId9"/>
    <p:sldLayoutId id="2147483872" r:id="rId10"/>
    <p:sldLayoutId id="2147483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fld id="{BEEF9462-B4F9-4C05-A591-C9C6C4255D70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fld id="{F802EE43-C0EC-45FE-89A6-2B628E3FE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4.xml"/><Relationship Id="rId18" Type="http://schemas.openxmlformats.org/officeDocument/2006/relationships/slide" Target="slide8.xml"/><Relationship Id="rId26" Type="http://schemas.openxmlformats.org/officeDocument/2006/relationships/image" Target="../media/image9.jpeg"/><Relationship Id="rId3" Type="http://schemas.openxmlformats.org/officeDocument/2006/relationships/slide" Target="slide22.xml"/><Relationship Id="rId21" Type="http://schemas.openxmlformats.org/officeDocument/2006/relationships/slide" Target="slide9.xml"/><Relationship Id="rId7" Type="http://schemas.openxmlformats.org/officeDocument/2006/relationships/slide" Target="slide3.xml"/><Relationship Id="rId12" Type="http://schemas.openxmlformats.org/officeDocument/2006/relationships/slide" Target="slide7.xml"/><Relationship Id="rId17" Type="http://schemas.openxmlformats.org/officeDocument/2006/relationships/slide" Target="slide15.xml"/><Relationship Id="rId25" Type="http://schemas.openxmlformats.org/officeDocument/2006/relationships/slide" Target="slide12.xml"/><Relationship Id="rId2" Type="http://schemas.openxmlformats.org/officeDocument/2006/relationships/slide" Target="slide11.xml"/><Relationship Id="rId16" Type="http://schemas.openxmlformats.org/officeDocument/2006/relationships/slide" Target="slide23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slide" Target="slide18.xml"/><Relationship Id="rId24" Type="http://schemas.openxmlformats.org/officeDocument/2006/relationships/slide" Target="slide26.xml"/><Relationship Id="rId5" Type="http://schemas.openxmlformats.org/officeDocument/2006/relationships/slide" Target="slide17.xml"/><Relationship Id="rId15" Type="http://schemas.openxmlformats.org/officeDocument/2006/relationships/slide" Target="slide25.xml"/><Relationship Id="rId23" Type="http://schemas.openxmlformats.org/officeDocument/2006/relationships/slide" Target="slide6.xml"/><Relationship Id="rId10" Type="http://schemas.openxmlformats.org/officeDocument/2006/relationships/slide" Target="slide24.xml"/><Relationship Id="rId19" Type="http://schemas.openxmlformats.org/officeDocument/2006/relationships/slide" Target="slide27.xml"/><Relationship Id="rId4" Type="http://schemas.openxmlformats.org/officeDocument/2006/relationships/slide" Target="slide20.xml"/><Relationship Id="rId9" Type="http://schemas.openxmlformats.org/officeDocument/2006/relationships/slide" Target="slide10.xml"/><Relationship Id="rId14" Type="http://schemas.openxmlformats.org/officeDocument/2006/relationships/slide" Target="slide5.xml"/><Relationship Id="rId22" Type="http://schemas.openxmlformats.org/officeDocument/2006/relationships/slide" Target="slide21.xml"/><Relationship Id="rId27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15370" cy="5572164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C00000"/>
                </a:solidFill>
              </a:rPr>
              <a:t>Первая  медицинская помощь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(игра-презентация для учащихся объединения «Юные Защитники Отечества»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11-13 лет)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714876" y="3714752"/>
            <a:ext cx="40654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Подготовила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Марьянкова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Наталия  Владимировна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педагог-дополнительного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образования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ГБОУ школа № 645 Пушкинского района Санкт-Петербурга</a:t>
            </a:r>
          </a:p>
        </p:txBody>
      </p:sp>
      <p:pic>
        <p:nvPicPr>
          <p:cNvPr id="25604" name="Picture 4" descr="C:\Users\777\Desktop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643313"/>
            <a:ext cx="28225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571750"/>
            <a:ext cx="2836862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813" y="2928938"/>
            <a:ext cx="6757987" cy="3197225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z="4000" smtClean="0"/>
              <a:t>Инсульт.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z="4000" smtClean="0"/>
              <a:t>Острая сердечная недостаточность.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z="4000" smtClean="0"/>
              <a:t>Резкая головная боль.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ru-RU" altLang="ru-RU" smtClean="0"/>
          </a:p>
          <a:p>
            <a:pPr marL="514350" indent="-514350" eaLnBrk="1" hangingPunct="1">
              <a:buFont typeface="Arial" charset="0"/>
              <a:buAutoNum type="arabicPeriod"/>
            </a:pPr>
            <a:endParaRPr lang="ru-RU" altLang="ru-RU" smtClean="0"/>
          </a:p>
          <a:p>
            <a:pPr marL="514350" indent="-514350" eaLnBrk="1" hangingPunct="1">
              <a:buFont typeface="Arial" charset="0"/>
              <a:buAutoNum type="arabicPeriod"/>
            </a:pPr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В каком экстренном случае следует принимать лекарство «нитроглицерин»?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572140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r>
              <a:rPr lang="ru-RU" altLang="ru-RU" sz="4000" smtClean="0"/>
              <a:t>1.						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4000" smtClean="0"/>
              <a:t>					     2.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  <a:t>Выберите лучший способ определения пульса </a:t>
            </a:r>
            <a:b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  <a:t>(объясните свой ответ):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844" name="Picture 2" descr="C:\Documents and Settings\гимназия №2\Desktop\Новая папка\77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214688"/>
            <a:ext cx="40005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Documents and Settings\гимназия №2\Desktop\Новая папка\88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143250"/>
            <a:ext cx="3000375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4348" y="5715016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4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31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313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63" y="2357438"/>
            <a:ext cx="5286375" cy="4071937"/>
          </a:xfrm>
        </p:spPr>
        <p:txBody>
          <a:bodyPr rtlCol="0">
            <a:normAutofit fontScale="3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9000" dirty="0" smtClean="0"/>
              <a:t>Проверка проходимости дыхательных путей.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9000" dirty="0" smtClean="0"/>
              <a:t>Расположение рук при НМС.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9000" dirty="0" smtClean="0"/>
              <a:t>Исследование грудной клетки на наличие переломов.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Какой этап реанимации изображен на рисунках?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868" name="Picture 2" descr="C:\Documents and Settings\гимназия №2\Desktop\Новая папка\sternum-c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43125"/>
            <a:ext cx="2643188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5934670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313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31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гимназия №2\Desktop\Новая папка\11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14500"/>
            <a:ext cx="41640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8" y="1600200"/>
            <a:ext cx="4643437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mtClean="0"/>
              <a:t>Проверяет пульс.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mtClean="0"/>
              <a:t>Проверяет проходимость дыхательных путей.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mtClean="0"/>
              <a:t>Проверяет дыхание</a:t>
            </a:r>
            <a:r>
              <a:rPr lang="ru-RU" altLang="ru-RU" smtClean="0">
                <a:solidFill>
                  <a:srgbClr val="FF0000"/>
                </a:solidFill>
              </a:rPr>
              <a:t>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mtClean="0"/>
              <a:t>Проверяет положение тела пострадавшего.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Что проверяет спасатель ?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357826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313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313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600200"/>
            <a:ext cx="7686675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endParaRPr lang="ru-RU" altLang="ru-RU" sz="4000" smtClean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z="4000" smtClean="0"/>
              <a:t>Кольцевая.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z="4000" smtClean="0"/>
              <a:t>Спиралевидная.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z="4000" smtClean="0"/>
              <a:t>Продольная.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z="4000" smtClean="0"/>
              <a:t>Горизонтальная.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501062" cy="1225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  <a:t>Какой вид повязки </a:t>
            </a:r>
            <a:b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  <a:t>представлен на рисунке?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916" name="Picture 2" descr="C:\Documents and Settings\гимназия №2\Desktop\Новая папка\11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000250"/>
            <a:ext cx="306228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5357826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313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313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2786063"/>
            <a:ext cx="7829550" cy="33401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000" dirty="0" smtClean="0"/>
              <a:t>в Древнем Риме.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000" dirty="0" smtClean="0"/>
              <a:t>в </a:t>
            </a:r>
            <a:r>
              <a:rPr lang="en-US" sz="4000" dirty="0" smtClean="0"/>
              <a:t>X </a:t>
            </a:r>
            <a:r>
              <a:rPr lang="ru-RU" sz="4000" dirty="0" smtClean="0"/>
              <a:t>веке в Китае.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000" dirty="0" smtClean="0"/>
              <a:t>в 50 – 60 года </a:t>
            </a:r>
            <a:r>
              <a:rPr lang="en-US" sz="4000" dirty="0" smtClean="0"/>
              <a:t>XX </a:t>
            </a:r>
            <a:r>
              <a:rPr lang="ru-RU" sz="4000" dirty="0" smtClean="0"/>
              <a:t>века.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000" dirty="0" smtClean="0"/>
              <a:t>в Первую</a:t>
            </a:r>
            <a:r>
              <a:rPr lang="en-GB" sz="4000" dirty="0" smtClean="0"/>
              <a:t> </a:t>
            </a:r>
            <a:r>
              <a:rPr lang="ru-RU" sz="4000" dirty="0" smtClean="0"/>
              <a:t>мировую войну.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  <a:t>Когда появилась  </a:t>
            </a:r>
            <a:b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  <a:t>сердечно-легочная реанимация?</a:t>
            </a:r>
            <a:endParaRPr lang="ru-RU" sz="5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9940" name="Picture 2" descr="C:\Documents and Settings\гимназия №2\Desktop\Новая папка\852028-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928813"/>
            <a:ext cx="36671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5643578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7"/>
          <p:cNvSpPr>
            <a:spLocks noGrp="1"/>
          </p:cNvSpPr>
          <p:nvPr>
            <p:ph idx="1"/>
          </p:nvPr>
        </p:nvSpPr>
        <p:spPr>
          <a:xfrm>
            <a:off x="457200" y="3571875"/>
            <a:ext cx="8229600" cy="2857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r>
              <a:rPr lang="ru-RU" altLang="ru-RU" smtClean="0"/>
              <a:t>		</a:t>
            </a:r>
            <a:r>
              <a:rPr lang="ru-RU" altLang="ru-RU" sz="3600" smtClean="0"/>
              <a:t>1.			 2.			3.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chemeClr val="tx2">
                    <a:lumMod val="75000"/>
                  </a:schemeClr>
                </a:solidFill>
              </a:rPr>
              <a:t>Расположите рисунки в правильной последовательности (объясните свой выбор):</a:t>
            </a:r>
            <a:endParaRPr lang="ru-RU" sz="49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гимназия №2\Desktop\Новая папка\1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71750"/>
            <a:ext cx="2490788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Documents and Settings\гимназия №2\Desktop\Новая папка\11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71750"/>
            <a:ext cx="26225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 descr="C:\Documents and Settings\гимназия №2\Desktop\Новая папка\116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500313"/>
            <a:ext cx="26924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4348" y="5715016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5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942E-6 L 0.30174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46 L -0.30625 -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гимназия №2\Desktop\Новая папка\Rescue Breat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643188"/>
            <a:ext cx="40132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5757863" cy="38401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mtClean="0"/>
              <a:t>Искусственную вентиляцию легких.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mtClean="0"/>
              <a:t>Проверку проходимости дыхательных путей.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mtClean="0"/>
              <a:t>Восстановление проходимости дыхательных путей.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Какой этап реанимации проводит спасатель?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786454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:\Documents and Settings\гимназия №2\Desktop\Новая папка\22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857375"/>
            <a:ext cx="348138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928813"/>
            <a:ext cx="5214938" cy="45720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Проведение искусственной вентиляции легких.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Восстановление проходимости  дыхательных путей.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Проверка проходимости дыхательных путей.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  <a:t>Какие действия выполняет спасатель?</a:t>
            </a:r>
            <a:endParaRPr lang="ru-RU" sz="5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643578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857375"/>
            <a:ext cx="4714875" cy="4786313"/>
          </a:xfrm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3600" dirty="0" smtClean="0"/>
              <a:t>При переломе костей стопы.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3600" dirty="0" smtClean="0"/>
              <a:t>При ожоге стопы.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3600" dirty="0" smtClean="0"/>
              <a:t>При растяжении связок </a:t>
            </a:r>
            <a:r>
              <a:rPr lang="ru-RU" sz="3600" dirty="0" err="1" smtClean="0"/>
              <a:t>голеностопа</a:t>
            </a:r>
            <a:r>
              <a:rPr lang="ru-RU" sz="3600" dirty="0" smtClean="0"/>
              <a:t>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3600" dirty="0" smtClean="0"/>
              <a:t>При ранении </a:t>
            </a:r>
            <a:r>
              <a:rPr lang="ru-RU" sz="3600" dirty="0" err="1" smtClean="0"/>
              <a:t>голеностопа</a:t>
            </a:r>
            <a:r>
              <a:rPr lang="ru-RU" sz="3600" dirty="0" smtClean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chemeClr val="tx2">
                    <a:lumMod val="75000"/>
                  </a:schemeClr>
                </a:solidFill>
              </a:rPr>
              <a:t>Когда и для чего используется данная бинтовая повязка 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4036" name="Picture 2" descr="C:\Documents and Settings\гимназия №2\Desktop\Новая папка\1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000250"/>
            <a:ext cx="31877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2" y="5715016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357188" y="214313"/>
            <a:ext cx="7986712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rgbClr val="FF0000"/>
                </a:solidFill>
              </a:rPr>
              <a:t>Листок  здоровья:</a:t>
            </a:r>
          </a:p>
        </p:txBody>
      </p:sp>
      <p:sp>
        <p:nvSpPr>
          <p:cNvPr id="2662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buFont typeface="Arial" charset="0"/>
              <a:buNone/>
            </a:pPr>
            <a:endParaRPr lang="ru-RU" alt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0" y="1428750"/>
          <a:ext cx="5643563" cy="4929190"/>
        </p:xfrm>
        <a:graphic>
          <a:graphicData uri="http://schemas.openxmlformats.org/drawingml/2006/table">
            <a:tbl>
              <a:tblPr/>
              <a:tblGrid>
                <a:gridCol w="1128713"/>
                <a:gridCol w="1128712"/>
                <a:gridCol w="1128713"/>
                <a:gridCol w="1128712"/>
                <a:gridCol w="1128713"/>
              </a:tblGrid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А1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2" action="ppaction://hlinksldjump"/>
                        </a:rPr>
                        <a:t>Б1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3" action="ppaction://hlinksldjump"/>
                        </a:rPr>
                        <a:t>В1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4" action="ppaction://hlinksldjump"/>
                        </a:rPr>
                        <a:t>Г1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5" action="ppaction://hlinksldjump"/>
                        </a:rPr>
                        <a:t>Д1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6" action="ppaction://hlinksldjump"/>
                        </a:rPr>
                        <a:t>А2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7" action="ppaction://hlinksldjump"/>
                        </a:rPr>
                        <a:t>Б2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8" action="ppaction://hlinksldjump"/>
                        </a:rPr>
                        <a:t>В2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9" action="ppaction://hlinksldjump"/>
                        </a:rPr>
                        <a:t>Г2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10" action="ppaction://hlinksldjump"/>
                        </a:rPr>
                        <a:t>Д2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11" action="ppaction://hlinksldjump"/>
                        </a:rPr>
                        <a:t>А3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12" action="ppaction://hlinksldjump"/>
                        </a:rPr>
                        <a:t>Б3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13" action="ppaction://hlinksldjump"/>
                        </a:rPr>
                        <a:t>В3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14" action="ppaction://hlinksldjump"/>
                        </a:rPr>
                        <a:t>Г3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15" action="ppaction://hlinksldjump"/>
                        </a:rPr>
                        <a:t>Д3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16" action="ppaction://hlinksldjump"/>
                        </a:rPr>
                        <a:t>А4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17" action="ppaction://hlinksldjump"/>
                        </a:rPr>
                        <a:t>Б4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18" action="ppaction://hlinksldjump"/>
                        </a:rPr>
                        <a:t>В4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19" action="ppaction://hlinksldjump"/>
                        </a:rPr>
                        <a:t>Г4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20" action="ppaction://hlinksldjump"/>
                        </a:rPr>
                        <a:t>Д4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21" action="ppaction://hlinksldjump"/>
                        </a:rPr>
                        <a:t>А5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22" action="ppaction://hlinksldjump"/>
                        </a:rPr>
                        <a:t>Б5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23" action="ppaction://hlinksldjump"/>
                        </a:rPr>
                        <a:t>В5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24" action="ppaction://hlinksldjump"/>
                        </a:rPr>
                        <a:t>Г5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hlinkClick r:id="rId25" action="ppaction://hlinksldjump"/>
                        </a:rPr>
                        <a:t>Д5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6666" name="Picture 2" descr="C:\Documents and Settings\гимназия №2\Desktop\Новая папка\Doctor 19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643313"/>
            <a:ext cx="1587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>
            <a:hlinkClick r:id="rId27" action="ppaction://hlinksldjump"/>
          </p:cNvPr>
          <p:cNvSpPr/>
          <p:nvPr/>
        </p:nvSpPr>
        <p:spPr>
          <a:xfrm>
            <a:off x="428625" y="5929313"/>
            <a:ext cx="714375" cy="269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63" y="2000250"/>
            <a:ext cx="5786437" cy="471487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Выдвижение нижней челюсти.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Восстановление проходимости  дыхательных путей.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Проверка проходимости дыхательных путей.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  <a:t>Какой этап реанимации выполняет спасатель ?</a:t>
            </a:r>
            <a:endParaRPr lang="ru-RU" sz="49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5060" name="Picture 2" descr="C:\Documents and Settings\гимназия №2\Desktop\Новая папка\22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25"/>
            <a:ext cx="32861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5572140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гимназия №2\Desktop\Новая папка\22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265363"/>
            <a:ext cx="3475038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857375"/>
            <a:ext cx="5500688" cy="4714875"/>
          </a:xfrm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3400" dirty="0" smtClean="0"/>
              <a:t>Придает пострадавшему восстановительно-охранительное положение.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3400" dirty="0" smtClean="0"/>
              <a:t>Проверяет позвоночник.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3400" dirty="0" smtClean="0"/>
              <a:t>Проводит иммобилизацию.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Какое действие выполняет спасатель 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643578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гимназия №2\Desktop\Новая папка\44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928813"/>
            <a:ext cx="4151313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ТРИДЦАТЬ   НАДАВЛИВАНИЙ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  ГРУДИНУ -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	  ДВА  ВДУВАНИЯ  ВОЗДУХА  </a:t>
            </a:r>
            <a:r>
              <a:rPr lang="ru-RU" sz="4400" dirty="0" smtClean="0">
                <a:solidFill>
                  <a:srgbClr val="FF0000"/>
                </a:solidFill>
              </a:rPr>
              <a:t>  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Укажите правила выполнения реанимации: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643578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гимназия №2\Desktop\Новая папка\44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857375"/>
            <a:ext cx="55848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ln>
            <a:miter lim="800000"/>
            <a:headEnd/>
            <a:tailEnd/>
          </a:ln>
          <a:extLst/>
        </p:spPr>
        <p:txBody>
          <a:bodyPr rtlCol="0"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	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rgbClr val="FF0000"/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ПЯТНАДЦАТЬ  НАДАВЛИВАНИЙ 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 ГРУДИНУ -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ОДНО  ВДУВАНИЕ  ВОЗДУХА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		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  <a:t>Укажите правила выполнения реанимации: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500702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929188"/>
          </a:xfrm>
        </p:spPr>
        <p:txBody>
          <a:bodyPr rtlCol="0">
            <a:normAutofit/>
          </a:bodyPr>
          <a:lstStyle/>
          <a:p>
            <a:pPr marL="444500" indent="-4445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1. Совокупность физического, духовного, психического и социального благополучия.</a:t>
            </a:r>
          </a:p>
          <a:p>
            <a:pPr marL="444500" indent="-4445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2. Совокупность физического, духовного, психического и социального благополучия плюс отсутствие болезней.</a:t>
            </a:r>
          </a:p>
          <a:p>
            <a:pPr marL="444500" indent="-4445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3. Индивидуальная система поведения человека, направленная на повышение уровня здоровья, плюс отсутствие вредных привычек.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  <a:t>Что такое «здоровье»?</a:t>
            </a:r>
            <a:endParaRPr lang="ru-RU" sz="5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715016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2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81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81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071688"/>
            <a:ext cx="5786437" cy="4500562"/>
          </a:xfrm>
        </p:spPr>
        <p:txBody>
          <a:bodyPr/>
          <a:lstStyle/>
          <a:p>
            <a:pPr marL="444500" indent="-444500" eaLnBrk="1" hangingPunct="1">
              <a:buFont typeface="Arial" charset="0"/>
              <a:buNone/>
            </a:pPr>
            <a:r>
              <a:rPr lang="ru-RU" altLang="ru-RU" smtClean="0"/>
              <a:t>1. Вспомогательное устройство для искусственной вентиляции легких.</a:t>
            </a:r>
          </a:p>
          <a:p>
            <a:pPr marL="444500" indent="-444500" eaLnBrk="1" hangingPunct="1">
              <a:buFont typeface="Arial" charset="0"/>
              <a:buNone/>
            </a:pPr>
            <a:r>
              <a:rPr lang="ru-RU" altLang="ru-RU" smtClean="0"/>
              <a:t>2. Вспомогательное устройство для непрямого массажа сердца.</a:t>
            </a:r>
          </a:p>
          <a:p>
            <a:pPr marL="444500" indent="-444500" eaLnBrk="1" hangingPunct="1">
              <a:buFont typeface="Arial" charset="0"/>
              <a:buNone/>
            </a:pPr>
            <a:r>
              <a:rPr lang="ru-RU" altLang="ru-RU" smtClean="0"/>
              <a:t>3. Вспомогательное устройство для проверки пульса.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  <a:t>Каково назначение прибора «</a:t>
            </a:r>
            <a:r>
              <a:rPr lang="ru-RU" sz="5300" dirty="0" err="1" smtClean="0">
                <a:solidFill>
                  <a:schemeClr val="tx2">
                    <a:lumMod val="75000"/>
                  </a:schemeClr>
                </a:solidFill>
              </a:rPr>
              <a:t>Кардиопамп</a:t>
            </a: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  <a:t>» ?</a:t>
            </a:r>
            <a:endParaRPr lang="ru-RU" sz="5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0180" name="Picture 2" descr="C:\Documents and Settings\гимназия №2\Desktop\Новая папка\cardiopu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857500"/>
            <a:ext cx="2874963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34" y="5715016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31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312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5" y="1928813"/>
            <a:ext cx="3686175" cy="4643437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ru-RU" sz="3600" smtClean="0"/>
              <a:t>Наложить жгут.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ru-RU" sz="3600" smtClean="0"/>
              <a:t>Зажать рану рукой.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ru-RU" sz="3600" smtClean="0"/>
              <a:t>Обработать перекисью водорода.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ru-RU" sz="3600" smtClean="0"/>
              <a:t>Полить водой.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Первая медицинская помощь: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04" name="Picture 2" descr="C:\Documents and Settings\гимназия №2\Desktop\Новая папка\77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57375"/>
            <a:ext cx="44719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2" y="5715016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81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81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757758"/>
          </a:xfrm>
          <a:ln>
            <a:miter lim="800000"/>
            <a:headEnd/>
            <a:tailEnd/>
          </a:ln>
          <a:extLst/>
        </p:spPr>
        <p:txBody>
          <a:bodyPr rtlCol="0">
            <a:normAutofit fontScale="92500" lnSpcReduction="10000"/>
          </a:bodyPr>
          <a:lstStyle/>
          <a:p>
            <a:pPr marL="4171950" lvl="8" indent="-514350">
              <a:buFont typeface="Arial" pitchFamily="34" charset="0"/>
              <a:buNone/>
              <a:defRPr/>
            </a:pPr>
            <a:r>
              <a:rPr lang="ru-RU" sz="3200" dirty="0" smtClean="0"/>
              <a:t>		</a:t>
            </a:r>
            <a:r>
              <a:rPr lang="ru-RU" sz="3900" dirty="0" smtClean="0"/>
              <a:t>1. Остановка 		капиллярного 	кровотечения.</a:t>
            </a:r>
          </a:p>
          <a:p>
            <a:pPr marL="4400550" lvl="8" indent="-742950">
              <a:buFont typeface="Arial" pitchFamily="34" charset="0"/>
              <a:buNone/>
              <a:defRPr/>
            </a:pPr>
            <a:r>
              <a:rPr lang="ru-RU" sz="3900" dirty="0" smtClean="0"/>
              <a:t>		2. Остановка 	артериального 	кровотечения.</a:t>
            </a:r>
          </a:p>
          <a:p>
            <a:pPr marL="4400550" lvl="8" indent="-742950">
              <a:buFont typeface="Arial" pitchFamily="34" charset="0"/>
              <a:buNone/>
              <a:defRPr/>
            </a:pPr>
            <a:r>
              <a:rPr lang="ru-RU" sz="3900" dirty="0" smtClean="0"/>
              <a:t>		3. Иммобилизация 	конечности.</a:t>
            </a:r>
            <a:endParaRPr lang="ru-RU" sz="39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Первая медицинская помощь :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2228" name="Picture 2" descr="C:\Documents and Settings\гимназия №2\Desktop\Новая папка\33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25"/>
            <a:ext cx="41751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5643578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гимназия №2\Desktop\Новая папка\2244.png"/>
          <p:cNvPicPr>
            <a:picLocks noChangeAspect="1" noChangeArrowheads="1"/>
          </p:cNvPicPr>
          <p:nvPr/>
        </p:nvPicPr>
        <p:blipFill>
          <a:blip r:embed="rId2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643063"/>
            <a:ext cx="72707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Содержимое 4"/>
          <p:cNvSpPr>
            <a:spLocks noGrp="1"/>
          </p:cNvSpPr>
          <p:nvPr>
            <p:ph sz="half" idx="1"/>
          </p:nvPr>
        </p:nvSpPr>
        <p:spPr>
          <a:xfrm>
            <a:off x="285750" y="1285875"/>
            <a:ext cx="714375" cy="5572125"/>
          </a:xfrm>
        </p:spPr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1.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2.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3.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4.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5.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6.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7.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906463" y="1268413"/>
            <a:ext cx="7829550" cy="5857875"/>
          </a:xfrm>
        </p:spPr>
        <p:txBody>
          <a:bodyPr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Остановить    кровотечение.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Проверить  пульс,  дыхание  и  сознание.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Осмотреть  место  происшествия.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Вызвать   скорую помощь  и спасателей.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Перенести  пострадавшего  в  безопасное место.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Иммобилизация   конечности.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Провести   реанимацию.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985838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Укажите правильную последовательность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действий: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0629E-6 L -0.00295 0.4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35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0287E-7 L 0.0026 -0.223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11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6586E-6 L 0.00017 -0.236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28307E-6 L -0.00069 -0.23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19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629E-6 L 0.00157 0.124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62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-0.1087 L -4.72222E-6 0.01041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5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9144000" cy="228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755650" y="765175"/>
            <a:ext cx="7632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4276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srgbClr val="7F7F7F"/>
              </a:solidFill>
            </a:endParaRPr>
          </a:p>
        </p:txBody>
      </p:sp>
      <p:sp>
        <p:nvSpPr>
          <p:cNvPr id="54277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80150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F89C7E-7D43-4B05-9EF8-224459744C70}" type="slidenum">
              <a:rPr lang="ru-RU" altLang="ru-RU">
                <a:solidFill>
                  <a:srgbClr val="7F7F7F"/>
                </a:solidFill>
              </a:rPr>
              <a:pPr eaLnBrk="1" hangingPunct="1"/>
              <a:t>29</a:t>
            </a:fld>
            <a:endParaRPr lang="ru-RU" altLang="ru-RU">
              <a:solidFill>
                <a:srgbClr val="7F7F7F"/>
              </a:solidFill>
            </a:endParaRPr>
          </a:p>
        </p:txBody>
      </p:sp>
      <p:sp>
        <p:nvSpPr>
          <p:cNvPr id="54278" name="TextBox 5"/>
          <p:cNvSpPr txBox="1">
            <a:spLocks noChangeArrowheads="1"/>
          </p:cNvSpPr>
          <p:nvPr/>
        </p:nvSpPr>
        <p:spPr bwMode="auto">
          <a:xfrm>
            <a:off x="508000" y="2636838"/>
            <a:ext cx="7632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БЕРЕГИТЕ  СЕБЯ!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гимназия №2\Desktop\Новая папка\cp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857375"/>
            <a:ext cx="47148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		 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	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НЕПРЯМОЙ  МАССАЖ  СЕРДЦА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  <a:t>Какой  этап  реанимации </a:t>
            </a:r>
            <a:b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  <a:t>выполняет спасатель?</a:t>
            </a:r>
            <a:endParaRPr lang="ru-RU" sz="5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714348" y="5357826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4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В  военное время для применения на поле битвы.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После увеличения количества автомобилей и  дорожно-транспортных происшествий на улицах города.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По решению Всемирной организации здравоохранения.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Принципы  экстренной  помощи были  разработаны: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гимназия №2\Desktop\Новая папка\33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357563"/>
            <a:ext cx="73072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14348" y="5715016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31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31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75" y="2643188"/>
            <a:ext cx="5686425" cy="3482975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z="4000" smtClean="0"/>
              <a:t>в России.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z="4000" smtClean="0"/>
              <a:t>в Англии.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z="4000" smtClean="0"/>
              <a:t>в США.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z="4000" smtClean="0"/>
              <a:t>во Франции.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chemeClr val="tx2">
                    <a:lumMod val="75000"/>
                  </a:schemeClr>
                </a:solidFill>
              </a:rPr>
              <a:t>В  какой  стране  в  1865  году появилась  первая  гражданская передвижная  скорая  помощь ?</a:t>
            </a:r>
            <a:endParaRPr lang="ru-RU" sz="4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14348" y="5357826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2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31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31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313" y="2928938"/>
            <a:ext cx="6186487" cy="3197225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z="4000" smtClean="0"/>
              <a:t>в Москве.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z="4000" smtClean="0"/>
              <a:t>в Санкт-Петербурге.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z="4000" smtClean="0"/>
              <a:t>в Варшаве.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sz="4000" smtClean="0"/>
              <a:t>в Ростове.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Первая станция </a:t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скорой помощи в 1897 году открылась 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14348" y="5357826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2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313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313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гимназия №2\Desktop\Новая папка\точки прижатия артер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85938"/>
            <a:ext cx="5357813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4000" smtClean="0">
                <a:solidFill>
                  <a:srgbClr val="FF0000"/>
                </a:solidFill>
              </a:rPr>
              <a:t>		 Точки пальцевого прижатия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4000" smtClean="0">
                <a:solidFill>
                  <a:srgbClr val="FF0000"/>
                </a:solidFill>
              </a:rPr>
              <a:t>			артерий при ранениях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Что изображено на данном рисунке ?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357826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гимназия №2\Desktop\Новая папка\5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000250"/>
            <a:ext cx="3286125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600200"/>
            <a:ext cx="7829550" cy="4525963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000" dirty="0" smtClean="0"/>
              <a:t>Оказание  первой медицинской помощи при ожогах.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000" dirty="0" smtClean="0"/>
              <a:t>Искусство и виды наложения повязок.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000" dirty="0" smtClean="0"/>
              <a:t>Виды искусственной вентиляции легких.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chemeClr val="tx2">
                    <a:lumMod val="75000"/>
                  </a:schemeClr>
                </a:solidFill>
              </a:rPr>
              <a:t>Что изучает  «</a:t>
            </a:r>
            <a:r>
              <a:rPr lang="ru-RU" sz="4900" dirty="0" err="1" smtClean="0">
                <a:solidFill>
                  <a:schemeClr val="tx2">
                    <a:lumMod val="75000"/>
                  </a:schemeClr>
                </a:solidFill>
              </a:rPr>
              <a:t>Дисмургия</a:t>
            </a:r>
            <a:r>
              <a:rPr lang="ru-RU" sz="4900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br>
              <a:rPr lang="ru-RU" sz="4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900" dirty="0" smtClean="0">
                <a:solidFill>
                  <a:schemeClr val="tx2">
                    <a:lumMod val="75000"/>
                  </a:schemeClr>
                </a:solidFill>
              </a:rPr>
              <a:t>(раздел «Хирургии») ?</a:t>
            </a:r>
            <a:endParaRPr lang="ru-RU" sz="4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357826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313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313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Documents and Settings\гимназия №2\Desktop\Новая папка\44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643063"/>
            <a:ext cx="29845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 descr="C:\Documents and Settings\гимназия №2\Desktop\Новая папка\33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643063"/>
            <a:ext cx="250031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Documents and Settings\гимназия №2\Desktop\Новая папка\22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71625"/>
            <a:ext cx="2538413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8543925" cy="504348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0" dirty="0" smtClean="0"/>
              <a:t> 1.</a:t>
            </a:r>
            <a:r>
              <a:rPr lang="ru-RU" sz="12800" dirty="0" smtClean="0"/>
              <a:t>		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800" dirty="0" smtClean="0"/>
              <a:t>				</a:t>
            </a:r>
            <a:r>
              <a:rPr lang="ru-RU" sz="16000" dirty="0" smtClean="0"/>
              <a:t>    2.</a:t>
            </a:r>
            <a:r>
              <a:rPr lang="ru-RU" sz="12800" dirty="0" smtClean="0"/>
              <a:t>		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800" dirty="0" smtClean="0"/>
              <a:t>							    </a:t>
            </a:r>
            <a:r>
              <a:rPr lang="ru-RU" sz="16000" dirty="0" smtClean="0"/>
              <a:t>3.</a:t>
            </a:r>
            <a:endParaRPr lang="ru-RU" sz="1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Укажите повязку «косынка»: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786454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5" action="ppaction://hlinksldjump"/>
              </a:rPr>
              <a:t>*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313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313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440</Words>
  <Application>Microsoft Office PowerPoint</Application>
  <PresentationFormat>Экран (4:3)</PresentationFormat>
  <Paragraphs>250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Arial</vt:lpstr>
      <vt:lpstr>Calibri</vt:lpstr>
      <vt:lpstr>Constantia</vt:lpstr>
      <vt:lpstr>Wingdings 2</vt:lpstr>
      <vt:lpstr>Lucida Sans Unicode</vt:lpstr>
      <vt:lpstr>Wingdings 3</vt:lpstr>
      <vt:lpstr>Verdana</vt:lpstr>
      <vt:lpstr>Trebuchet MS</vt:lpstr>
      <vt:lpstr>Georgia</vt:lpstr>
      <vt:lpstr>Times New Roman</vt:lpstr>
      <vt:lpstr>Поток</vt:lpstr>
      <vt:lpstr>Открытая</vt:lpstr>
      <vt:lpstr>Воздушный поток</vt:lpstr>
      <vt:lpstr>Первая  медицинская помощь (игра-презентация для учащихся объединения «Юные Защитники Отечества» 11-13 лет)  </vt:lpstr>
      <vt:lpstr>Листок  здоровья:</vt:lpstr>
      <vt:lpstr> Какой  этап  реанимации  выполняет спасатель?</vt:lpstr>
      <vt:lpstr> Принципы  экстренной  помощи были  разработаны:</vt:lpstr>
      <vt:lpstr>  В  какой  стране  в  1865  году появилась  первая  гражданская передвижная  скорая  помощь ?</vt:lpstr>
      <vt:lpstr>  Первая станция  скорой помощи в 1897 году открылась :</vt:lpstr>
      <vt:lpstr> Что изображено на данном рисунке ?</vt:lpstr>
      <vt:lpstr> Что изучает  «Дисмургия»  (раздел «Хирургии») ?</vt:lpstr>
      <vt:lpstr>  Укажите повязку «косынка»:</vt:lpstr>
      <vt:lpstr>  В каком экстренном случае следует принимать лекарство «нитроглицерин»? </vt:lpstr>
      <vt:lpstr>  Выберите лучший способ определения пульса  (объясните свой ответ):</vt:lpstr>
      <vt:lpstr> Какой этап реанимации изображен на рисунках?</vt:lpstr>
      <vt:lpstr>Что проверяет спасатель ?</vt:lpstr>
      <vt:lpstr> Какой вид повязки  представлен на рисунке?</vt:lpstr>
      <vt:lpstr> Когда появилась   сердечно-легочная реанимация?</vt:lpstr>
      <vt:lpstr>  Расположите рисунки в правильной последовательности (объясните свой выбор):</vt:lpstr>
      <vt:lpstr> Какой этап реанимации проводит спасатель?</vt:lpstr>
      <vt:lpstr> Какие действия выполняет спасатель?</vt:lpstr>
      <vt:lpstr> Когда и для чего используется данная бинтовая повязка ?</vt:lpstr>
      <vt:lpstr> Какой этап реанимации выполняет спасатель ?</vt:lpstr>
      <vt:lpstr> Какое действие выполняет спасатель ?</vt:lpstr>
      <vt:lpstr> Укажите правила выполнения реанимации:</vt:lpstr>
      <vt:lpstr> Укажите правила выполнения реанимации:</vt:lpstr>
      <vt:lpstr> Что такое «здоровье»?</vt:lpstr>
      <vt:lpstr> Каково назначение прибора «Кардиопамп» ?</vt:lpstr>
      <vt:lpstr>Первая медицинская помощь:</vt:lpstr>
      <vt:lpstr> Первая медицинская помощь :</vt:lpstr>
      <vt:lpstr>Укажите правильную последовательность  действий: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Какая  часть  реанимации представлена  во  фрагменте?</dc:title>
  <dc:creator>гимназия №2</dc:creator>
  <cp:lastModifiedBy>Надежда Пронская</cp:lastModifiedBy>
  <cp:revision>34</cp:revision>
  <dcterms:created xsi:type="dcterms:W3CDTF">2008-07-08T11:21:34Z</dcterms:created>
  <dcterms:modified xsi:type="dcterms:W3CDTF">2022-04-26T07:52:08Z</dcterms:modified>
</cp:coreProperties>
</file>