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Perpetu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8" hidden="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Скругленный прямоугольник 7" hidden="1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350" cap="sq">
            <a:solidFill>
              <a:srgbClr val="000000">
                <a:alpha val="100000"/>
              </a:srgbClr>
            </a:solidFill>
            <a:round/>
          </a:ln>
          <a:effectLst>
            <a:outerShdw blurRad="3816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2" name="Прямоугольник 1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Скругленный прямоугольник 12"/>
          <p:cNvSpPr/>
          <p:nvPr/>
        </p:nvSpPr>
        <p:spPr>
          <a:xfrm>
            <a:off x="65160" y="69840"/>
            <a:ext cx="9012960" cy="6691680"/>
          </a:xfrm>
          <a:prstGeom prst="roundRect">
            <a:avLst>
              <a:gd name="adj" fmla="val 4929"/>
            </a:avLst>
          </a:prstGeom>
          <a:blipFill rotWithShape="0">
            <a:blip r:embed="rId15"/>
            <a:srcRect/>
            <a:tile/>
          </a:blipFill>
          <a:ln w="6350" cap="sq">
            <a:solidFill>
              <a:srgbClr val="000000">
                <a:alpha val="100000"/>
              </a:srgbClr>
            </a:solidFill>
            <a:round/>
          </a:ln>
          <a:effectLst>
            <a:outerShdw blurRad="3816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E895F40-B70A-4F3D-9465-87531DF37345}" type="datetime">
              <a:rPr lang="ru-RU" sz="1400" b="0" strike="noStrike" spc="-1">
                <a:solidFill>
                  <a:srgbClr val="696464"/>
                </a:solidFill>
                <a:latin typeface="Perpetua"/>
              </a:rPr>
              <a:t>28.03.2022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</a:pPr>
            <a:fld id="{19255A3D-12B3-40EC-988D-084DCB073CE6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0" y="1449360"/>
            <a:ext cx="9021240" cy="15271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>
            <a:noFill/>
          </a:ln>
          <a:effectLst>
            <a:outerShdw blurRad="3816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Прямоугольник 9"/>
          <p:cNvSpPr/>
          <p:nvPr/>
        </p:nvSpPr>
        <p:spPr>
          <a:xfrm>
            <a:off x="63000" y="1396800"/>
            <a:ext cx="9021240" cy="12024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>
            <a:noFill/>
          </a:ln>
          <a:effectLst>
            <a:outerShdw blurRad="3816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Прямоугольник 10"/>
          <p:cNvSpPr/>
          <p:nvPr/>
        </p:nvSpPr>
        <p:spPr>
          <a:xfrm>
            <a:off x="63000" y="2976480"/>
            <a:ext cx="9021240" cy="110160"/>
          </a:xfrm>
          <a:prstGeom prst="rect">
            <a:avLst/>
          </a:prstGeom>
          <a:solidFill>
            <a:schemeClr val="accent5"/>
          </a:solidFill>
          <a:ln w="19050">
            <a:noFill/>
          </a:ln>
          <a:effectLst>
            <a:outerShdw blurRad="3816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457200" y="1505880"/>
            <a:ext cx="8229240" cy="1469520"/>
          </a:xfrm>
          <a:prstGeom prst="rect">
            <a:avLst/>
          </a:prstGeom>
        </p:spPr>
        <p:txBody>
          <a:bodyPr lIns="90000" tIns="4500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FFFFFF"/>
                </a:solidFill>
                <a:latin typeface="Franklin Gothic Book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latin typeface="Perpetu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Скругленный прямоугольник 7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350" cap="sq">
            <a:solidFill>
              <a:srgbClr val="000000">
                <a:alpha val="100000"/>
              </a:srgbClr>
            </a:solidFill>
            <a:round/>
          </a:ln>
          <a:effectLst>
            <a:outerShdw blurRad="3816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696464"/>
                </a:solidFill>
                <a:latin typeface="Franklin Gothic Book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4990DBE-B78E-4D1B-865C-E621F7CA35FD}" type="datetime">
              <a:rPr lang="ru-RU" sz="1400" b="0" strike="noStrike" spc="-1">
                <a:solidFill>
                  <a:srgbClr val="696464"/>
                </a:solidFill>
                <a:latin typeface="Perpetua"/>
              </a:rPr>
              <a:t>28.03.2022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</a:pPr>
            <a:fld id="{28F3A209-169B-467A-93A9-1F6E288189A4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600" b="0" strike="noStrike" spc="-1">
                <a:solidFill>
                  <a:srgbClr val="000000"/>
                </a:solidFill>
                <a:latin typeface="Perpetua"/>
              </a:rPr>
              <a:t>Образец текста</a:t>
            </a:r>
          </a:p>
          <a:p>
            <a:pPr marL="548640" lvl="1" indent="-228240">
              <a:lnSpc>
                <a:spcPct val="100000"/>
              </a:lnSpc>
              <a:spcBef>
                <a:spcPts val="371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000000"/>
                </a:solidFill>
                <a:latin typeface="Perpetua"/>
              </a:rPr>
              <a:t>Второй уровень</a:t>
            </a:r>
          </a:p>
          <a:p>
            <a:pPr marL="822960" lvl="2" indent="-228240">
              <a:lnSpc>
                <a:spcPct val="100000"/>
              </a:lnSpc>
              <a:spcBef>
                <a:spcPts val="371"/>
              </a:spcBef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Третий уровень</a:t>
            </a:r>
          </a:p>
          <a:p>
            <a:pPr marL="1097280" lvl="3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Четвертый уровень</a:t>
            </a:r>
          </a:p>
          <a:p>
            <a:pPr marL="1371600" lvl="4" indent="-228240">
              <a:lnSpc>
                <a:spcPct val="100000"/>
              </a:lnSpc>
              <a:spcBef>
                <a:spcPts val="371"/>
              </a:spcBef>
              <a:buClr>
                <a:srgbClr val="A28E6A"/>
              </a:buClr>
              <a:buFont typeface="StarSymbol"/>
              <a:buChar char="o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Скругленный прямоугольник 7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350" cap="sq">
            <a:solidFill>
              <a:srgbClr val="000000">
                <a:alpha val="100000"/>
              </a:srgbClr>
            </a:solidFill>
            <a:round/>
          </a:ln>
          <a:effectLst>
            <a:outerShdw blurRad="38160" dist="2556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93" name="PlaceHolder 1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B4B4CE7-E82B-4814-B0A5-C82A5F344097}" type="datetime">
              <a:rPr lang="ru-RU" sz="1400" b="0" strike="noStrike" spc="-1">
                <a:solidFill>
                  <a:srgbClr val="696464"/>
                </a:solidFill>
                <a:latin typeface="Perpetua"/>
              </a:rPr>
              <a:t>28.03.2022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</a:pPr>
            <a:fld id="{2C19586F-F62D-4C29-AE87-4148FAB9BCAB}" type="slidenum">
              <a:rPr lang="ru-RU" sz="1400" b="0" strike="noStrike" spc="-1">
                <a:solidFill>
                  <a:srgbClr val="FFFFFF"/>
                </a:solidFill>
                <a:latin typeface="Franklin Gothic 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Perpetua"/>
              </a:rPr>
              <a:t>Для правки текста заглавия щёлкните мышью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latin typeface="Perpetu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Perpetu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learningapps.org/watch?v=pdv2j5m6222" TargetMode="Externa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learningapps.org/watch?v=pggzkn6gk22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eMdN3" TargetMode="External"/><Relationship Id="rId2" Type="http://schemas.openxmlformats.org/officeDocument/2006/relationships/hyperlink" Target="https://eus-www.sway-cdn.com/s/vLHiwUDIKHqLDWjh/images/7_3OK3k-sYVVaV?quality=1600&amp;allowAnimation=true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zvukipro.com/216-zvuki-poezda.html" TargetMode="External"/><Relationship Id="rId4" Type="http://schemas.openxmlformats.org/officeDocument/2006/relationships/hyperlink" Target="https://pickimage.ru/detskie-risunki/detskie-lic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Подзаголовок 2"/>
          <p:cNvSpPr txBox="1"/>
          <p:nvPr/>
        </p:nvSpPr>
        <p:spPr>
          <a:xfrm>
            <a:off x="540000" y="3960000"/>
            <a:ext cx="8488080" cy="1599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ru-RU" sz="2600" b="0" strike="noStrike" spc="-1">
                <a:solidFill>
                  <a:srgbClr val="696464"/>
                </a:solidFill>
                <a:latin typeface="Perpetua"/>
              </a:rPr>
              <a:t>Подготовила: Дулуб С.Н</a:t>
            </a:r>
            <a:endParaRPr lang="ru-RU" sz="26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ru-RU" sz="2600" b="0" strike="noStrike" spc="-1">
                <a:solidFill>
                  <a:srgbClr val="696464"/>
                </a:solidFill>
                <a:latin typeface="Perpetua"/>
              </a:rPr>
              <a:t>Учитель английского языка</a:t>
            </a:r>
            <a:endParaRPr lang="ru-RU" sz="26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ru-RU" sz="2600" b="0" strike="noStrike" spc="-1">
                <a:solidFill>
                  <a:srgbClr val="696464"/>
                </a:solidFill>
                <a:latin typeface="Perpetua"/>
              </a:rPr>
              <a:t>МАОУ Апрелевская сош № 1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ru-RU" sz="2600" b="0" strike="noStrike" spc="-1">
                <a:solidFill>
                  <a:srgbClr val="696464"/>
                </a:solidFill>
                <a:latin typeface="Perpetua"/>
              </a:rPr>
              <a:t>2022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ru-RU" sz="2600" b="0" strike="noStrike" spc="-1">
              <a:latin typeface="Arial"/>
            </a:endParaRPr>
          </a:p>
        </p:txBody>
      </p:sp>
      <p:sp>
        <p:nvSpPr>
          <p:cNvPr id="135" name="Заголовок 1"/>
          <p:cNvSpPr txBox="1"/>
          <p:nvPr/>
        </p:nvSpPr>
        <p:spPr>
          <a:xfrm>
            <a:off x="899640" y="148464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E4ACA5"/>
                </a:solidFill>
                <a:latin typeface="Franklin Gothic Book"/>
              </a:rPr>
              <a:t>Путешествие в страну</a:t>
            </a:r>
            <a:r>
              <a:t/>
            </a:r>
            <a:br/>
            <a:r>
              <a:rPr lang="ru-RU" sz="3200" b="1" strike="noStrike" spc="-1">
                <a:solidFill>
                  <a:srgbClr val="E4ACA5"/>
                </a:solidFill>
                <a:latin typeface="Franklin Gothic Book"/>
              </a:rPr>
              <a:t> Английского Языка для 2 класса</a:t>
            </a:r>
            <a:endParaRPr lang="ru-RU" sz="3200" b="0" strike="noStrike" spc="-1">
              <a:solidFill>
                <a:srgbClr val="000000"/>
              </a:solidFill>
              <a:latin typeface="Perpetua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40000" y="180000"/>
            <a:ext cx="8100000" cy="858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Конкурс мультимедийных презентаций учителей иностранных языков</a:t>
            </a:r>
          </a:p>
          <a:p>
            <a:pPr algn="ctr"/>
            <a:r>
              <a:rPr lang="ru-RU" sz="1800" b="0" strike="noStrike" spc="-1">
                <a:latin typeface="Arial"/>
              </a:rPr>
              <a:t> «К доске без мела шагаю смело»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Рисунок 1"/>
          <p:cNvPicPr/>
          <p:nvPr/>
        </p:nvPicPr>
        <p:blipFill>
          <a:blip r:embed="rId2"/>
          <a:stretch/>
        </p:blipFill>
        <p:spPr>
          <a:xfrm>
            <a:off x="179640" y="476640"/>
            <a:ext cx="8748000" cy="5894640"/>
          </a:xfrm>
          <a:prstGeom prst="rect">
            <a:avLst/>
          </a:prstGeom>
          <a:ln w="0">
            <a:noFill/>
          </a:ln>
        </p:spPr>
      </p:pic>
      <p:pic>
        <p:nvPicPr>
          <p:cNvPr id="164" name="Рисунок 4"/>
          <p:cNvPicPr/>
          <p:nvPr/>
        </p:nvPicPr>
        <p:blipFill>
          <a:blip r:embed="rId3"/>
          <a:stretch/>
        </p:blipFill>
        <p:spPr>
          <a:xfrm>
            <a:off x="5292000" y="1989000"/>
            <a:ext cx="2730960" cy="162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Стрелка вправо 1"/>
          <p:cNvSpPr/>
          <p:nvPr/>
        </p:nvSpPr>
        <p:spPr>
          <a:xfrm>
            <a:off x="7812360" y="6093360"/>
            <a:ext cx="999000" cy="4942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A4B18"/>
              </a:gs>
              <a:gs pos="100000">
                <a:srgbClr val="EF8C6A"/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Прямоугольник 3"/>
          <p:cNvSpPr/>
          <p:nvPr/>
        </p:nvSpPr>
        <p:spPr>
          <a:xfrm>
            <a:off x="1612800" y="332640"/>
            <a:ext cx="591732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B02C24"/>
                </a:solidFill>
                <a:latin typeface="Perpetua"/>
              </a:rPr>
              <a:t>Найди ответы на вопросы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2" y="1268760"/>
            <a:ext cx="781549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1"/>
          <p:cNvPicPr/>
          <p:nvPr/>
        </p:nvPicPr>
        <p:blipFill>
          <a:blip r:embed="rId2"/>
          <a:stretch/>
        </p:blipFill>
        <p:spPr>
          <a:xfrm>
            <a:off x="251640" y="476640"/>
            <a:ext cx="8604000" cy="5816520"/>
          </a:xfrm>
          <a:prstGeom prst="rect">
            <a:avLst/>
          </a:prstGeom>
          <a:ln w="0">
            <a:noFill/>
          </a:ln>
        </p:spPr>
      </p:pic>
      <p:sp>
        <p:nvSpPr>
          <p:cNvPr id="169" name="Прямоугольник 7"/>
          <p:cNvSpPr/>
          <p:nvPr/>
        </p:nvSpPr>
        <p:spPr>
          <a:xfrm>
            <a:off x="2587320" y="1989000"/>
            <a:ext cx="2230560" cy="1615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  <a:scene3d>
              <a:camera prst="perspectiveLeft"/>
              <a:lightRig rig="threePt" dir="t"/>
            </a:scene3d>
          </a:bodyPr>
          <a:lstStyle/>
          <a:p>
            <a:pPr algn="ctr">
              <a:lnSpc>
                <a:spcPct val="100000"/>
              </a:lnSpc>
            </a:pPr>
            <a:r>
              <a:rPr lang="en-US" sz="5000" b="1" strike="noStrike" spc="-1">
                <a:solidFill>
                  <a:srgbClr val="0070C0"/>
                </a:solidFill>
                <a:latin typeface="Comic Sans MS"/>
              </a:rPr>
              <a:t>Songs</a:t>
            </a:r>
            <a:endParaRPr lang="ru-RU" sz="5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5000" b="1" strike="noStrike" spc="-1">
                <a:solidFill>
                  <a:srgbClr val="0070C0"/>
                </a:solidFill>
                <a:latin typeface="Comic Sans MS"/>
              </a:rPr>
              <a:t>Station</a:t>
            </a:r>
            <a:endParaRPr lang="ru-RU" sz="5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/>
          <p:cNvPicPr/>
          <p:nvPr/>
        </p:nvPicPr>
        <p:blipFill>
          <a:blip r:embed="rId2"/>
          <a:stretch/>
        </p:blipFill>
        <p:spPr>
          <a:xfrm>
            <a:off x="755640" y="1124640"/>
            <a:ext cx="7747200" cy="4604400"/>
          </a:xfrm>
          <a:prstGeom prst="rect">
            <a:avLst/>
          </a:prstGeom>
          <a:ln w="0">
            <a:noFill/>
          </a:ln>
        </p:spPr>
      </p:pic>
      <p:sp>
        <p:nvSpPr>
          <p:cNvPr id="171" name="Стрелка вправо 2"/>
          <p:cNvSpPr/>
          <p:nvPr/>
        </p:nvSpPr>
        <p:spPr>
          <a:xfrm>
            <a:off x="7812360" y="6093360"/>
            <a:ext cx="999000" cy="4942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A4B18"/>
              </a:gs>
              <a:gs pos="100000">
                <a:srgbClr val="EF8C6A"/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Прямоугольник 3"/>
          <p:cNvSpPr/>
          <p:nvPr/>
        </p:nvSpPr>
        <p:spPr>
          <a:xfrm>
            <a:off x="539640" y="217440"/>
            <a:ext cx="78840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B02C24"/>
                </a:solidFill>
                <a:latin typeface="Perpetua"/>
              </a:rPr>
              <a:t>Послушай и спой песню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F:\01000e3r-7569.jpg"/>
          <p:cNvPicPr/>
          <p:nvPr/>
        </p:nvPicPr>
        <p:blipFill>
          <a:blip r:embed="rId2"/>
          <a:stretch/>
        </p:blipFill>
        <p:spPr>
          <a:xfrm>
            <a:off x="251640" y="404640"/>
            <a:ext cx="8614800" cy="5832360"/>
          </a:xfrm>
          <a:prstGeom prst="rect">
            <a:avLst/>
          </a:prstGeom>
          <a:ln w="0">
            <a:noFill/>
          </a:ln>
        </p:spPr>
      </p:pic>
      <p:pic>
        <p:nvPicPr>
          <p:cNvPr id="174" name="Рисунок 1"/>
          <p:cNvPicPr/>
          <p:nvPr/>
        </p:nvPicPr>
        <p:blipFill>
          <a:blip r:embed="rId3"/>
          <a:stretch/>
        </p:blipFill>
        <p:spPr>
          <a:xfrm>
            <a:off x="5436000" y="2061000"/>
            <a:ext cx="2413800" cy="132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3"/>
          <p:cNvPicPr/>
          <p:nvPr/>
        </p:nvPicPr>
        <p:blipFill>
          <a:blip r:embed="rId2"/>
          <a:stretch/>
        </p:blipFill>
        <p:spPr>
          <a:xfrm>
            <a:off x="7812360" y="6093360"/>
            <a:ext cx="999720" cy="49500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3"/>
          <a:stretch/>
        </p:blipFill>
        <p:spPr>
          <a:xfrm>
            <a:off x="683640" y="1340640"/>
            <a:ext cx="7932600" cy="4359960"/>
          </a:xfrm>
          <a:prstGeom prst="rect">
            <a:avLst/>
          </a:prstGeom>
          <a:ln w="0">
            <a:noFill/>
          </a:ln>
        </p:spPr>
      </p:pic>
      <p:sp>
        <p:nvSpPr>
          <p:cNvPr id="177" name="Прямоугольник 5"/>
          <p:cNvSpPr/>
          <p:nvPr/>
        </p:nvSpPr>
        <p:spPr>
          <a:xfrm>
            <a:off x="539640" y="217440"/>
            <a:ext cx="78840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B02C24"/>
                </a:solidFill>
                <a:latin typeface="Perpetua"/>
              </a:rPr>
              <a:t>Послушай и напечатай слово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Рисунок 1"/>
          <p:cNvPicPr/>
          <p:nvPr/>
        </p:nvPicPr>
        <p:blipFill>
          <a:blip r:embed="rId2"/>
          <a:stretch/>
        </p:blipFill>
        <p:spPr>
          <a:xfrm>
            <a:off x="323640" y="476640"/>
            <a:ext cx="8388000" cy="5708520"/>
          </a:xfrm>
          <a:prstGeom prst="rect">
            <a:avLst/>
          </a:prstGeom>
          <a:ln w="0">
            <a:noFill/>
          </a:ln>
        </p:spPr>
      </p:pic>
      <p:pic>
        <p:nvPicPr>
          <p:cNvPr id="179" name="Рисунок 3"/>
          <p:cNvPicPr/>
          <p:nvPr/>
        </p:nvPicPr>
        <p:blipFill>
          <a:blip r:embed="rId3"/>
          <a:stretch/>
        </p:blipFill>
        <p:spPr>
          <a:xfrm>
            <a:off x="2392920" y="2061000"/>
            <a:ext cx="2495520" cy="165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/>
          <p:cNvPicPr/>
          <p:nvPr/>
        </p:nvPicPr>
        <p:blipFill>
          <a:blip r:embed="rId2"/>
          <a:stretch/>
        </p:blipFill>
        <p:spPr>
          <a:xfrm>
            <a:off x="539640" y="908640"/>
            <a:ext cx="7884000" cy="452052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2"/>
          <p:cNvPicPr/>
          <p:nvPr/>
        </p:nvPicPr>
        <p:blipFill>
          <a:blip r:embed="rId3"/>
          <a:stretch/>
        </p:blipFill>
        <p:spPr>
          <a:xfrm>
            <a:off x="7596360" y="5949360"/>
            <a:ext cx="999720" cy="495000"/>
          </a:xfrm>
          <a:prstGeom prst="rect">
            <a:avLst/>
          </a:prstGeom>
          <a:ln w="0">
            <a:noFill/>
          </a:ln>
        </p:spPr>
      </p:pic>
      <p:sp>
        <p:nvSpPr>
          <p:cNvPr id="182" name="Прямоугольник 3"/>
          <p:cNvSpPr/>
          <p:nvPr/>
        </p:nvSpPr>
        <p:spPr>
          <a:xfrm>
            <a:off x="539640" y="217440"/>
            <a:ext cx="78840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B02C24"/>
                </a:solidFill>
                <a:latin typeface="Perpetua"/>
              </a:rPr>
              <a:t>Впиши пропущенные слова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Рисунок 2"/>
          <p:cNvPicPr/>
          <p:nvPr/>
        </p:nvPicPr>
        <p:blipFill>
          <a:blip r:embed="rId2"/>
          <a:stretch/>
        </p:blipFill>
        <p:spPr>
          <a:xfrm>
            <a:off x="251640" y="332640"/>
            <a:ext cx="8748000" cy="5894640"/>
          </a:xfrm>
          <a:prstGeom prst="rect">
            <a:avLst/>
          </a:prstGeom>
          <a:ln w="0">
            <a:noFill/>
          </a:ln>
        </p:spPr>
      </p:pic>
      <p:sp>
        <p:nvSpPr>
          <p:cNvPr id="184" name="Прямоугольник 4"/>
          <p:cNvSpPr/>
          <p:nvPr/>
        </p:nvSpPr>
        <p:spPr>
          <a:xfrm>
            <a:off x="5292000" y="2160360"/>
            <a:ext cx="2762640" cy="13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70C0"/>
                </a:solidFill>
                <a:latin typeface="Comic Sans MS"/>
              </a:rPr>
              <a:t>Sentences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70C0"/>
                </a:solidFill>
                <a:latin typeface="Comic Sans MS"/>
              </a:rPr>
              <a:t>Station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1"/>
          <p:cNvSpPr/>
          <p:nvPr/>
        </p:nvSpPr>
        <p:spPr>
          <a:xfrm>
            <a:off x="971640" y="188640"/>
            <a:ext cx="7272360" cy="118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B02C24"/>
                </a:solidFill>
                <a:latin typeface="Perpetua"/>
              </a:rPr>
              <a:t>Расставьте слова в правильном порядке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87" name="Стрелка вправо 3"/>
          <p:cNvSpPr/>
          <p:nvPr/>
        </p:nvSpPr>
        <p:spPr>
          <a:xfrm>
            <a:off x="7812360" y="6093360"/>
            <a:ext cx="999000" cy="4942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A4B18"/>
              </a:gs>
              <a:gs pos="100000">
                <a:srgbClr val="EF8C6A"/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33" y="1378080"/>
            <a:ext cx="6000527" cy="452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F:\Понедельник 20 апреля.jpg"/>
          <p:cNvPicPr/>
          <p:nvPr/>
        </p:nvPicPr>
        <p:blipFill>
          <a:blip r:embed="rId4"/>
          <a:stretch/>
        </p:blipFill>
        <p:spPr>
          <a:xfrm>
            <a:off x="1043640" y="404640"/>
            <a:ext cx="7182360" cy="5922360"/>
          </a:xfrm>
          <a:prstGeom prst="rect">
            <a:avLst/>
          </a:prstGeom>
          <a:ln w="0">
            <a:noFill/>
          </a:ln>
        </p:spPr>
      </p:pic>
      <p:pic>
        <p:nvPicPr>
          <p:cNvPr id="2" name="krug-4-z-uk-poezda_Zo8N5vB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624" y="4046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F:\Понедельник 20 апреля (2).jpg"/>
          <p:cNvPicPr/>
          <p:nvPr/>
        </p:nvPicPr>
        <p:blipFill>
          <a:blip r:embed="rId2"/>
          <a:stretch/>
        </p:blipFill>
        <p:spPr>
          <a:xfrm>
            <a:off x="107640" y="476640"/>
            <a:ext cx="8816760" cy="5982120"/>
          </a:xfrm>
          <a:prstGeom prst="rect">
            <a:avLst/>
          </a:prstGeom>
          <a:ln w="0">
            <a:noFill/>
          </a:ln>
        </p:spPr>
      </p:pic>
      <p:sp>
        <p:nvSpPr>
          <p:cNvPr id="189" name="Прямоугольник 2"/>
          <p:cNvSpPr/>
          <p:nvPr/>
        </p:nvSpPr>
        <p:spPr>
          <a:xfrm>
            <a:off x="2411640" y="2264760"/>
            <a:ext cx="2559240" cy="118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0070C0"/>
                </a:solidFill>
                <a:latin typeface="Comic Sans MS"/>
              </a:rPr>
              <a:t>Crossword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0070C0"/>
                </a:solidFill>
                <a:latin typeface="Comic Sans MS"/>
              </a:rPr>
              <a:t>Station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/>
          <p:cNvPicPr/>
          <p:nvPr/>
        </p:nvPicPr>
        <p:blipFill>
          <a:blip r:embed="rId2"/>
          <a:stretch/>
        </p:blipFill>
        <p:spPr>
          <a:xfrm>
            <a:off x="1547640" y="1522440"/>
            <a:ext cx="5997960" cy="4789080"/>
          </a:xfrm>
          <a:prstGeom prst="rect">
            <a:avLst/>
          </a:prstGeom>
          <a:ln w="0">
            <a:noFill/>
          </a:ln>
        </p:spPr>
      </p:pic>
      <p:pic>
        <p:nvPicPr>
          <p:cNvPr id="191" name="Picture 2"/>
          <p:cNvPicPr/>
          <p:nvPr/>
        </p:nvPicPr>
        <p:blipFill>
          <a:blip r:embed="rId3"/>
          <a:stretch/>
        </p:blipFill>
        <p:spPr>
          <a:xfrm>
            <a:off x="7668360" y="6043320"/>
            <a:ext cx="999720" cy="495000"/>
          </a:xfrm>
          <a:prstGeom prst="rect">
            <a:avLst/>
          </a:prstGeom>
          <a:ln w="0">
            <a:noFill/>
          </a:ln>
        </p:spPr>
      </p:pic>
      <p:sp>
        <p:nvSpPr>
          <p:cNvPr id="192" name="Прямоугольник 3"/>
          <p:cNvSpPr/>
          <p:nvPr/>
        </p:nvSpPr>
        <p:spPr>
          <a:xfrm>
            <a:off x="1189440" y="325800"/>
            <a:ext cx="727236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B02C24"/>
                </a:solidFill>
                <a:latin typeface="Perpetua"/>
              </a:rPr>
              <a:t>Найди слова в кроссворде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Рисунок 2"/>
          <p:cNvPicPr/>
          <p:nvPr/>
        </p:nvPicPr>
        <p:blipFill>
          <a:blip r:embed="rId2"/>
          <a:stretch/>
        </p:blipFill>
        <p:spPr>
          <a:xfrm>
            <a:off x="1763640" y="1700640"/>
            <a:ext cx="5203080" cy="4740840"/>
          </a:xfrm>
          <a:prstGeom prst="rect">
            <a:avLst/>
          </a:prstGeom>
          <a:ln w="0">
            <a:noFill/>
          </a:ln>
        </p:spPr>
      </p:pic>
      <p:sp>
        <p:nvSpPr>
          <p:cNvPr id="194" name="Прямоугольник 3"/>
          <p:cNvSpPr/>
          <p:nvPr/>
        </p:nvSpPr>
        <p:spPr>
          <a:xfrm>
            <a:off x="971640" y="325800"/>
            <a:ext cx="7490520" cy="146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B02C24"/>
                </a:solidFill>
                <a:latin typeface="Perpetua"/>
              </a:rPr>
              <a:t>Спасибо за работу!!!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B02C24"/>
                </a:solidFill>
                <a:latin typeface="Perpetua"/>
              </a:rPr>
              <a:t>You are cool!!!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Прямоугольник 1"/>
          <p:cNvSpPr/>
          <p:nvPr/>
        </p:nvSpPr>
        <p:spPr>
          <a:xfrm>
            <a:off x="3965040" y="3244320"/>
            <a:ext cx="181080" cy="6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96" name="Прямоугольник 3"/>
          <p:cNvSpPr/>
          <p:nvPr/>
        </p:nvSpPr>
        <p:spPr>
          <a:xfrm>
            <a:off x="1189440" y="325800"/>
            <a:ext cx="7272360" cy="100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B02C24"/>
                </a:solidFill>
                <a:latin typeface="Perpetua"/>
              </a:rPr>
              <a:t>Ссылки: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197" name="Прямоугольник 2"/>
          <p:cNvSpPr/>
          <p:nvPr/>
        </p:nvSpPr>
        <p:spPr>
          <a:xfrm>
            <a:off x="971640" y="2274840"/>
            <a:ext cx="7416360" cy="2583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u="sng" strike="noStrike" spc="-1" dirty="0">
                <a:solidFill>
                  <a:srgbClr val="CC9900"/>
                </a:solidFill>
                <a:uFillTx/>
                <a:latin typeface="Perpetua"/>
                <a:hlinkClick r:id="rId2"/>
              </a:rPr>
              <a:t>https://eus-www.sway-cdn.com/s/vLHiwUDIKHqLDWjh/images/7_3OK3k-sYVVaV?quality=1600&amp;allowAnimation=true</a:t>
            </a:r>
            <a:r>
              <a:rPr lang="ru-RU" sz="1800" b="0" strike="noStrike" spc="-1" dirty="0">
                <a:solidFill>
                  <a:srgbClr val="000000"/>
                </a:solidFill>
                <a:latin typeface="Perpetua"/>
              </a:rPr>
              <a:t>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 dirty="0">
                <a:solidFill>
                  <a:srgbClr val="CC9900"/>
                </a:solidFill>
                <a:uFillTx/>
                <a:latin typeface="Perpetua"/>
                <a:hlinkClick r:id="rId3"/>
              </a:rPr>
              <a:t>https://clck.ru/eMdN3</a:t>
            </a:r>
            <a:r>
              <a:rPr lang="ru-RU" sz="1800" b="0" strike="noStrike" spc="-1" dirty="0">
                <a:solidFill>
                  <a:srgbClr val="000000"/>
                </a:solidFill>
                <a:latin typeface="Perpetua"/>
              </a:rPr>
              <a:t>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 dirty="0">
                <a:solidFill>
                  <a:srgbClr val="CC9900"/>
                </a:solidFill>
                <a:uFillTx/>
                <a:latin typeface="Perpetua"/>
                <a:hlinkClick r:id="rId4"/>
              </a:rPr>
              <a:t>https://pickimage.ru/detskie-risunki/detskie-lica/</a:t>
            </a:r>
            <a:r>
              <a:rPr lang="ru-RU" sz="1800" b="0" strike="noStrike" spc="-1" dirty="0">
                <a:solidFill>
                  <a:srgbClr val="000000"/>
                </a:solidFill>
                <a:latin typeface="Perpetua"/>
              </a:rPr>
              <a:t> </a:t>
            </a:r>
            <a:endParaRPr lang="en-US" sz="1800" b="0" strike="noStrike" spc="-1" dirty="0" smtClean="0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hlinkClick r:id="rId5"/>
              </a:rPr>
              <a:t>https://</a:t>
            </a:r>
            <a:r>
              <a:rPr lang="en-US" spc="-1" dirty="0" smtClean="0">
                <a:hlinkClick r:id="rId5"/>
              </a:rPr>
              <a:t>zvukipro.com/216-zvuki-poezda.html</a:t>
            </a:r>
            <a:endParaRPr lang="en-US" spc="-1" dirty="0" smtClean="0"/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Скругленный прямоугольник 4"/>
          <p:cNvSpPr/>
          <p:nvPr/>
        </p:nvSpPr>
        <p:spPr>
          <a:xfrm>
            <a:off x="737280" y="332640"/>
            <a:ext cx="2087280" cy="180000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pic>
        <p:nvPicPr>
          <p:cNvPr id="139" name="Picture 2"/>
          <p:cNvPicPr/>
          <p:nvPr/>
        </p:nvPicPr>
        <p:blipFill>
          <a:blip r:embed="rId3"/>
          <a:stretch/>
        </p:blipFill>
        <p:spPr>
          <a:xfrm>
            <a:off x="3492000" y="188640"/>
            <a:ext cx="1884960" cy="2145240"/>
          </a:xfrm>
          <a:prstGeom prst="rect">
            <a:avLst/>
          </a:prstGeom>
          <a:ln w="9525">
            <a:noFill/>
          </a:ln>
        </p:spPr>
      </p:pic>
      <p:pic>
        <p:nvPicPr>
          <p:cNvPr id="140" name="Рисунок 15" descr="3.png"/>
          <p:cNvPicPr/>
          <p:nvPr/>
        </p:nvPicPr>
        <p:blipFill>
          <a:blip r:embed="rId4"/>
          <a:stretch/>
        </p:blipFill>
        <p:spPr>
          <a:xfrm>
            <a:off x="6567480" y="188640"/>
            <a:ext cx="1476000" cy="207432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3"/>
          <p:cNvPicPr/>
          <p:nvPr/>
        </p:nvPicPr>
        <p:blipFill>
          <a:blip r:embed="rId5"/>
          <a:stretch/>
        </p:blipFill>
        <p:spPr>
          <a:xfrm>
            <a:off x="558360" y="2133000"/>
            <a:ext cx="2266200" cy="219852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4"/>
          <p:cNvPicPr/>
          <p:nvPr/>
        </p:nvPicPr>
        <p:blipFill>
          <a:blip r:embed="rId6"/>
          <a:stretch/>
        </p:blipFill>
        <p:spPr>
          <a:xfrm>
            <a:off x="6282000" y="4031280"/>
            <a:ext cx="1780200" cy="2309040"/>
          </a:xfrm>
          <a:prstGeom prst="rect">
            <a:avLst/>
          </a:prstGeom>
          <a:ln w="0">
            <a:noFill/>
          </a:ln>
        </p:spPr>
      </p:pic>
      <p:pic>
        <p:nvPicPr>
          <p:cNvPr id="143" name="Рисунок 5"/>
          <p:cNvPicPr/>
          <p:nvPr/>
        </p:nvPicPr>
        <p:blipFill>
          <a:blip r:embed="rId7"/>
          <a:stretch/>
        </p:blipFill>
        <p:spPr>
          <a:xfrm>
            <a:off x="3544560" y="2238120"/>
            <a:ext cx="1779840" cy="2165400"/>
          </a:xfrm>
          <a:prstGeom prst="rect">
            <a:avLst/>
          </a:prstGeom>
          <a:ln w="0">
            <a:noFill/>
          </a:ln>
        </p:spPr>
      </p:pic>
      <p:pic>
        <p:nvPicPr>
          <p:cNvPr id="144" name="Рисунок 6"/>
          <p:cNvPicPr/>
          <p:nvPr/>
        </p:nvPicPr>
        <p:blipFill>
          <a:blip r:embed="rId8"/>
          <a:stretch/>
        </p:blipFill>
        <p:spPr>
          <a:xfrm>
            <a:off x="6567480" y="2163600"/>
            <a:ext cx="1423800" cy="2167920"/>
          </a:xfrm>
          <a:prstGeom prst="rect">
            <a:avLst/>
          </a:prstGeom>
          <a:ln w="0">
            <a:noFill/>
          </a:ln>
        </p:spPr>
      </p:pic>
      <p:pic>
        <p:nvPicPr>
          <p:cNvPr id="145" name="Рисунок 7"/>
          <p:cNvPicPr/>
          <p:nvPr/>
        </p:nvPicPr>
        <p:blipFill>
          <a:blip r:embed="rId9"/>
          <a:stretch/>
        </p:blipFill>
        <p:spPr>
          <a:xfrm>
            <a:off x="900360" y="4199400"/>
            <a:ext cx="1582560" cy="2303640"/>
          </a:xfrm>
          <a:prstGeom prst="rect">
            <a:avLst/>
          </a:prstGeom>
          <a:ln w="0">
            <a:noFill/>
          </a:ln>
        </p:spPr>
      </p:pic>
      <p:pic>
        <p:nvPicPr>
          <p:cNvPr id="146" name="Рисунок 14"/>
          <p:cNvPicPr/>
          <p:nvPr/>
        </p:nvPicPr>
        <p:blipFill>
          <a:blip r:embed="rId10"/>
          <a:stretch/>
        </p:blipFill>
        <p:spPr>
          <a:xfrm>
            <a:off x="3852000" y="4221720"/>
            <a:ext cx="1611000" cy="2203200"/>
          </a:xfrm>
          <a:prstGeom prst="rect">
            <a:avLst/>
          </a:prstGeom>
          <a:ln w="0">
            <a:noFill/>
          </a:ln>
        </p:spPr>
      </p:pic>
      <p:sp>
        <p:nvSpPr>
          <p:cNvPr id="147" name="Стрелка вправо 10"/>
          <p:cNvSpPr/>
          <p:nvPr/>
        </p:nvSpPr>
        <p:spPr>
          <a:xfrm>
            <a:off x="7991640" y="6256080"/>
            <a:ext cx="999000" cy="4942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A4B18"/>
              </a:gs>
              <a:gs pos="100000">
                <a:srgbClr val="EF8C6A"/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2" descr="F:\01000e3r-7569.jpg"/>
          <p:cNvPicPr/>
          <p:nvPr/>
        </p:nvPicPr>
        <p:blipFill>
          <a:blip r:embed="rId2"/>
          <a:stretch/>
        </p:blipFill>
        <p:spPr>
          <a:xfrm>
            <a:off x="539640" y="406080"/>
            <a:ext cx="8415720" cy="5697720"/>
          </a:xfrm>
          <a:prstGeom prst="rect">
            <a:avLst/>
          </a:prstGeom>
          <a:ln w="0">
            <a:noFill/>
          </a:ln>
        </p:spPr>
      </p:pic>
      <p:sp>
        <p:nvSpPr>
          <p:cNvPr id="149" name="Прямоугольник 7"/>
          <p:cNvSpPr/>
          <p:nvPr/>
        </p:nvSpPr>
        <p:spPr>
          <a:xfrm>
            <a:off x="5436000" y="1917000"/>
            <a:ext cx="2736000" cy="17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0070C0"/>
                </a:solidFill>
                <a:latin typeface="Comic Sans MS"/>
              </a:rPr>
              <a:t>Words</a:t>
            </a:r>
            <a:endParaRPr lang="ru-RU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0070C0"/>
                </a:solidFill>
                <a:latin typeface="Comic Sans MS"/>
              </a:rPr>
              <a:t>Station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/>
          <p:cNvPicPr/>
          <p:nvPr/>
        </p:nvPicPr>
        <p:blipFill>
          <a:blip r:embed="rId2"/>
          <a:stretch/>
        </p:blipFill>
        <p:spPr>
          <a:xfrm>
            <a:off x="1907640" y="1045080"/>
            <a:ext cx="5266800" cy="5284080"/>
          </a:xfrm>
          <a:prstGeom prst="rect">
            <a:avLst/>
          </a:prstGeom>
          <a:ln w="0">
            <a:noFill/>
          </a:ln>
        </p:spPr>
      </p:pic>
      <p:sp>
        <p:nvSpPr>
          <p:cNvPr id="151" name="Стрелка вправо 2"/>
          <p:cNvSpPr/>
          <p:nvPr/>
        </p:nvSpPr>
        <p:spPr>
          <a:xfrm>
            <a:off x="7812360" y="6093360"/>
            <a:ext cx="999000" cy="4942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A4B18"/>
              </a:gs>
              <a:gs pos="100000">
                <a:srgbClr val="EF8C6A"/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Прямоугольник 3"/>
          <p:cNvSpPr/>
          <p:nvPr/>
        </p:nvSpPr>
        <p:spPr>
          <a:xfrm>
            <a:off x="539640" y="217440"/>
            <a:ext cx="78840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B02C24"/>
                </a:solidFill>
                <a:latin typeface="Perpetua"/>
              </a:rPr>
              <a:t>Найди пары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 descr="F:\Понедельник 20 апреля (2).jpg"/>
          <p:cNvPicPr/>
          <p:nvPr/>
        </p:nvPicPr>
        <p:blipFill>
          <a:blip r:embed="rId2"/>
          <a:stretch/>
        </p:blipFill>
        <p:spPr>
          <a:xfrm>
            <a:off x="107640" y="476640"/>
            <a:ext cx="8816760" cy="5982120"/>
          </a:xfrm>
          <a:prstGeom prst="rect">
            <a:avLst/>
          </a:prstGeom>
          <a:ln w="0">
            <a:noFill/>
          </a:ln>
        </p:spPr>
      </p:pic>
      <p:sp>
        <p:nvSpPr>
          <p:cNvPr id="154" name="Прямоугольник 4"/>
          <p:cNvSpPr/>
          <p:nvPr/>
        </p:nvSpPr>
        <p:spPr>
          <a:xfrm>
            <a:off x="2464200" y="2277000"/>
            <a:ext cx="2332800" cy="1615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  <a:scene3d>
              <a:camera prst="perspectiveLeft"/>
              <a:lightRig rig="threePt" dir="t"/>
            </a:scene3d>
          </a:bodyPr>
          <a:lstStyle/>
          <a:p>
            <a:pPr algn="ctr">
              <a:lnSpc>
                <a:spcPct val="100000"/>
              </a:lnSpc>
            </a:pPr>
            <a:r>
              <a:rPr lang="en-US" sz="5000" b="1" strike="noStrike" spc="-1">
                <a:solidFill>
                  <a:srgbClr val="0070C0"/>
                </a:solidFill>
                <a:latin typeface="Comic Sans MS"/>
              </a:rPr>
              <a:t>Sounds</a:t>
            </a:r>
            <a:endParaRPr lang="ru-RU" sz="5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5000" b="1" strike="noStrike" spc="-1">
                <a:solidFill>
                  <a:srgbClr val="0070C0"/>
                </a:solidFill>
                <a:latin typeface="Comic Sans MS"/>
              </a:rPr>
              <a:t>Station</a:t>
            </a:r>
            <a:endParaRPr lang="ru-RU" sz="5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3"/>
          <p:cNvPicPr/>
          <p:nvPr/>
        </p:nvPicPr>
        <p:blipFill>
          <a:blip r:embed="rId2"/>
          <a:stretch/>
        </p:blipFill>
        <p:spPr>
          <a:xfrm>
            <a:off x="1341360" y="1491480"/>
            <a:ext cx="6805800" cy="4570200"/>
          </a:xfrm>
          <a:prstGeom prst="rect">
            <a:avLst/>
          </a:prstGeom>
          <a:ln w="0">
            <a:noFill/>
          </a:ln>
        </p:spPr>
      </p:pic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539640" y="1340640"/>
            <a:ext cx="7890840" cy="4438440"/>
          </a:xfrm>
          <a:prstGeom prst="rect">
            <a:avLst/>
          </a:prstGeom>
          <a:ln w="0">
            <a:noFill/>
          </a:ln>
        </p:spPr>
      </p:pic>
      <p:sp>
        <p:nvSpPr>
          <p:cNvPr id="157" name="Стрелка вправо 1"/>
          <p:cNvSpPr/>
          <p:nvPr/>
        </p:nvSpPr>
        <p:spPr>
          <a:xfrm>
            <a:off x="7812360" y="6093360"/>
            <a:ext cx="999000" cy="4942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A4B18"/>
              </a:gs>
              <a:gs pos="100000">
                <a:srgbClr val="EF8C6A"/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1"/>
          <p:cNvPicPr/>
          <p:nvPr/>
        </p:nvPicPr>
        <p:blipFill>
          <a:blip r:embed="rId2"/>
          <a:stretch/>
        </p:blipFill>
        <p:spPr>
          <a:xfrm>
            <a:off x="323640" y="548640"/>
            <a:ext cx="8388000" cy="5708520"/>
          </a:xfrm>
          <a:prstGeom prst="rect">
            <a:avLst/>
          </a:prstGeom>
          <a:ln w="0">
            <a:noFill/>
          </a:ln>
        </p:spPr>
      </p:pic>
      <p:sp>
        <p:nvSpPr>
          <p:cNvPr id="159" name="Прямоугольник 5"/>
          <p:cNvSpPr/>
          <p:nvPr/>
        </p:nvSpPr>
        <p:spPr>
          <a:xfrm>
            <a:off x="2267640" y="2205000"/>
            <a:ext cx="2763360" cy="13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perspectiveLeft"/>
              <a:lightRig rig="threePt" dir="t"/>
            </a:scene3d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70C0"/>
                </a:solidFill>
                <a:latin typeface="Comic Sans MS"/>
              </a:rPr>
              <a:t>Grammar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70C0"/>
                </a:solidFill>
                <a:latin typeface="Comic Sans MS"/>
              </a:rPr>
              <a:t>Station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/>
          <p:cNvPicPr/>
          <p:nvPr/>
        </p:nvPicPr>
        <p:blipFill>
          <a:blip r:embed="rId2"/>
          <a:stretch/>
        </p:blipFill>
        <p:spPr>
          <a:xfrm>
            <a:off x="539640" y="1301400"/>
            <a:ext cx="7876080" cy="4248000"/>
          </a:xfrm>
          <a:prstGeom prst="rect">
            <a:avLst/>
          </a:prstGeom>
          <a:ln w="0">
            <a:noFill/>
          </a:ln>
        </p:spPr>
      </p:pic>
      <p:sp>
        <p:nvSpPr>
          <p:cNvPr id="161" name="Стрелка вправо 4"/>
          <p:cNvSpPr/>
          <p:nvPr/>
        </p:nvSpPr>
        <p:spPr>
          <a:xfrm>
            <a:off x="7812360" y="6093360"/>
            <a:ext cx="999000" cy="4942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A4B18"/>
              </a:gs>
              <a:gs pos="100000">
                <a:srgbClr val="EF8C6A"/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Прямоугольник 5"/>
          <p:cNvSpPr/>
          <p:nvPr/>
        </p:nvSpPr>
        <p:spPr>
          <a:xfrm>
            <a:off x="539640" y="518400"/>
            <a:ext cx="78840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B02C24"/>
                </a:solidFill>
                <a:latin typeface="Perpetua"/>
              </a:rPr>
              <a:t>Распредели на группы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1381</TotalTime>
  <Words>95</Words>
  <Application>Microsoft Office PowerPoint</Application>
  <PresentationFormat>Экран (4:3)</PresentationFormat>
  <Paragraphs>38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 Английского Языка для 2 класса</dc:title>
  <dc:creator>User</dc:creator>
  <cp:lastModifiedBy>1</cp:lastModifiedBy>
  <cp:revision>41</cp:revision>
  <dcterms:created xsi:type="dcterms:W3CDTF">2022-03-23T06:15:22Z</dcterms:created>
  <dcterms:modified xsi:type="dcterms:W3CDTF">2022-03-29T03:48:48Z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23</vt:i4>
  </property>
</Properties>
</file>