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63" r:id="rId6"/>
    <p:sldId id="264" r:id="rId7"/>
    <p:sldId id="265" r:id="rId8"/>
    <p:sldId id="267" r:id="rId9"/>
    <p:sldId id="269" r:id="rId10"/>
    <p:sldId id="270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856"/>
    <a:srgbClr val="1D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2" autoAdjust="0"/>
    <p:restoredTop sz="96357" autoAdjust="0"/>
  </p:normalViewPr>
  <p:slideViewPr>
    <p:cSldViewPr snapToGrid="0">
      <p:cViewPr varScale="1">
        <p:scale>
          <a:sx n="119" d="100"/>
          <a:sy n="119" d="100"/>
        </p:scale>
        <p:origin x="2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0E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FC66B2-6677-4EFF-A6FC-EE95D4860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694"/>
            <a:ext cx="5653588" cy="5667829"/>
          </a:xfrm>
          <a:prstGeom prst="rect">
            <a:avLst/>
          </a:prstGeom>
          <a:solidFill>
            <a:srgbClr val="0E5856"/>
          </a:solid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5170B-4566-4747-8475-7972F091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1543" y="541792"/>
            <a:ext cx="8966335" cy="1649865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вал 10">
            <a:extLst>
              <a:ext uri="{FF2B5EF4-FFF2-40B4-BE49-F238E27FC236}">
                <a16:creationId xmlns:a16="http://schemas.microsoft.com/office/drawing/2014/main" id="{7E345BD6-92E9-49B8-9198-3678484AFD8E}"/>
              </a:ext>
            </a:extLst>
          </p:cNvPr>
          <p:cNvSpPr/>
          <p:nvPr userDrawn="1"/>
        </p:nvSpPr>
        <p:spPr>
          <a:xfrm>
            <a:off x="6705600" y="4024544"/>
            <a:ext cx="5756585" cy="3245979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1D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1AAC1-2B0B-4F78-A615-1D22138E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E02713-7F67-4F7F-8DC9-84B0D17E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F8964B-A6B6-42E3-956E-4B5A1D4A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E1631B-578C-4099-AC9B-C1E36032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7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32B36C-61AF-48B9-BE62-85D83F98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7B2720-F456-44ED-8B11-037B755A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4B77D8-F133-4307-A65C-F42AFA4E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5AF2D-C3C4-4275-877B-A69EB628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530F1C-89B0-4946-80DD-013F848D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DC403B-5B02-46C0-8421-1512D1EC3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626DCD-589A-4F43-AC10-C9DEBD5C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4D32FB-251E-49CE-9042-38AE805A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E0E483-DF34-4698-AFBB-1FACF96D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6D206-6C06-468F-B3EE-35F00BE44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8A2121-3EED-4FD2-A303-A087C8964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C992C9-7731-46F7-B941-CDA12C88A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94D2F9-B93E-4D5E-8685-B88B7B6F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597B65-64FA-415A-9A6D-665D2E3AA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8452AD-8E5F-4E3C-B44E-1477F42E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CA105-7396-4042-949F-4BB4F01B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305344-C760-41F6-971B-8343E9BA1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CC7EC-5ADD-4410-8137-BA62F042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2486BD-A629-461F-9C38-DD324318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486AE-5A98-4CD4-A556-43D3E4B8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A4135F-7957-42B2-9B27-50E3580C6B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52B2DF-D02F-41B7-8869-3EB123696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D7EF3-86EF-4B03-8EC2-B6E4D92B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C22819-1A7E-44AF-9436-871DE659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839652-8FAF-4705-B4AB-9A8E88D2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2" y="365125"/>
            <a:ext cx="6541168" cy="1325563"/>
          </a:xfrm>
        </p:spPr>
        <p:txBody>
          <a:bodyPr/>
          <a:lstStyle>
            <a:lvl1pPr>
              <a:defRPr b="1">
                <a:solidFill>
                  <a:srgbClr val="0E585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2" y="1825625"/>
            <a:ext cx="6541168" cy="4351338"/>
          </a:xfrm>
        </p:spPr>
        <p:txBody>
          <a:bodyPr/>
          <a:lstStyle>
            <a:lvl1pPr>
              <a:defRPr>
                <a:solidFill>
                  <a:srgbClr val="0E5856"/>
                </a:solidFill>
              </a:defRPr>
            </a:lvl1pPr>
            <a:lvl2pPr>
              <a:defRPr>
                <a:solidFill>
                  <a:srgbClr val="0E5856"/>
                </a:solidFill>
              </a:defRPr>
            </a:lvl2pPr>
            <a:lvl3pPr>
              <a:defRPr>
                <a:solidFill>
                  <a:srgbClr val="0E5856"/>
                </a:solidFill>
              </a:defRPr>
            </a:lvl3pPr>
            <a:lvl4pPr>
              <a:defRPr>
                <a:solidFill>
                  <a:srgbClr val="0E5856"/>
                </a:solidFill>
              </a:defRPr>
            </a:lvl4pPr>
            <a:lvl5pPr>
              <a:defRPr>
                <a:solidFill>
                  <a:srgbClr val="0E5856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0FB4F2D5-5EBB-42C3-8788-7FDE05C59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0" y="0"/>
            <a:ext cx="4469946" cy="6858000"/>
          </a:xfrm>
          <a:prstGeom prst="rect">
            <a:avLst/>
          </a:prstGeom>
        </p:spPr>
      </p:pic>
      <p:sp>
        <p:nvSpPr>
          <p:cNvPr id="9" name="Овал 10">
            <a:extLst>
              <a:ext uri="{FF2B5EF4-FFF2-40B4-BE49-F238E27FC236}">
                <a16:creationId xmlns:a16="http://schemas.microsoft.com/office/drawing/2014/main" id="{AF6658A2-1EE1-41BD-8478-D9D8818EAEC3}"/>
              </a:ext>
            </a:extLst>
          </p:cNvPr>
          <p:cNvSpPr/>
          <p:nvPr userDrawn="1"/>
        </p:nvSpPr>
        <p:spPr>
          <a:xfrm>
            <a:off x="9345529" y="5179492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0">
            <a:extLst>
              <a:ext uri="{FF2B5EF4-FFF2-40B4-BE49-F238E27FC236}">
                <a16:creationId xmlns:a16="http://schemas.microsoft.com/office/drawing/2014/main" id="{B5AD580D-0454-4657-9D42-7EBF5D66C8AD}"/>
              </a:ext>
            </a:extLst>
          </p:cNvPr>
          <p:cNvSpPr/>
          <p:nvPr userDrawn="1"/>
        </p:nvSpPr>
        <p:spPr>
          <a:xfrm rot="10800000">
            <a:off x="9223072" y="-1051185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7114" cy="1325563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15400" cy="4351338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3ABF52-87EF-4AE4-8AC9-0704A9F70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32" y="4586514"/>
            <a:ext cx="2339409" cy="233940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300C6E73-5953-4204-8DC9-494C3DE107EE}"/>
              </a:ext>
            </a:extLst>
          </p:cNvPr>
          <p:cNvSpPr/>
          <p:nvPr userDrawn="1"/>
        </p:nvSpPr>
        <p:spPr>
          <a:xfrm>
            <a:off x="-1253129" y="6062820"/>
            <a:ext cx="12700382" cy="1399744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47297 w 12700382"/>
              <a:gd name="connsiteY0" fmla="*/ 1007583 h 1401690"/>
              <a:gd name="connsiteX1" fmla="*/ 2180897 w 12700382"/>
              <a:gd name="connsiteY1" fmla="*/ 6099 h 1401690"/>
              <a:gd name="connsiteX2" fmla="*/ 5736897 w 12700382"/>
              <a:gd name="connsiteY2" fmla="*/ 456040 h 1401690"/>
              <a:gd name="connsiteX3" fmla="*/ 9815412 w 12700382"/>
              <a:gd name="connsiteY3" fmla="*/ 427012 h 1401690"/>
              <a:gd name="connsiteX4" fmla="*/ 12674726 w 12700382"/>
              <a:gd name="connsiteY4" fmla="*/ 1312383 h 1401690"/>
              <a:gd name="connsiteX5" fmla="*/ 4416097 w 12700382"/>
              <a:gd name="connsiteY5" fmla="*/ 1022097 h 1401690"/>
              <a:gd name="connsiteX6" fmla="*/ 47297 w 12700382"/>
              <a:gd name="connsiteY6" fmla="*/ 1007583 h 1401690"/>
              <a:gd name="connsiteX0" fmla="*/ 47297 w 12700382"/>
              <a:gd name="connsiteY0" fmla="*/ 1005637 h 1399744"/>
              <a:gd name="connsiteX1" fmla="*/ 2180897 w 12700382"/>
              <a:gd name="connsiteY1" fmla="*/ 4153 h 1399744"/>
              <a:gd name="connsiteX2" fmla="*/ 5736897 w 12700382"/>
              <a:gd name="connsiteY2" fmla="*/ 454094 h 1399744"/>
              <a:gd name="connsiteX3" fmla="*/ 9815412 w 12700382"/>
              <a:gd name="connsiteY3" fmla="*/ 425066 h 1399744"/>
              <a:gd name="connsiteX4" fmla="*/ 12674726 w 12700382"/>
              <a:gd name="connsiteY4" fmla="*/ 1310437 h 1399744"/>
              <a:gd name="connsiteX5" fmla="*/ 4416097 w 12700382"/>
              <a:gd name="connsiteY5" fmla="*/ 1020151 h 1399744"/>
              <a:gd name="connsiteX6" fmla="*/ 47297 w 12700382"/>
              <a:gd name="connsiteY6" fmla="*/ 1005637 h 1399744"/>
              <a:gd name="connsiteX0" fmla="*/ 47297 w 12700382"/>
              <a:gd name="connsiteY0" fmla="*/ 1005637 h 1399744"/>
              <a:gd name="connsiteX1" fmla="*/ 2180897 w 12700382"/>
              <a:gd name="connsiteY1" fmla="*/ 4153 h 1399744"/>
              <a:gd name="connsiteX2" fmla="*/ 5736897 w 12700382"/>
              <a:gd name="connsiteY2" fmla="*/ 454094 h 1399744"/>
              <a:gd name="connsiteX3" fmla="*/ 9815412 w 12700382"/>
              <a:gd name="connsiteY3" fmla="*/ 425066 h 1399744"/>
              <a:gd name="connsiteX4" fmla="*/ 12674726 w 12700382"/>
              <a:gd name="connsiteY4" fmla="*/ 1310437 h 1399744"/>
              <a:gd name="connsiteX5" fmla="*/ 4416097 w 12700382"/>
              <a:gd name="connsiteY5" fmla="*/ 1020151 h 1399744"/>
              <a:gd name="connsiteX6" fmla="*/ 47297 w 12700382"/>
              <a:gd name="connsiteY6" fmla="*/ 1005637 h 13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0382" h="1399744">
                <a:moveTo>
                  <a:pt x="47297" y="1005637"/>
                </a:moveTo>
                <a:cubicBezTo>
                  <a:pt x="-325236" y="836304"/>
                  <a:pt x="1607582" y="67048"/>
                  <a:pt x="2180897" y="4153"/>
                </a:cubicBezTo>
                <a:cubicBezTo>
                  <a:pt x="2754212" y="-58742"/>
                  <a:pt x="4348364" y="616170"/>
                  <a:pt x="5736897" y="454094"/>
                </a:cubicBezTo>
                <a:cubicBezTo>
                  <a:pt x="7125430" y="292018"/>
                  <a:pt x="9271126" y="129943"/>
                  <a:pt x="9815412" y="425066"/>
                </a:cubicBezTo>
                <a:cubicBezTo>
                  <a:pt x="10359698" y="720189"/>
                  <a:pt x="12986783" y="1012894"/>
                  <a:pt x="12674726" y="1310437"/>
                </a:cubicBezTo>
                <a:cubicBezTo>
                  <a:pt x="12362669" y="1607980"/>
                  <a:pt x="6520668" y="1070951"/>
                  <a:pt x="4416097" y="1020151"/>
                </a:cubicBezTo>
                <a:cubicBezTo>
                  <a:pt x="2311526" y="969351"/>
                  <a:pt x="419830" y="1174970"/>
                  <a:pt x="47297" y="1005637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0">
            <a:extLst>
              <a:ext uri="{FF2B5EF4-FFF2-40B4-BE49-F238E27FC236}">
                <a16:creationId xmlns:a16="http://schemas.microsoft.com/office/drawing/2014/main" id="{1D45B324-0C37-4799-91A5-22F772D83970}"/>
              </a:ext>
            </a:extLst>
          </p:cNvPr>
          <p:cNvSpPr/>
          <p:nvPr userDrawn="1"/>
        </p:nvSpPr>
        <p:spPr>
          <a:xfrm rot="10600676">
            <a:off x="-184424" y="-530946"/>
            <a:ext cx="13353297" cy="1766941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9033"/>
              <a:gd name="connsiteY0" fmla="*/ 1230288 h 1624395"/>
              <a:gd name="connsiteX1" fmla="*/ 2525840 w 12689033"/>
              <a:gd name="connsiteY1" fmla="*/ 25604 h 1624395"/>
              <a:gd name="connsiteX2" fmla="*/ 5718983 w 12689033"/>
              <a:gd name="connsiteY2" fmla="*/ 678745 h 1624395"/>
              <a:gd name="connsiteX3" fmla="*/ 10380649 w 12689033"/>
              <a:gd name="connsiteY3" fmla="*/ 872571 h 1624395"/>
              <a:gd name="connsiteX4" fmla="*/ 12656812 w 12689033"/>
              <a:gd name="connsiteY4" fmla="*/ 1535088 h 1624395"/>
              <a:gd name="connsiteX5" fmla="*/ 4398183 w 12689033"/>
              <a:gd name="connsiteY5" fmla="*/ 1244802 h 1624395"/>
              <a:gd name="connsiteX6" fmla="*/ 29383 w 12689033"/>
              <a:gd name="connsiteY6" fmla="*/ 1230288 h 1624395"/>
              <a:gd name="connsiteX0" fmla="*/ 29383 w 12692921"/>
              <a:gd name="connsiteY0" fmla="*/ 1229885 h 1623992"/>
              <a:gd name="connsiteX1" fmla="*/ 2525840 w 12692921"/>
              <a:gd name="connsiteY1" fmla="*/ 25201 h 1623992"/>
              <a:gd name="connsiteX2" fmla="*/ 5718983 w 12692921"/>
              <a:gd name="connsiteY2" fmla="*/ 678342 h 1623992"/>
              <a:gd name="connsiteX3" fmla="*/ 7873215 w 12692921"/>
              <a:gd name="connsiteY3" fmla="*/ 792341 h 1623992"/>
              <a:gd name="connsiteX4" fmla="*/ 10380649 w 12692921"/>
              <a:gd name="connsiteY4" fmla="*/ 872168 h 1623992"/>
              <a:gd name="connsiteX5" fmla="*/ 12656812 w 12692921"/>
              <a:gd name="connsiteY5" fmla="*/ 1534685 h 1623992"/>
              <a:gd name="connsiteX6" fmla="*/ 4398183 w 12692921"/>
              <a:gd name="connsiteY6" fmla="*/ 1244399 h 1623992"/>
              <a:gd name="connsiteX7" fmla="*/ 29383 w 12692921"/>
              <a:gd name="connsiteY7" fmla="*/ 1229885 h 1623992"/>
              <a:gd name="connsiteX0" fmla="*/ 29383 w 12692921"/>
              <a:gd name="connsiteY0" fmla="*/ 1228496 h 1622603"/>
              <a:gd name="connsiteX1" fmla="*/ 2525840 w 12692921"/>
              <a:gd name="connsiteY1" fmla="*/ 23812 h 1622603"/>
              <a:gd name="connsiteX2" fmla="*/ 5718983 w 12692921"/>
              <a:gd name="connsiteY2" fmla="*/ 676953 h 1622603"/>
              <a:gd name="connsiteX3" fmla="*/ 7308760 w 12692921"/>
              <a:gd name="connsiteY3" fmla="*/ 496491 h 1622603"/>
              <a:gd name="connsiteX4" fmla="*/ 10380649 w 12692921"/>
              <a:gd name="connsiteY4" fmla="*/ 870779 h 1622603"/>
              <a:gd name="connsiteX5" fmla="*/ 12656812 w 12692921"/>
              <a:gd name="connsiteY5" fmla="*/ 1533296 h 1622603"/>
              <a:gd name="connsiteX6" fmla="*/ 4398183 w 12692921"/>
              <a:gd name="connsiteY6" fmla="*/ 1243010 h 1622603"/>
              <a:gd name="connsiteX7" fmla="*/ 29383 w 12692921"/>
              <a:gd name="connsiteY7" fmla="*/ 1228496 h 1622603"/>
              <a:gd name="connsiteX0" fmla="*/ 29383 w 12692921"/>
              <a:gd name="connsiteY0" fmla="*/ 1234972 h 1629079"/>
              <a:gd name="connsiteX1" fmla="*/ 2525840 w 12692921"/>
              <a:gd name="connsiteY1" fmla="*/ 30288 h 1629079"/>
              <a:gd name="connsiteX2" fmla="*/ 4813689 w 12692921"/>
              <a:gd name="connsiteY2" fmla="*/ 500032 h 1629079"/>
              <a:gd name="connsiteX3" fmla="*/ 7308760 w 12692921"/>
              <a:gd name="connsiteY3" fmla="*/ 502967 h 1629079"/>
              <a:gd name="connsiteX4" fmla="*/ 10380649 w 12692921"/>
              <a:gd name="connsiteY4" fmla="*/ 877255 h 1629079"/>
              <a:gd name="connsiteX5" fmla="*/ 12656812 w 12692921"/>
              <a:gd name="connsiteY5" fmla="*/ 1539772 h 1629079"/>
              <a:gd name="connsiteX6" fmla="*/ 4398183 w 12692921"/>
              <a:gd name="connsiteY6" fmla="*/ 1249486 h 1629079"/>
              <a:gd name="connsiteX7" fmla="*/ 29383 w 12692921"/>
              <a:gd name="connsiteY7" fmla="*/ 1234972 h 1629079"/>
              <a:gd name="connsiteX0" fmla="*/ 29383 w 12692921"/>
              <a:gd name="connsiteY0" fmla="*/ 1236480 h 1630587"/>
              <a:gd name="connsiteX1" fmla="*/ 2525840 w 12692921"/>
              <a:gd name="connsiteY1" fmla="*/ 31796 h 1630587"/>
              <a:gd name="connsiteX2" fmla="*/ 4813689 w 12692921"/>
              <a:gd name="connsiteY2" fmla="*/ 501540 h 1630587"/>
              <a:gd name="connsiteX3" fmla="*/ 8038493 w 12692921"/>
              <a:gd name="connsiteY3" fmla="*/ 706759 h 1630587"/>
              <a:gd name="connsiteX4" fmla="*/ 10380649 w 12692921"/>
              <a:gd name="connsiteY4" fmla="*/ 878763 h 1630587"/>
              <a:gd name="connsiteX5" fmla="*/ 12656812 w 12692921"/>
              <a:gd name="connsiteY5" fmla="*/ 1541280 h 1630587"/>
              <a:gd name="connsiteX6" fmla="*/ 4398183 w 12692921"/>
              <a:gd name="connsiteY6" fmla="*/ 1250994 h 1630587"/>
              <a:gd name="connsiteX7" fmla="*/ 29383 w 12692921"/>
              <a:gd name="connsiteY7" fmla="*/ 1236480 h 1630587"/>
              <a:gd name="connsiteX0" fmla="*/ 83101 w 12746639"/>
              <a:gd name="connsiteY0" fmla="*/ 742243 h 1136350"/>
              <a:gd name="connsiteX1" fmla="*/ 1715784 w 12746639"/>
              <a:gd name="connsiteY1" fmla="*/ 141663 h 1136350"/>
              <a:gd name="connsiteX2" fmla="*/ 4867407 w 12746639"/>
              <a:gd name="connsiteY2" fmla="*/ 7303 h 1136350"/>
              <a:gd name="connsiteX3" fmla="*/ 8092211 w 12746639"/>
              <a:gd name="connsiteY3" fmla="*/ 212522 h 1136350"/>
              <a:gd name="connsiteX4" fmla="*/ 10434367 w 12746639"/>
              <a:gd name="connsiteY4" fmla="*/ 384526 h 1136350"/>
              <a:gd name="connsiteX5" fmla="*/ 12710530 w 12746639"/>
              <a:gd name="connsiteY5" fmla="*/ 1047043 h 1136350"/>
              <a:gd name="connsiteX6" fmla="*/ 4451901 w 12746639"/>
              <a:gd name="connsiteY6" fmla="*/ 756757 h 1136350"/>
              <a:gd name="connsiteX7" fmla="*/ 83101 w 12746639"/>
              <a:gd name="connsiteY7" fmla="*/ 742243 h 1136350"/>
              <a:gd name="connsiteX0" fmla="*/ 289259 w 12952797"/>
              <a:gd name="connsiteY0" fmla="*/ 1350001 h 1744108"/>
              <a:gd name="connsiteX1" fmla="*/ 757129 w 12952797"/>
              <a:gd name="connsiteY1" fmla="*/ 27566 h 1744108"/>
              <a:gd name="connsiteX2" fmla="*/ 5073565 w 12952797"/>
              <a:gd name="connsiteY2" fmla="*/ 615061 h 1744108"/>
              <a:gd name="connsiteX3" fmla="*/ 8298369 w 12952797"/>
              <a:gd name="connsiteY3" fmla="*/ 820280 h 1744108"/>
              <a:gd name="connsiteX4" fmla="*/ 10640525 w 12952797"/>
              <a:gd name="connsiteY4" fmla="*/ 992284 h 1744108"/>
              <a:gd name="connsiteX5" fmla="*/ 12916688 w 12952797"/>
              <a:gd name="connsiteY5" fmla="*/ 1654801 h 1744108"/>
              <a:gd name="connsiteX6" fmla="*/ 4658059 w 12952797"/>
              <a:gd name="connsiteY6" fmla="*/ 1364515 h 1744108"/>
              <a:gd name="connsiteX7" fmla="*/ 289259 w 12952797"/>
              <a:gd name="connsiteY7" fmla="*/ 1350001 h 1744108"/>
              <a:gd name="connsiteX0" fmla="*/ 289259 w 13352533"/>
              <a:gd name="connsiteY0" fmla="*/ 1350001 h 1765355"/>
              <a:gd name="connsiteX1" fmla="*/ 757129 w 13352533"/>
              <a:gd name="connsiteY1" fmla="*/ 27566 h 1765355"/>
              <a:gd name="connsiteX2" fmla="*/ 5073565 w 13352533"/>
              <a:gd name="connsiteY2" fmla="*/ 615061 h 1765355"/>
              <a:gd name="connsiteX3" fmla="*/ 8298369 w 13352533"/>
              <a:gd name="connsiteY3" fmla="*/ 820280 h 1765355"/>
              <a:gd name="connsiteX4" fmla="*/ 10640525 w 13352533"/>
              <a:gd name="connsiteY4" fmla="*/ 992284 h 1765355"/>
              <a:gd name="connsiteX5" fmla="*/ 13322405 w 13352533"/>
              <a:gd name="connsiteY5" fmla="*/ 1678352 h 1765355"/>
              <a:gd name="connsiteX6" fmla="*/ 4658059 w 13352533"/>
              <a:gd name="connsiteY6" fmla="*/ 1364515 h 1765355"/>
              <a:gd name="connsiteX7" fmla="*/ 289259 w 13352533"/>
              <a:gd name="connsiteY7" fmla="*/ 1350001 h 1765355"/>
              <a:gd name="connsiteX0" fmla="*/ 289259 w 13352533"/>
              <a:gd name="connsiteY0" fmla="*/ 1351587 h 1766941"/>
              <a:gd name="connsiteX1" fmla="*/ 757129 w 13352533"/>
              <a:gd name="connsiteY1" fmla="*/ 29152 h 1766941"/>
              <a:gd name="connsiteX2" fmla="*/ 5073565 w 13352533"/>
              <a:gd name="connsiteY2" fmla="*/ 616647 h 1766941"/>
              <a:gd name="connsiteX3" fmla="*/ 8167311 w 13352533"/>
              <a:gd name="connsiteY3" fmla="*/ 1075955 h 1766941"/>
              <a:gd name="connsiteX4" fmla="*/ 10640525 w 13352533"/>
              <a:gd name="connsiteY4" fmla="*/ 993870 h 1766941"/>
              <a:gd name="connsiteX5" fmla="*/ 13322405 w 13352533"/>
              <a:gd name="connsiteY5" fmla="*/ 1679938 h 1766941"/>
              <a:gd name="connsiteX6" fmla="*/ 4658059 w 13352533"/>
              <a:gd name="connsiteY6" fmla="*/ 1366101 h 1766941"/>
              <a:gd name="connsiteX7" fmla="*/ 289259 w 13352533"/>
              <a:gd name="connsiteY7" fmla="*/ 1351587 h 1766941"/>
              <a:gd name="connsiteX0" fmla="*/ 289259 w 13531127"/>
              <a:gd name="connsiteY0" fmla="*/ 1351587 h 1766941"/>
              <a:gd name="connsiteX1" fmla="*/ 757129 w 13531127"/>
              <a:gd name="connsiteY1" fmla="*/ 29152 h 1766941"/>
              <a:gd name="connsiteX2" fmla="*/ 5073565 w 13531127"/>
              <a:gd name="connsiteY2" fmla="*/ 616647 h 1766941"/>
              <a:gd name="connsiteX3" fmla="*/ 8167311 w 13531127"/>
              <a:gd name="connsiteY3" fmla="*/ 1075955 h 1766941"/>
              <a:gd name="connsiteX4" fmla="*/ 10640525 w 13531127"/>
              <a:gd name="connsiteY4" fmla="*/ 993870 h 1766941"/>
              <a:gd name="connsiteX5" fmla="*/ 13322405 w 13531127"/>
              <a:gd name="connsiteY5" fmla="*/ 1679938 h 1766941"/>
              <a:gd name="connsiteX6" fmla="*/ 4658059 w 13531127"/>
              <a:gd name="connsiteY6" fmla="*/ 1366101 h 1766941"/>
              <a:gd name="connsiteX7" fmla="*/ 289259 w 13531127"/>
              <a:gd name="connsiteY7" fmla="*/ 1351587 h 1766941"/>
              <a:gd name="connsiteX0" fmla="*/ 289259 w 13531127"/>
              <a:gd name="connsiteY0" fmla="*/ 1351587 h 1766941"/>
              <a:gd name="connsiteX1" fmla="*/ 757129 w 13531127"/>
              <a:gd name="connsiteY1" fmla="*/ 29152 h 1766941"/>
              <a:gd name="connsiteX2" fmla="*/ 5073565 w 13531127"/>
              <a:gd name="connsiteY2" fmla="*/ 616647 h 1766941"/>
              <a:gd name="connsiteX3" fmla="*/ 8167311 w 13531127"/>
              <a:gd name="connsiteY3" fmla="*/ 1075955 h 1766941"/>
              <a:gd name="connsiteX4" fmla="*/ 10640525 w 13531127"/>
              <a:gd name="connsiteY4" fmla="*/ 993870 h 1766941"/>
              <a:gd name="connsiteX5" fmla="*/ 13322405 w 13531127"/>
              <a:gd name="connsiteY5" fmla="*/ 1679938 h 1766941"/>
              <a:gd name="connsiteX6" fmla="*/ 4658059 w 13531127"/>
              <a:gd name="connsiteY6" fmla="*/ 1366101 h 1766941"/>
              <a:gd name="connsiteX7" fmla="*/ 289259 w 1353112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5556"/>
              <a:gd name="connsiteY0" fmla="*/ 1351587 h 1766941"/>
              <a:gd name="connsiteX1" fmla="*/ 757129 w 13355556"/>
              <a:gd name="connsiteY1" fmla="*/ 29152 h 1766941"/>
              <a:gd name="connsiteX2" fmla="*/ 5073565 w 13355556"/>
              <a:gd name="connsiteY2" fmla="*/ 616647 h 1766941"/>
              <a:gd name="connsiteX3" fmla="*/ 8167311 w 13355556"/>
              <a:gd name="connsiteY3" fmla="*/ 1075955 h 1766941"/>
              <a:gd name="connsiteX4" fmla="*/ 10640525 w 13355556"/>
              <a:gd name="connsiteY4" fmla="*/ 993870 h 1766941"/>
              <a:gd name="connsiteX5" fmla="*/ 13322405 w 13355556"/>
              <a:gd name="connsiteY5" fmla="*/ 1679938 h 1766941"/>
              <a:gd name="connsiteX6" fmla="*/ 4658059 w 13355556"/>
              <a:gd name="connsiteY6" fmla="*/ 1366101 h 1766941"/>
              <a:gd name="connsiteX7" fmla="*/ 289259 w 13355556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3297" h="1766941">
                <a:moveTo>
                  <a:pt x="289259" y="1351587"/>
                </a:moveTo>
                <a:cubicBezTo>
                  <a:pt x="-360896" y="1128762"/>
                  <a:pt x="212843" y="193647"/>
                  <a:pt x="757129" y="29152"/>
                </a:cubicBezTo>
                <a:cubicBezTo>
                  <a:pt x="1301415" y="-135343"/>
                  <a:pt x="3838535" y="442180"/>
                  <a:pt x="5073565" y="616647"/>
                </a:cubicBezTo>
                <a:cubicBezTo>
                  <a:pt x="6308595" y="791114"/>
                  <a:pt x="7352976" y="1186869"/>
                  <a:pt x="8167311" y="1075955"/>
                </a:cubicBezTo>
                <a:cubicBezTo>
                  <a:pt x="8991716" y="1048593"/>
                  <a:pt x="9781343" y="893206"/>
                  <a:pt x="10640525" y="993870"/>
                </a:cubicBezTo>
                <a:cubicBezTo>
                  <a:pt x="11499707" y="1094534"/>
                  <a:pt x="13634462" y="1382395"/>
                  <a:pt x="13322405" y="1679938"/>
                </a:cubicBezTo>
                <a:cubicBezTo>
                  <a:pt x="13010348" y="1977481"/>
                  <a:pt x="6830250" y="1420826"/>
                  <a:pt x="4658059" y="1366101"/>
                </a:cubicBezTo>
                <a:cubicBezTo>
                  <a:pt x="2485868" y="1311376"/>
                  <a:pt x="939414" y="1574412"/>
                  <a:pt x="289259" y="1351587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>
            <a:lvl1pPr>
              <a:defRPr b="1">
                <a:solidFill>
                  <a:srgbClr val="0E585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>
            <a:lvl1pPr>
              <a:defRPr>
                <a:solidFill>
                  <a:srgbClr val="0E5856"/>
                </a:solidFill>
              </a:defRPr>
            </a:lvl1pPr>
            <a:lvl2pPr>
              <a:defRPr>
                <a:solidFill>
                  <a:srgbClr val="0E5856"/>
                </a:solidFill>
              </a:defRPr>
            </a:lvl2pPr>
            <a:lvl3pPr>
              <a:defRPr>
                <a:solidFill>
                  <a:srgbClr val="0E5856"/>
                </a:solidFill>
              </a:defRPr>
            </a:lvl3pPr>
            <a:lvl4pPr>
              <a:defRPr>
                <a:solidFill>
                  <a:srgbClr val="0E5856"/>
                </a:solidFill>
              </a:defRPr>
            </a:lvl4pPr>
            <a:lvl5pPr>
              <a:defRPr>
                <a:solidFill>
                  <a:srgbClr val="0E5856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F171A1-0139-4B50-8376-E5A5B1DB2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3" y="0"/>
            <a:ext cx="5252357" cy="6858000"/>
          </a:xfrm>
          <a:prstGeom prst="rect">
            <a:avLst/>
          </a:prstGeom>
        </p:spPr>
      </p:pic>
      <p:sp>
        <p:nvSpPr>
          <p:cNvPr id="9" name="Овал 10">
            <a:extLst>
              <a:ext uri="{FF2B5EF4-FFF2-40B4-BE49-F238E27FC236}">
                <a16:creationId xmlns:a16="http://schemas.microsoft.com/office/drawing/2014/main" id="{1AE9FA97-ABBB-452C-B3E1-F5D580D52865}"/>
              </a:ext>
            </a:extLst>
          </p:cNvPr>
          <p:cNvSpPr/>
          <p:nvPr userDrawn="1"/>
        </p:nvSpPr>
        <p:spPr>
          <a:xfrm>
            <a:off x="-1235385" y="5098269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0">
            <a:extLst>
              <a:ext uri="{FF2B5EF4-FFF2-40B4-BE49-F238E27FC236}">
                <a16:creationId xmlns:a16="http://schemas.microsoft.com/office/drawing/2014/main" id="{8B183B4C-9457-49D5-9796-2FAA2DEE0652}"/>
              </a:ext>
            </a:extLst>
          </p:cNvPr>
          <p:cNvSpPr/>
          <p:nvPr userDrawn="1"/>
        </p:nvSpPr>
        <p:spPr>
          <a:xfrm rot="10800000">
            <a:off x="-1386870" y="-1583779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475761-FC2C-4DCF-ADDF-CF377C24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C84EA-B301-46A7-9DFC-77BFA613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B9E56F-C5FA-4C73-AC68-4DE70DDD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79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8277F-592B-45E5-90DB-1C68EB6D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95A7BF-E6B9-47C5-A497-55A705511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BDF78-0842-445A-92C7-B8DFB888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FDE3EA-A18A-4AAA-8475-D315053A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AFE13E-5CA5-4333-9C69-28DB28FE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66FE-6DA9-40D1-A0D2-7CF777E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92414-43FC-4EE2-9223-509BB6553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6C575C-A4B6-41BF-89E6-47C3151B9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9B5737-FD04-4406-95AF-DC74BB5A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5EBEB8-FAF2-48C1-9C8A-CBCAB7B7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083D4-27D8-41F8-B32B-79334B37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56930-CD20-4C2F-A84C-5B131D0B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69BC74-A6A9-4F3E-A1C8-8CC29F970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F0EBE5-F7FB-4DB5-9B21-85CF16CF2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359F3D-A604-41B2-8391-D069935F1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AAE855-9896-4189-BAC7-93BA6B77F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2B2ED1-5410-4B05-99BD-F444BD42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7650F7-64BC-4A82-A8E4-7EBEBACE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09C829-B1DD-47A9-B765-DC8C9A06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2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E1BF6-D173-479E-AB12-D910C558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0A84FC-8D03-43DB-90F0-5167DE52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A891CB-C8D0-48EC-B811-947D03142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992F-8A02-4D85-9650-26F6D4676BE5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461EDE-97C5-4C83-AB67-6AB970A2F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58892-41DE-43A2-B81B-F5F28EE7D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id="{7441A85C-09F1-4129-ACAA-D798CB8E986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5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5401C-12A2-4EEF-9616-F5C8BC94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203200" dist="50800" dir="7740000" algn="tr" rotWithShape="0">
              <a:schemeClr val="bg1"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9600" dirty="0" smtClean="0"/>
              <a:t>ФИЗИКА  9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5523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US" altLang="ru-RU" sz="4400" b="1" dirty="0">
                <a:latin typeface="+mj-lt"/>
                <a:ea typeface="+mj-ea"/>
                <a:cs typeface="+mj-cs"/>
              </a:rPr>
              <a:t>§</a:t>
            </a:r>
            <a:r>
              <a:rPr lang="ru-RU" altLang="ru-RU" sz="4400" b="1" dirty="0">
                <a:latin typeface="+mj-lt"/>
                <a:ea typeface="+mj-ea"/>
                <a:cs typeface="+mj-cs"/>
              </a:rPr>
              <a:t> 34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4400" b="1" dirty="0">
                <a:latin typeface="+mj-lt"/>
                <a:ea typeface="+mj-ea"/>
                <a:cs typeface="+mj-cs"/>
              </a:rPr>
              <a:t>Упр. 31</a:t>
            </a:r>
            <a:endParaRPr lang="en-US" altLang="ru-RU" sz="4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862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F4407-464D-4428-98F7-A360A4CA3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A2FAB3-0B5B-4F5D-B785-D01AC0F1B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48" y="1496762"/>
            <a:ext cx="6807199" cy="4351338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ru-RU" altLang="ru-RU" sz="2000" dirty="0"/>
              <a:t>Физика 9 класс: учебник для </a:t>
            </a:r>
            <a:r>
              <a:rPr lang="ru-RU" altLang="ru-RU" sz="2000" dirty="0" err="1"/>
              <a:t>общеобразоват</a:t>
            </a:r>
            <a:r>
              <a:rPr lang="ru-RU" altLang="ru-RU" sz="2000" dirty="0"/>
              <a:t>. учреждений.</a:t>
            </a:r>
            <a:r>
              <a:rPr lang="en-US" altLang="ru-RU" sz="2000" dirty="0"/>
              <a:t>/</a:t>
            </a:r>
            <a:r>
              <a:rPr lang="ru-RU" altLang="ru-RU" sz="2000" dirty="0"/>
              <a:t> А.В. </a:t>
            </a:r>
            <a:r>
              <a:rPr lang="ru-RU" altLang="ru-RU" sz="2000" dirty="0" err="1"/>
              <a:t>Перышкин</a:t>
            </a:r>
            <a:r>
              <a:rPr lang="ru-RU" altLang="ru-RU" sz="2000" dirty="0"/>
              <a:t>, Е.М. </a:t>
            </a:r>
            <a:r>
              <a:rPr lang="ru-RU" altLang="ru-RU" sz="2000" dirty="0" err="1"/>
              <a:t>Гутник</a:t>
            </a:r>
            <a:r>
              <a:rPr lang="ru-RU" altLang="ru-RU" sz="2000" dirty="0"/>
              <a:t> – М.: Дрофа, 2019г.</a:t>
            </a:r>
          </a:p>
          <a:p>
            <a:pPr marL="609600" indent="-609600">
              <a:buFontTx/>
              <a:buAutoNum type="arabicPeriod"/>
            </a:pPr>
            <a:r>
              <a:rPr lang="ru-RU" sz="2000" dirty="0"/>
              <a:t>Физика.9 </a:t>
            </a:r>
            <a:r>
              <a:rPr lang="ru-RU" sz="2000" dirty="0" err="1"/>
              <a:t>кл</a:t>
            </a:r>
            <a:r>
              <a:rPr lang="ru-RU" sz="2000" dirty="0"/>
              <a:t>. Методическое пособие/ Е.М. </a:t>
            </a:r>
            <a:r>
              <a:rPr lang="ru-RU" sz="2000" dirty="0" err="1"/>
              <a:t>Гутник</a:t>
            </a:r>
            <a:r>
              <a:rPr lang="ru-RU" sz="2000" dirty="0"/>
              <a:t> ,О.А. Черникова. –  М.: Дрофа, 2016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000" dirty="0"/>
              <a:t>Шаблон презентации с сайта </a:t>
            </a:r>
            <a:r>
              <a:rPr lang="en-US" altLang="ru-RU" sz="2000" dirty="0"/>
              <a:t>presentation-creation.ru</a:t>
            </a:r>
            <a:endParaRPr lang="ru-RU" altLang="ru-RU" sz="2000" dirty="0"/>
          </a:p>
          <a:p>
            <a:pPr marL="609600" indent="-609600">
              <a:buFontTx/>
              <a:buAutoNum type="arabicPeriod"/>
            </a:pPr>
            <a:r>
              <a:rPr lang="ru-RU" altLang="ru-RU" sz="2000" dirty="0"/>
              <a:t> Ресурсы  сети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36481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20C4189-EA14-4ED4-B344-4376A326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35672"/>
            <a:ext cx="10657114" cy="2201612"/>
          </a:xfrm>
        </p:spPr>
        <p:txBody>
          <a:bodyPr>
            <a:normAutofit/>
          </a:bodyPr>
          <a:lstStyle/>
          <a:p>
            <a:r>
              <a:rPr lang="ru-RU" altLang="ru-RU" dirty="0"/>
              <a:t>Магнитное </a:t>
            </a:r>
            <a:r>
              <a:rPr lang="ru-RU" altLang="ru-RU" dirty="0" smtClean="0"/>
              <a:t>поле и его графическое изображение. </a:t>
            </a:r>
            <a:r>
              <a:rPr lang="ru-RU" altLang="ru-RU" dirty="0" smtClean="0"/>
              <a:t>Однородное </a:t>
            </a:r>
            <a:r>
              <a:rPr lang="ru-RU" altLang="ru-RU" dirty="0"/>
              <a:t>и неоднородное магнитные поля</a:t>
            </a:r>
            <a:r>
              <a:rPr lang="ru-RU" altLang="ru-RU" dirty="0" smtClean="0"/>
              <a:t>.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453" y="4215899"/>
            <a:ext cx="4896853" cy="2032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dirty="0"/>
              <a:t>Учитель физики</a:t>
            </a:r>
          </a:p>
          <a:p>
            <a:pPr marL="0" indent="0">
              <a:buNone/>
            </a:pPr>
            <a:r>
              <a:rPr lang="ru-RU" altLang="ru-RU" dirty="0"/>
              <a:t>МБОУ СОШ </a:t>
            </a:r>
            <a:r>
              <a:rPr lang="en-US" altLang="ru-RU" dirty="0"/>
              <a:t> </a:t>
            </a:r>
            <a:r>
              <a:rPr lang="ru-RU" altLang="ru-RU" dirty="0"/>
              <a:t>«</a:t>
            </a:r>
            <a:r>
              <a:rPr lang="ru-RU" altLang="ru-RU" dirty="0" err="1"/>
              <a:t>КвантУм</a:t>
            </a:r>
            <a:r>
              <a:rPr lang="ru-RU" altLang="ru-RU" dirty="0"/>
              <a:t>» </a:t>
            </a:r>
          </a:p>
          <a:p>
            <a:pPr marL="0" indent="0">
              <a:buNone/>
            </a:pPr>
            <a:r>
              <a:rPr lang="ru-RU" altLang="ru-RU" dirty="0"/>
              <a:t>г. Звенигорода</a:t>
            </a:r>
          </a:p>
          <a:p>
            <a:pPr marL="0" indent="0">
              <a:buNone/>
            </a:pPr>
            <a:r>
              <a:rPr lang="ru-RU" altLang="ru-RU" dirty="0" err="1"/>
              <a:t>Редченко</a:t>
            </a:r>
            <a:r>
              <a:rPr lang="ru-RU" altLang="ru-RU" dirty="0"/>
              <a:t> Ирина Валерьевна</a:t>
            </a:r>
          </a:p>
        </p:txBody>
      </p:sp>
    </p:spTree>
    <p:extLst>
      <p:ext uri="{BB962C8B-B14F-4D97-AF65-F5344CB8AC3E}">
        <p14:creationId xmlns:p14="http://schemas.microsoft.com/office/powerpoint/2010/main" val="31527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7AABF-CDE8-412E-A272-46CECF69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6" y="484502"/>
            <a:ext cx="9845842" cy="1325563"/>
          </a:xfrm>
        </p:spPr>
        <p:txBody>
          <a:bodyPr/>
          <a:lstStyle/>
          <a:p>
            <a:r>
              <a:rPr lang="ru-RU" altLang="ru-RU" dirty="0"/>
              <a:t>Что вы знаете о магнитном поле?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547BFC-AF12-4557-A2A7-601090304A4A}"/>
              </a:ext>
            </a:extLst>
          </p:cNvPr>
          <p:cNvSpPr/>
          <p:nvPr/>
        </p:nvSpPr>
        <p:spPr>
          <a:xfrm>
            <a:off x="423182" y="2253772"/>
            <a:ext cx="2886075" cy="31805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71869CE-407F-45D3-9DE9-68977307BCE3}"/>
              </a:ext>
            </a:extLst>
          </p:cNvPr>
          <p:cNvSpPr/>
          <p:nvPr/>
        </p:nvSpPr>
        <p:spPr>
          <a:xfrm>
            <a:off x="1489982" y="1912470"/>
            <a:ext cx="733425" cy="733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8FF80-9C4D-4D53-929A-757A5EA0047F}"/>
              </a:ext>
            </a:extLst>
          </p:cNvPr>
          <p:cNvSpPr txBox="1"/>
          <p:nvPr/>
        </p:nvSpPr>
        <p:spPr>
          <a:xfrm>
            <a:off x="1494745" y="1917756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E5856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480667-4108-4B65-AD8E-44E4B27766B4}"/>
              </a:ext>
            </a:extLst>
          </p:cNvPr>
          <p:cNvSpPr/>
          <p:nvPr/>
        </p:nvSpPr>
        <p:spPr>
          <a:xfrm>
            <a:off x="3796619" y="2253772"/>
            <a:ext cx="2886075" cy="31805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DB228DB-872A-4E25-859E-2AB3A0BDD5C1}"/>
              </a:ext>
            </a:extLst>
          </p:cNvPr>
          <p:cNvSpPr txBox="1">
            <a:spLocks/>
          </p:cNvSpPr>
          <p:nvPr/>
        </p:nvSpPr>
        <p:spPr>
          <a:xfrm>
            <a:off x="3796618" y="26919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Магнитное поле можно обнаружить с помощью 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720456E-55AF-4E49-A50C-61A853FA919E}"/>
              </a:ext>
            </a:extLst>
          </p:cNvPr>
          <p:cNvSpPr/>
          <p:nvPr/>
        </p:nvSpPr>
        <p:spPr>
          <a:xfrm>
            <a:off x="4863419" y="1912470"/>
            <a:ext cx="733425" cy="733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2D3EB3-895E-4042-9E7D-F377B8EEFCAA}"/>
              </a:ext>
            </a:extLst>
          </p:cNvPr>
          <p:cNvSpPr txBox="1"/>
          <p:nvPr/>
        </p:nvSpPr>
        <p:spPr>
          <a:xfrm>
            <a:off x="4872945" y="189780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297B637-2167-4329-BC8B-E4D6DD00BFCF}"/>
              </a:ext>
            </a:extLst>
          </p:cNvPr>
          <p:cNvSpPr/>
          <p:nvPr/>
        </p:nvSpPr>
        <p:spPr>
          <a:xfrm>
            <a:off x="7220858" y="2253772"/>
            <a:ext cx="2886075" cy="31805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A9CD316-D853-4EC2-9962-E108B2ACDD66}"/>
              </a:ext>
            </a:extLst>
          </p:cNvPr>
          <p:cNvSpPr txBox="1">
            <a:spLocks/>
          </p:cNvSpPr>
          <p:nvPr/>
        </p:nvSpPr>
        <p:spPr>
          <a:xfrm>
            <a:off x="7220857" y="26919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</a:rPr>
              <a:t>Гипотеза Ампера</a:t>
            </a:r>
            <a:endParaRPr lang="en-US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97B44A2-847E-44A5-A220-3916F6ACE60D}"/>
              </a:ext>
            </a:extLst>
          </p:cNvPr>
          <p:cNvSpPr/>
          <p:nvPr/>
        </p:nvSpPr>
        <p:spPr>
          <a:xfrm>
            <a:off x="8287658" y="1912470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CA29A7-4254-49CB-8E9B-DFC798088509}"/>
              </a:ext>
            </a:extLst>
          </p:cNvPr>
          <p:cNvSpPr txBox="1"/>
          <p:nvPr/>
        </p:nvSpPr>
        <p:spPr>
          <a:xfrm>
            <a:off x="8297183" y="191247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A7A4120F-1AE5-4E32-9B47-7AB16AF32C00}"/>
              </a:ext>
            </a:extLst>
          </p:cNvPr>
          <p:cNvSpPr txBox="1">
            <a:spLocks/>
          </p:cNvSpPr>
          <p:nvPr/>
        </p:nvSpPr>
        <p:spPr>
          <a:xfrm>
            <a:off x="448578" y="26919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Магнитное поле </a:t>
            </a:r>
            <a:r>
              <a:rPr lang="ru-RU" b="1" dirty="0" smtClean="0">
                <a:solidFill>
                  <a:schemeClr val="bg1"/>
                </a:solidFill>
              </a:rPr>
              <a:t>порождается 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634" y="3780026"/>
            <a:ext cx="2532886" cy="104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7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7AABF-CDE8-412E-A272-46CECF69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882" y="388435"/>
            <a:ext cx="7904747" cy="1325563"/>
          </a:xfrm>
        </p:spPr>
        <p:txBody>
          <a:bodyPr/>
          <a:lstStyle/>
          <a:p>
            <a:r>
              <a:rPr lang="ru-RU" altLang="ru-RU" dirty="0" smtClean="0"/>
              <a:t>Магнитные линии</a:t>
            </a:r>
            <a:endParaRPr lang="ru-RU" dirty="0"/>
          </a:p>
        </p:txBody>
      </p:sp>
      <p:pic>
        <p:nvPicPr>
          <p:cNvPr id="16" name="Picture 4" descr="Introduction and Basic Magnet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82" y="1713998"/>
            <a:ext cx="572135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1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55A56-6AE0-46F2-BADB-650E17E6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58" y="359114"/>
            <a:ext cx="10657114" cy="1325563"/>
          </a:xfrm>
        </p:spPr>
        <p:txBody>
          <a:bodyPr/>
          <a:lstStyle/>
          <a:p>
            <a:r>
              <a:rPr lang="ru-RU" altLang="ru-RU" dirty="0"/>
              <a:t>Магнитное поле и его графическое изображение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1DB8178-D02C-4FC4-9B1A-10839E6C0575}"/>
              </a:ext>
            </a:extLst>
          </p:cNvPr>
          <p:cNvGrpSpPr/>
          <p:nvPr/>
        </p:nvGrpSpPr>
        <p:grpSpPr>
          <a:xfrm>
            <a:off x="375857" y="1501290"/>
            <a:ext cx="8234202" cy="4707005"/>
            <a:chOff x="1629136" y="1472736"/>
            <a:chExt cx="8234202" cy="470700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B208AD06-4BB1-420C-B0D1-83E76C2EF3FF}"/>
                </a:ext>
              </a:extLst>
            </p:cNvPr>
            <p:cNvGrpSpPr/>
            <p:nvPr/>
          </p:nvGrpSpPr>
          <p:grpSpPr>
            <a:xfrm>
              <a:off x="6126005" y="1472736"/>
              <a:ext cx="2205000" cy="714998"/>
              <a:chOff x="3891000" y="1691371"/>
              <a:chExt cx="2205000" cy="823990"/>
            </a:xfrm>
          </p:grpSpPr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10F1DCEC-176D-4E5D-8B9E-DB49A82B7225}"/>
                  </a:ext>
                </a:extLst>
              </p:cNvPr>
              <p:cNvSpPr/>
              <p:nvPr/>
            </p:nvSpPr>
            <p:spPr>
              <a:xfrm>
                <a:off x="3891000" y="1691371"/>
                <a:ext cx="2205000" cy="82399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D56643F3-40D2-4B38-BA39-A6423873DFBB}"/>
                  </a:ext>
                </a:extLst>
              </p:cNvPr>
              <p:cNvSpPr/>
              <p:nvPr/>
            </p:nvSpPr>
            <p:spPr>
              <a:xfrm>
                <a:off x="3981356" y="1701780"/>
                <a:ext cx="1845000" cy="744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dirty="0">
                    <a:solidFill>
                      <a:schemeClr val="bg1"/>
                    </a:solidFill>
                  </a:rPr>
                  <a:t>– это…</a:t>
                </a:r>
              </a:p>
            </p:txBody>
          </p:sp>
        </p:grp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A8B96E62-A0C3-4E51-9040-092129B2E2D3}"/>
                </a:ext>
              </a:extLst>
            </p:cNvPr>
            <p:cNvSpPr/>
            <p:nvPr/>
          </p:nvSpPr>
          <p:spPr>
            <a:xfrm>
              <a:off x="1629136" y="2388087"/>
              <a:ext cx="2586449" cy="25864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C3752A7-3E00-4446-A33A-C0B59BDA7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16912" y="2791543"/>
              <a:ext cx="216000" cy="216000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8381D38-DB85-416F-8997-277318E64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/>
          </p:blipFill>
          <p:spPr>
            <a:xfrm flipH="1">
              <a:off x="2516912" y="4308553"/>
              <a:ext cx="216000" cy="216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C3E7639-B756-4D2B-A3B3-129561FA1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/>
          </p:blipFill>
          <p:spPr>
            <a:xfrm flipH="1">
              <a:off x="3146258" y="2791543"/>
              <a:ext cx="216000" cy="216000"/>
            </a:xfrm>
            <a:prstGeom prst="rect">
              <a:avLst/>
            </a:prstGeom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E43CC787-C34D-4912-B464-D5A386B9F090}"/>
                </a:ext>
              </a:extLst>
            </p:cNvPr>
            <p:cNvSpPr/>
            <p:nvPr/>
          </p:nvSpPr>
          <p:spPr>
            <a:xfrm>
              <a:off x="2092932" y="3022233"/>
              <a:ext cx="86367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Lorem ipsum </a:t>
              </a:r>
              <a:endParaRPr lang="ru-RU" sz="1000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16773CA-C641-408A-9FEF-695151383090}"/>
                </a:ext>
              </a:extLst>
            </p:cNvPr>
            <p:cNvSpPr/>
            <p:nvPr/>
          </p:nvSpPr>
          <p:spPr>
            <a:xfrm>
              <a:off x="2929784" y="3032874"/>
              <a:ext cx="86367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Lorem ipsum </a:t>
              </a:r>
              <a:endParaRPr lang="ru-RU" sz="1000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D11166A4-E93D-4E34-B116-31D5FC659F3E}"/>
                </a:ext>
              </a:extLst>
            </p:cNvPr>
            <p:cNvSpPr/>
            <p:nvPr/>
          </p:nvSpPr>
          <p:spPr>
            <a:xfrm>
              <a:off x="2066106" y="4098778"/>
              <a:ext cx="86367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Lorem ipsum </a:t>
              </a:r>
              <a:endParaRPr lang="ru-RU" sz="1000" dirty="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8B9F5BED-F3BC-4409-A861-5EC58C45D804}"/>
                </a:ext>
              </a:extLst>
            </p:cNvPr>
            <p:cNvSpPr/>
            <p:nvPr/>
          </p:nvSpPr>
          <p:spPr>
            <a:xfrm>
              <a:off x="3012175" y="4087201"/>
              <a:ext cx="86367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Lorem ipsum </a:t>
              </a:r>
              <a:endParaRPr lang="ru-RU" sz="1000" dirty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EDBB89AA-59BD-458F-A0B9-9A0BA6074F26}"/>
                </a:ext>
              </a:extLst>
            </p:cNvPr>
            <p:cNvSpPr/>
            <p:nvPr/>
          </p:nvSpPr>
          <p:spPr>
            <a:xfrm>
              <a:off x="2880911" y="2360895"/>
              <a:ext cx="60290" cy="60290"/>
            </a:xfrm>
            <a:prstGeom prst="ellipse">
              <a:avLst/>
            </a:prstGeom>
            <a:solidFill>
              <a:schemeClr val="tx1"/>
            </a:solidFill>
            <a:ln w="190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EC8AB7D5-19C9-455F-B07F-5CC0B3ABF523}"/>
                </a:ext>
              </a:extLst>
            </p:cNvPr>
            <p:cNvSpPr/>
            <p:nvPr/>
          </p:nvSpPr>
          <p:spPr>
            <a:xfrm>
              <a:off x="2893666" y="4939986"/>
              <a:ext cx="60290" cy="60290"/>
            </a:xfrm>
            <a:prstGeom prst="ellipse">
              <a:avLst/>
            </a:prstGeom>
            <a:solidFill>
              <a:schemeClr val="tx1"/>
            </a:solidFill>
            <a:ln w="190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5709AE2-F621-4436-B9E0-CBB86BE38315}"/>
                </a:ext>
              </a:extLst>
            </p:cNvPr>
            <p:cNvSpPr/>
            <p:nvPr/>
          </p:nvSpPr>
          <p:spPr>
            <a:xfrm>
              <a:off x="4046703" y="4245848"/>
              <a:ext cx="60290" cy="60290"/>
            </a:xfrm>
            <a:prstGeom prst="ellipse">
              <a:avLst/>
            </a:prstGeom>
            <a:solidFill>
              <a:schemeClr val="tx1"/>
            </a:solidFill>
            <a:ln w="190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7DF4273D-E712-4DB3-9764-933DB6C3BD1C}"/>
                </a:ext>
              </a:extLst>
            </p:cNvPr>
            <p:cNvSpPr/>
            <p:nvPr/>
          </p:nvSpPr>
          <p:spPr>
            <a:xfrm>
              <a:off x="4052345" y="3068946"/>
              <a:ext cx="60290" cy="60290"/>
            </a:xfrm>
            <a:prstGeom prst="ellipse">
              <a:avLst/>
            </a:prstGeom>
            <a:solidFill>
              <a:schemeClr val="tx1"/>
            </a:solidFill>
            <a:ln w="190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2AFB6A37-36BE-47B9-B6AB-9E098638ADFE}"/>
                </a:ext>
              </a:extLst>
            </p:cNvPr>
            <p:cNvCxnSpPr>
              <a:cxnSpLocks/>
            </p:cNvCxnSpPr>
            <p:nvPr/>
          </p:nvCxnSpPr>
          <p:spPr>
            <a:xfrm>
              <a:off x="4076848" y="4275993"/>
              <a:ext cx="21916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2425FD2D-73A6-4E55-8ABF-057DEF710B3D}"/>
                </a:ext>
              </a:extLst>
            </p:cNvPr>
            <p:cNvCxnSpPr>
              <a:cxnSpLocks/>
            </p:cNvCxnSpPr>
            <p:nvPr/>
          </p:nvCxnSpPr>
          <p:spPr>
            <a:xfrm>
              <a:off x="4106993" y="3089640"/>
              <a:ext cx="21916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D6D5425C-A02F-4535-8C36-43A4F19C1960}"/>
                </a:ext>
              </a:extLst>
            </p:cNvPr>
            <p:cNvGrpSpPr/>
            <p:nvPr/>
          </p:nvGrpSpPr>
          <p:grpSpPr>
            <a:xfrm>
              <a:off x="6122532" y="2717405"/>
              <a:ext cx="3740806" cy="1927811"/>
              <a:chOff x="3872915" y="2911335"/>
              <a:chExt cx="3740806" cy="2221684"/>
            </a:xfrm>
          </p:grpSpPr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7606589C-79EF-42CE-A9AD-2750DE55CB60}"/>
                  </a:ext>
                </a:extLst>
              </p:cNvPr>
              <p:cNvSpPr/>
              <p:nvPr/>
            </p:nvSpPr>
            <p:spPr>
              <a:xfrm>
                <a:off x="3918532" y="2911335"/>
                <a:ext cx="3695189" cy="222168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594834E9-20B6-4EEC-A422-31AB3E123012}"/>
                  </a:ext>
                </a:extLst>
              </p:cNvPr>
              <p:cNvSpPr/>
              <p:nvPr/>
            </p:nvSpPr>
            <p:spPr>
              <a:xfrm>
                <a:off x="3872915" y="2938143"/>
                <a:ext cx="3695487" cy="2021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dirty="0">
                    <a:solidFill>
                      <a:schemeClr val="bg1"/>
                    </a:solidFill>
                  </a:rPr>
                  <a:t>з</a:t>
                </a:r>
                <a:r>
                  <a:rPr lang="ru-RU" sz="3600" dirty="0" smtClean="0">
                    <a:solidFill>
                      <a:schemeClr val="bg1"/>
                    </a:solidFill>
                  </a:rPr>
                  <a:t>а </a:t>
                </a:r>
                <a:r>
                  <a:rPr lang="ru-RU" sz="3600" dirty="0">
                    <a:solidFill>
                      <a:schemeClr val="bg1"/>
                    </a:solidFill>
                  </a:rPr>
                  <a:t>н</a:t>
                </a:r>
                <a:r>
                  <a:rPr lang="ru-RU" sz="3600" dirty="0" smtClean="0">
                    <a:solidFill>
                      <a:schemeClr val="bg1"/>
                    </a:solidFill>
                  </a:rPr>
                  <a:t>аправление </a:t>
                </a:r>
                <a:r>
                  <a:rPr lang="ru-RU" sz="3600" dirty="0">
                    <a:solidFill>
                      <a:schemeClr val="bg1"/>
                    </a:solidFill>
                  </a:rPr>
                  <a:t>магнитных линий </a:t>
                </a:r>
                <a:r>
                  <a:rPr lang="ru-RU" sz="3600" dirty="0" smtClean="0">
                    <a:solidFill>
                      <a:schemeClr val="bg1"/>
                    </a:solidFill>
                  </a:rPr>
                  <a:t>принимают…</a:t>
                </a:r>
                <a:endParaRPr lang="ru-RU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833CA602-585E-406A-98BB-51FA5C2DDD8D}"/>
                </a:ext>
              </a:extLst>
            </p:cNvPr>
            <p:cNvSpPr/>
            <p:nvPr/>
          </p:nvSpPr>
          <p:spPr>
            <a:xfrm>
              <a:off x="6137572" y="5162606"/>
              <a:ext cx="3112696" cy="101713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/>
                <a:t>замкнуты </a:t>
              </a:r>
            </a:p>
            <a:p>
              <a:pPr algn="ctr"/>
              <a:r>
                <a:rPr lang="ru-RU" sz="3600" dirty="0" smtClean="0"/>
                <a:t>(не имеют …)</a:t>
              </a:r>
              <a:endParaRPr lang="ru-RU" sz="3600" dirty="0"/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FC8F7DBD-2230-4693-902F-966595728AAD}"/>
                </a:ext>
              </a:extLst>
            </p:cNvPr>
            <p:cNvGrpSpPr/>
            <p:nvPr/>
          </p:nvGrpSpPr>
          <p:grpSpPr>
            <a:xfrm>
              <a:off x="2909888" y="1829639"/>
              <a:ext cx="3216117" cy="1069292"/>
              <a:chOff x="2909888" y="1829639"/>
              <a:chExt cx="3216117" cy="1069292"/>
            </a:xfrm>
          </p:grpSpPr>
          <p:sp>
            <p:nvSpPr>
              <p:cNvPr id="33" name="Дуга 32">
                <a:extLst>
                  <a:ext uri="{FF2B5EF4-FFF2-40B4-BE49-F238E27FC236}">
                    <a16:creationId xmlns:a16="http://schemas.microsoft.com/office/drawing/2014/main" id="{5F9D5E8F-B18D-4852-81E5-03BF38EA6B59}"/>
                  </a:ext>
                </a:extLst>
              </p:cNvPr>
              <p:cNvSpPr/>
              <p:nvPr/>
            </p:nvSpPr>
            <p:spPr>
              <a:xfrm flipH="1">
                <a:off x="2909888" y="1829639"/>
                <a:ext cx="1378154" cy="1069292"/>
              </a:xfrm>
              <a:prstGeom prst="arc">
                <a:avLst>
                  <a:gd name="adj1" fmla="val 16292150"/>
                  <a:gd name="adj2" fmla="val 2158877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43BCE17A-4EEB-4F25-BCBB-F3644F668F60}"/>
                  </a:ext>
                </a:extLst>
              </p:cNvPr>
              <p:cNvCxnSpPr>
                <a:cxnSpLocks/>
                <a:endCxn id="44" idx="1"/>
              </p:cNvCxnSpPr>
              <p:nvPr/>
            </p:nvCxnSpPr>
            <p:spPr>
              <a:xfrm>
                <a:off x="3576000" y="1830232"/>
                <a:ext cx="25500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031A679F-2775-48DD-9F59-E3B89C5B791F}"/>
                </a:ext>
              </a:extLst>
            </p:cNvPr>
            <p:cNvGrpSpPr/>
            <p:nvPr/>
          </p:nvGrpSpPr>
          <p:grpSpPr>
            <a:xfrm>
              <a:off x="2921455" y="4425852"/>
              <a:ext cx="3216117" cy="1101618"/>
              <a:chOff x="2921455" y="4425852"/>
              <a:chExt cx="3216117" cy="1101618"/>
            </a:xfrm>
          </p:grpSpPr>
          <p:sp>
            <p:nvSpPr>
              <p:cNvPr id="31" name="Дуга 30">
                <a:extLst>
                  <a:ext uri="{FF2B5EF4-FFF2-40B4-BE49-F238E27FC236}">
                    <a16:creationId xmlns:a16="http://schemas.microsoft.com/office/drawing/2014/main" id="{70FF8907-319C-47CF-A114-8D3D2743179E}"/>
                  </a:ext>
                </a:extLst>
              </p:cNvPr>
              <p:cNvSpPr/>
              <p:nvPr/>
            </p:nvSpPr>
            <p:spPr>
              <a:xfrm flipH="1" flipV="1">
                <a:off x="2921455" y="4425852"/>
                <a:ext cx="1378154" cy="1101618"/>
              </a:xfrm>
              <a:prstGeom prst="arc">
                <a:avLst>
                  <a:gd name="adj1" fmla="val 16292150"/>
                  <a:gd name="adj2" fmla="val 2158877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9FCEEDF1-031C-48F2-AEEF-B98FDDC277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7567" y="5527469"/>
                <a:ext cx="25500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/>
          <p:cNvSpPr txBox="1"/>
          <p:nvPr/>
        </p:nvSpPr>
        <p:spPr>
          <a:xfrm>
            <a:off x="587742" y="3096351"/>
            <a:ext cx="2342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Магнитные</a:t>
            </a:r>
          </a:p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линии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3127" y="1206290"/>
            <a:ext cx="2769773" cy="79897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6728" y="4696265"/>
            <a:ext cx="981326" cy="170478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0193" y="2580988"/>
            <a:ext cx="3042987" cy="169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9272D14-CF7E-49D3-A057-1F257AEF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231" y="628342"/>
            <a:ext cx="9228221" cy="1325563"/>
          </a:xfrm>
        </p:spPr>
        <p:txBody>
          <a:bodyPr/>
          <a:lstStyle/>
          <a:p>
            <a:r>
              <a:rPr lang="ru-RU" dirty="0" smtClean="0"/>
              <a:t>Условные обозначения, принятые для изображения магнитных линий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E45BBA-9125-4242-A229-3A1E8447D638}"/>
              </a:ext>
            </a:extLst>
          </p:cNvPr>
          <p:cNvSpPr txBox="1">
            <a:spLocks/>
          </p:cNvSpPr>
          <p:nvPr/>
        </p:nvSpPr>
        <p:spPr>
          <a:xfrm>
            <a:off x="1529443" y="274963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rgbClr val="0E5856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837072" y="5387149"/>
            <a:ext cx="34570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От нас (за чертеж)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072" y="2219147"/>
            <a:ext cx="7362825" cy="3114675"/>
          </a:xfrm>
          <a:prstGeom prst="rect">
            <a:avLst/>
          </a:prstGeom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831055" y="5387148"/>
            <a:ext cx="34570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От нас (за чертеж)</a:t>
            </a:r>
          </a:p>
        </p:txBody>
      </p:sp>
    </p:spTree>
    <p:extLst>
      <p:ext uri="{BB962C8B-B14F-4D97-AF65-F5344CB8AC3E}">
        <p14:creationId xmlns:p14="http://schemas.microsoft.com/office/powerpoint/2010/main" val="255105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2307556" y="612694"/>
            <a:ext cx="6884571" cy="5633634"/>
            <a:chOff x="2307556" y="612694"/>
            <a:chExt cx="6884571" cy="5633634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3348" y="2747895"/>
              <a:ext cx="2607845" cy="349843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7556" y="2900539"/>
              <a:ext cx="2876550" cy="2466975"/>
            </a:xfrm>
            <a:prstGeom prst="rect">
              <a:avLst/>
            </a:prstGeom>
          </p:spPr>
        </p:pic>
        <p:grpSp>
          <p:nvGrpSpPr>
            <p:cNvPr id="22" name="Группа 21"/>
            <p:cNvGrpSpPr/>
            <p:nvPr/>
          </p:nvGrpSpPr>
          <p:grpSpPr>
            <a:xfrm>
              <a:off x="2408351" y="612694"/>
              <a:ext cx="6783776" cy="2228922"/>
              <a:chOff x="2408351" y="612694"/>
              <a:chExt cx="6783776" cy="2228922"/>
            </a:xfrm>
          </p:grpSpPr>
          <p:sp>
            <p:nvSpPr>
              <p:cNvPr id="9" name="Rectangle 2"/>
              <p:cNvSpPr txBox="1">
                <a:spLocks noChangeArrowheads="1"/>
              </p:cNvSpPr>
              <p:nvPr/>
            </p:nvSpPr>
            <p:spPr>
              <a:xfrm>
                <a:off x="2568409" y="612694"/>
                <a:ext cx="6623718" cy="57442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2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kern="1200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altLang="ru-RU" sz="14400" dirty="0" smtClean="0"/>
                  <a:t>        Магнитное поле бывает</a:t>
                </a:r>
                <a:r>
                  <a:rPr lang="ru-RU" altLang="ru-RU" sz="3200" dirty="0" smtClean="0"/>
                  <a:t/>
                </a:r>
                <a:br>
                  <a:rPr lang="ru-RU" altLang="ru-RU" sz="3200" dirty="0" smtClean="0"/>
                </a:br>
                <a:r>
                  <a:rPr lang="ru-RU" altLang="ru-RU" sz="3200" dirty="0" smtClean="0"/>
                  <a:t/>
                </a:r>
                <a:br>
                  <a:rPr lang="ru-RU" altLang="ru-RU" sz="3200" dirty="0" smtClean="0"/>
                </a:br>
                <a:endParaRPr lang="ru-RU" altLang="ru-RU" sz="3200" dirty="0" smtClean="0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2408351" y="1440723"/>
                <a:ext cx="6609347" cy="120032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altLang="ru-RU" sz="3600" b="1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+mj-ea"/>
                    <a:cs typeface="+mj-cs"/>
                  </a:rPr>
                  <a:t>однородное    и      неоднородное</a:t>
                </a:r>
                <a:br>
                  <a:rPr lang="ru-RU" altLang="ru-RU" sz="3600" b="1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+mj-ea"/>
                    <a:cs typeface="+mj-cs"/>
                  </a:rPr>
                </a:br>
                <a:endParaRPr lang="ru-RU" altLang="ru-RU" sz="3600" b="1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+mj-ea"/>
                  <a:cs typeface="+mj-cs"/>
                </a:endParaRPr>
              </a:p>
            </p:txBody>
          </p:sp>
          <p:cxnSp>
            <p:nvCxnSpPr>
              <p:cNvPr id="14" name="Прямая со стрелкой 13"/>
              <p:cNvCxnSpPr/>
              <p:nvPr/>
            </p:nvCxnSpPr>
            <p:spPr>
              <a:xfrm flipH="1">
                <a:off x="4114800" y="1006411"/>
                <a:ext cx="537410" cy="609138"/>
              </a:xfrm>
              <a:prstGeom prst="straightConnector1">
                <a:avLst/>
              </a:prstGeom>
              <a:ln w="28575">
                <a:solidFill>
                  <a:srgbClr val="0E585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>
                <a:off x="6483348" y="1003379"/>
                <a:ext cx="543094" cy="621082"/>
              </a:xfrm>
              <a:prstGeom prst="straightConnector1">
                <a:avLst/>
              </a:prstGeom>
              <a:ln w="28575">
                <a:solidFill>
                  <a:srgbClr val="0E585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802742" y="2040887"/>
                <a:ext cx="0" cy="800729"/>
              </a:xfrm>
              <a:prstGeom prst="straightConnector1">
                <a:avLst/>
              </a:prstGeom>
              <a:ln w="28575">
                <a:solidFill>
                  <a:srgbClr val="0E585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/>
              <p:cNvCxnSpPr/>
              <p:nvPr/>
            </p:nvCxnSpPr>
            <p:spPr>
              <a:xfrm>
                <a:off x="7628784" y="2040886"/>
                <a:ext cx="0" cy="800729"/>
              </a:xfrm>
              <a:prstGeom prst="straightConnector1">
                <a:avLst/>
              </a:prstGeom>
              <a:ln w="28575">
                <a:solidFill>
                  <a:srgbClr val="0E585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9566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416372" y="636758"/>
            <a:ext cx="7497649" cy="5613471"/>
            <a:chOff x="2416372" y="636758"/>
            <a:chExt cx="7497649" cy="5613471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2416372" y="636758"/>
              <a:ext cx="6783776" cy="2228922"/>
              <a:chOff x="2408351" y="612694"/>
              <a:chExt cx="6783776" cy="2228922"/>
            </a:xfrm>
          </p:grpSpPr>
          <p:sp>
            <p:nvSpPr>
              <p:cNvPr id="9" name="Rectangle 2"/>
              <p:cNvSpPr txBox="1">
                <a:spLocks noChangeArrowheads="1"/>
              </p:cNvSpPr>
              <p:nvPr/>
            </p:nvSpPr>
            <p:spPr>
              <a:xfrm>
                <a:off x="2568409" y="612694"/>
                <a:ext cx="6623718" cy="57442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2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kern="1200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altLang="ru-RU" sz="14400" dirty="0" smtClean="0"/>
                  <a:t>        Магнитное поле бывает</a:t>
                </a:r>
                <a:r>
                  <a:rPr lang="ru-RU" altLang="ru-RU" sz="3200" dirty="0" smtClean="0"/>
                  <a:t/>
                </a:r>
                <a:br>
                  <a:rPr lang="ru-RU" altLang="ru-RU" sz="3200" dirty="0" smtClean="0"/>
                </a:br>
                <a:r>
                  <a:rPr lang="ru-RU" altLang="ru-RU" sz="3200" dirty="0" smtClean="0"/>
                  <a:t/>
                </a:r>
                <a:br>
                  <a:rPr lang="ru-RU" altLang="ru-RU" sz="3200" dirty="0" smtClean="0"/>
                </a:br>
                <a:endParaRPr lang="ru-RU" altLang="ru-RU" sz="3200" dirty="0" smtClean="0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2408351" y="1440723"/>
                <a:ext cx="6609347" cy="120032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altLang="ru-RU" sz="3600" b="1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+mj-ea"/>
                    <a:cs typeface="+mj-cs"/>
                  </a:rPr>
                  <a:t>однородное    и      неоднородное</a:t>
                </a:r>
                <a:br>
                  <a:rPr lang="ru-RU" altLang="ru-RU" sz="3600" b="1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+mj-ea"/>
                    <a:cs typeface="+mj-cs"/>
                  </a:rPr>
                </a:br>
                <a:endParaRPr lang="ru-RU" altLang="ru-RU" sz="3600" b="1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+mj-ea"/>
                  <a:cs typeface="+mj-cs"/>
                </a:endParaRPr>
              </a:p>
            </p:txBody>
          </p:sp>
          <p:cxnSp>
            <p:nvCxnSpPr>
              <p:cNvPr id="14" name="Прямая со стрелкой 13"/>
              <p:cNvCxnSpPr/>
              <p:nvPr/>
            </p:nvCxnSpPr>
            <p:spPr>
              <a:xfrm flipH="1">
                <a:off x="4114800" y="1006411"/>
                <a:ext cx="537410" cy="609138"/>
              </a:xfrm>
              <a:prstGeom prst="straightConnector1">
                <a:avLst/>
              </a:prstGeom>
              <a:ln w="28575">
                <a:solidFill>
                  <a:srgbClr val="0E585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>
                <a:off x="6483348" y="1003379"/>
                <a:ext cx="543094" cy="621082"/>
              </a:xfrm>
              <a:prstGeom prst="straightConnector1">
                <a:avLst/>
              </a:prstGeom>
              <a:ln w="28575">
                <a:solidFill>
                  <a:srgbClr val="0E585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802742" y="2040887"/>
                <a:ext cx="0" cy="800729"/>
              </a:xfrm>
              <a:prstGeom prst="straightConnector1">
                <a:avLst/>
              </a:prstGeom>
              <a:ln w="28575">
                <a:solidFill>
                  <a:srgbClr val="0E585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/>
              <p:cNvCxnSpPr/>
              <p:nvPr/>
            </p:nvCxnSpPr>
            <p:spPr>
              <a:xfrm>
                <a:off x="7628784" y="2040886"/>
                <a:ext cx="0" cy="800729"/>
              </a:xfrm>
              <a:prstGeom prst="straightConnector1">
                <a:avLst/>
              </a:prstGeom>
              <a:ln w="28575">
                <a:solidFill>
                  <a:srgbClr val="0E585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3"/>
            <p:cNvSpPr txBox="1">
              <a:spLocks noChangeArrowheads="1"/>
            </p:cNvSpPr>
            <p:nvPr/>
          </p:nvSpPr>
          <p:spPr>
            <a:xfrm>
              <a:off x="2640961" y="2865679"/>
              <a:ext cx="7273060" cy="33845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altLang="ru-RU" b="1" u="sng" dirty="0" smtClean="0"/>
                <a:t>___________</a:t>
              </a:r>
              <a:r>
                <a:rPr lang="ru-RU" altLang="ru-RU" dirty="0" smtClean="0"/>
                <a:t>   </a:t>
              </a:r>
              <a:r>
                <a:rPr lang="ru-RU" altLang="ru-RU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Силовые линии</a:t>
              </a:r>
              <a:r>
                <a:rPr lang="ru-RU" altLang="ru-RU" dirty="0" smtClean="0"/>
                <a:t>    </a:t>
              </a:r>
              <a:r>
                <a:rPr lang="ru-RU" altLang="ru-RU" b="1" u="sng" dirty="0" smtClean="0"/>
                <a:t>___________</a:t>
              </a:r>
              <a:endParaRPr lang="ru-RU" altLang="ru-RU" b="1" dirty="0" smtClean="0"/>
            </a:p>
            <a:p>
              <a:pPr marL="0" indent="0">
                <a:buNone/>
              </a:pPr>
              <a:r>
                <a:rPr lang="ru-RU" altLang="ru-RU" b="1" u="sng" dirty="0" smtClean="0"/>
                <a:t>___________</a:t>
              </a:r>
              <a:r>
                <a:rPr lang="ru-RU" altLang="ru-RU" dirty="0" smtClean="0"/>
                <a:t>     </a:t>
              </a:r>
              <a:r>
                <a:rPr lang="ru-RU" altLang="ru-RU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Густота линий</a:t>
              </a:r>
              <a:r>
                <a:rPr lang="ru-RU" altLang="ru-RU" dirty="0" smtClean="0"/>
                <a:t>     </a:t>
              </a:r>
              <a:r>
                <a:rPr lang="ru-RU" altLang="ru-RU" b="1" u="sng" dirty="0" smtClean="0"/>
                <a:t>__________</a:t>
              </a:r>
            </a:p>
            <a:p>
              <a:pPr marL="0" indent="0">
                <a:buNone/>
              </a:pPr>
              <a:r>
                <a:rPr lang="ru-RU" altLang="ru-RU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Сила действия поля на магнитную стрелку</a:t>
              </a:r>
            </a:p>
            <a:p>
              <a:pPr marL="0" indent="0">
                <a:buNone/>
              </a:pPr>
              <a:r>
                <a:rPr lang="ru-RU" altLang="ru-RU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   в разных точках</a:t>
              </a:r>
              <a:r>
                <a:rPr lang="ru-RU" altLang="ru-RU" dirty="0" smtClean="0"/>
                <a:t> </a:t>
              </a:r>
              <a:r>
                <a:rPr lang="ru-RU" altLang="ru-RU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поля</a:t>
              </a:r>
              <a:endParaRPr lang="ru-RU" altLang="ru-RU" dirty="0" smtClean="0"/>
            </a:p>
            <a:p>
              <a:pPr marL="0" indent="0">
                <a:buNone/>
              </a:pPr>
              <a:r>
                <a:rPr lang="ru-RU" altLang="ru-RU" b="1" u="sng" dirty="0" smtClean="0"/>
                <a:t>___________</a:t>
              </a:r>
              <a:r>
                <a:rPr lang="ru-RU" altLang="ru-RU" b="1" dirty="0" smtClean="0"/>
                <a:t>                                  </a:t>
              </a:r>
              <a:r>
                <a:rPr lang="ru-RU" altLang="ru-RU" b="1" u="sng" dirty="0" smtClean="0"/>
                <a:t>__________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35180" y="2835938"/>
            <a:ext cx="1596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solidFill>
                  <a:srgbClr val="0E5856"/>
                </a:solidFill>
              </a:rPr>
              <a:t>прямые</a:t>
            </a:r>
            <a:endParaRPr lang="ru-RU" sz="2800" dirty="0">
              <a:solidFill>
                <a:srgbClr val="0E585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74713" y="2820285"/>
            <a:ext cx="222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solidFill>
                  <a:srgbClr val="0E5856"/>
                </a:solidFill>
              </a:rPr>
              <a:t>искривлены</a:t>
            </a:r>
            <a:endParaRPr lang="ru-RU" sz="2800" dirty="0">
              <a:solidFill>
                <a:srgbClr val="0E585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3432" y="3298111"/>
            <a:ext cx="197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solidFill>
                  <a:srgbClr val="0E5856"/>
                </a:solidFill>
              </a:rPr>
              <a:t>различная</a:t>
            </a:r>
            <a:endParaRPr lang="ru-RU" sz="2800" dirty="0">
              <a:solidFill>
                <a:srgbClr val="0E585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40961" y="3298111"/>
            <a:ext cx="212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solidFill>
                  <a:srgbClr val="0E5856"/>
                </a:solidFill>
              </a:rPr>
              <a:t>одинаковая</a:t>
            </a:r>
            <a:endParaRPr lang="ru-RU" sz="2800" dirty="0">
              <a:solidFill>
                <a:srgbClr val="0E585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5024" y="4774170"/>
            <a:ext cx="212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solidFill>
                  <a:srgbClr val="0E5856"/>
                </a:solidFill>
              </a:rPr>
              <a:t>одинаковая</a:t>
            </a:r>
            <a:endParaRPr lang="ru-RU" sz="2800" dirty="0">
              <a:solidFill>
                <a:srgbClr val="0E585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90374" y="4774170"/>
            <a:ext cx="197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solidFill>
                  <a:srgbClr val="0E5856"/>
                </a:solidFill>
              </a:rPr>
              <a:t>различная</a:t>
            </a:r>
            <a:endParaRPr lang="ru-RU" sz="2800" dirty="0">
              <a:solidFill>
                <a:srgbClr val="0E58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8" grpId="0"/>
      <p:bldP spid="20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348" y="360948"/>
            <a:ext cx="5715000" cy="978567"/>
          </a:xfrm>
        </p:spPr>
        <p:txBody>
          <a:bodyPr/>
          <a:lstStyle/>
          <a:p>
            <a:r>
              <a:rPr lang="ru-RU" dirty="0" smtClean="0"/>
              <a:t>Подведем 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4348" y="1475874"/>
            <a:ext cx="8394031" cy="4916905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buAutoNum type="arabicPeriod"/>
            </a:pPr>
            <a:r>
              <a:rPr lang="ru-RU" sz="5100" dirty="0"/>
              <a:t>Что является источником магнитного поля? </a:t>
            </a:r>
          </a:p>
          <a:p>
            <a:pPr marL="457200" indent="-457200">
              <a:buAutoNum type="arabicPeriod"/>
            </a:pPr>
            <a:r>
              <a:rPr lang="ru-RU" sz="5100" dirty="0"/>
              <a:t>Чем создаётся маг­нитное поле постоянного магнита?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5100" dirty="0"/>
              <a:t>Что такое магнитные линии? Что принимают за их направление в какой-либо её точке?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5100" dirty="0"/>
              <a:t>Как рас­полагаются магнитные стрелки в магнитном поле, линии которого прямолинейны; криволинейны?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5100" dirty="0"/>
              <a:t>0 чём можно судить по картине линий магнитного поля?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5100" dirty="0"/>
              <a:t>Какое магнитное поле — однородное или неоднородное — образуется вокруг полосового магнита; вокруг пря­молинейного проводника с током; внутри соленоида, длина которого значительно больше его диаметра?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5100" dirty="0"/>
              <a:t>Что можно сказать о модуле и направлении силы, действующей на магнитную стрелку в разных точках неоднородного магнитного поля; однородного магнитного по­ля?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5100" dirty="0"/>
              <a:t>Чем отличается расположение магнитных линий в неоднород­ном и однородном магнитных полях?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06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326</Words>
  <Application>Microsoft Office PowerPoint</Application>
  <PresentationFormat>Широкоэкранный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Тема Office</vt:lpstr>
      <vt:lpstr>ФИЗИКА  9</vt:lpstr>
      <vt:lpstr>Магнитное поле и его графическое изображение. Однородное и неоднородное магнитные поля.</vt:lpstr>
      <vt:lpstr>Что вы знаете о магнитном поле?</vt:lpstr>
      <vt:lpstr>Магнитные линии</vt:lpstr>
      <vt:lpstr>Магнитное поле и его графическое изображение</vt:lpstr>
      <vt:lpstr>Условные обозначения, принятые для изображения магнитных линий</vt:lpstr>
      <vt:lpstr>Презентация PowerPoint</vt:lpstr>
      <vt:lpstr>Презентация PowerPoint</vt:lpstr>
      <vt:lpstr>Подведем итоги</vt:lpstr>
      <vt:lpstr>Домашнее задание</vt:lpstr>
      <vt:lpstr>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Ирина</cp:lastModifiedBy>
  <cp:revision>42</cp:revision>
  <dcterms:created xsi:type="dcterms:W3CDTF">2021-05-07T13:17:58Z</dcterms:created>
  <dcterms:modified xsi:type="dcterms:W3CDTF">2022-08-28T17:31:07Z</dcterms:modified>
</cp:coreProperties>
</file>