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3"/>
  </p:notesMasterIdLst>
  <p:sldIdLst>
    <p:sldId id="256" r:id="rId2"/>
    <p:sldId id="320" r:id="rId3"/>
    <p:sldId id="308" r:id="rId4"/>
    <p:sldId id="311" r:id="rId5"/>
    <p:sldId id="312" r:id="rId6"/>
    <p:sldId id="314" r:id="rId7"/>
    <p:sldId id="316" r:id="rId8"/>
    <p:sldId id="313" r:id="rId9"/>
    <p:sldId id="258" r:id="rId10"/>
    <p:sldId id="281" r:id="rId11"/>
    <p:sldId id="262" r:id="rId12"/>
    <p:sldId id="302" r:id="rId13"/>
    <p:sldId id="301" r:id="rId14"/>
    <p:sldId id="292" r:id="rId15"/>
    <p:sldId id="283" r:id="rId16"/>
    <p:sldId id="284" r:id="rId17"/>
    <p:sldId id="282" r:id="rId18"/>
    <p:sldId id="315" r:id="rId19"/>
    <p:sldId id="263" r:id="rId20"/>
    <p:sldId id="304" r:id="rId21"/>
    <p:sldId id="287" r:id="rId22"/>
    <p:sldId id="289" r:id="rId23"/>
    <p:sldId id="288" r:id="rId24"/>
    <p:sldId id="296" r:id="rId25"/>
    <p:sldId id="265" r:id="rId26"/>
    <p:sldId id="280" r:id="rId27"/>
    <p:sldId id="266" r:id="rId28"/>
    <p:sldId id="267" r:id="rId29"/>
    <p:sldId id="279" r:id="rId30"/>
    <p:sldId id="317" r:id="rId31"/>
    <p:sldId id="298" r:id="rId32"/>
    <p:sldId id="299" r:id="rId33"/>
    <p:sldId id="300" r:id="rId34"/>
    <p:sldId id="303" r:id="rId35"/>
    <p:sldId id="297" r:id="rId36"/>
    <p:sldId id="290" r:id="rId37"/>
    <p:sldId id="273" r:id="rId38"/>
    <p:sldId id="318" r:id="rId39"/>
    <p:sldId id="319" r:id="rId40"/>
    <p:sldId id="294" r:id="rId41"/>
    <p:sldId id="275" r:id="rId4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21" autoAdjust="0"/>
    <p:restoredTop sz="94963" autoAdjust="0"/>
  </p:normalViewPr>
  <p:slideViewPr>
    <p:cSldViewPr>
      <p:cViewPr varScale="1">
        <p:scale>
          <a:sx n="70" d="100"/>
          <a:sy n="70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51D0DE-7CAC-42CA-867C-5961D2765762}" type="doc">
      <dgm:prSet loTypeId="urn:microsoft.com/office/officeart/2005/8/layout/hierarchy2" loCatId="hierarchy" qsTypeId="urn:microsoft.com/office/officeart/2005/8/quickstyle/3d5" qsCatId="3D" csTypeId="urn:microsoft.com/office/officeart/2005/8/colors/accent3_2" csCatId="accent3"/>
      <dgm:spPr/>
    </dgm:pt>
    <dgm:pt modelId="{75CB96CF-0DA7-4CDC-A068-74A7ACE07396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b="1" i="1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rPr>
            <a:t>Солнечная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b="1" i="1" u="none" strike="noStrike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rPr>
            <a:t>атмосфера</a:t>
          </a:r>
        </a:p>
      </dgm:t>
    </dgm:pt>
    <dgm:pt modelId="{0F0B32C5-1BB1-442D-B644-DADC012084F7}" type="parTrans" cxnId="{B77AC38E-472B-4363-8D4B-C1123B9E4071}">
      <dgm:prSet/>
      <dgm:spPr/>
      <dgm:t>
        <a:bodyPr/>
        <a:lstStyle/>
        <a:p>
          <a:endParaRPr lang="ru-RU"/>
        </a:p>
      </dgm:t>
    </dgm:pt>
    <dgm:pt modelId="{ABF12C96-9BAD-45AE-B9F4-8C803416953F}" type="sibTrans" cxnId="{B77AC38E-472B-4363-8D4B-C1123B9E4071}">
      <dgm:prSet/>
      <dgm:spPr/>
      <dgm:t>
        <a:bodyPr/>
        <a:lstStyle/>
        <a:p>
          <a:endParaRPr lang="ru-RU"/>
        </a:p>
      </dgm:t>
    </dgm:pt>
    <dgm:pt modelId="{E29D22AA-14B7-41FA-84CA-B1791DADC93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b="1" i="0" u="none" strike="noStrike" cap="none" normalizeH="0" baseline="0" dirty="0" smtClean="0">
              <a:ln/>
              <a:effectLst/>
              <a:latin typeface="Times New Roman" pitchFamily="18" charset="0"/>
            </a:rPr>
            <a:t>фотосфера</a:t>
          </a:r>
        </a:p>
      </dgm:t>
    </dgm:pt>
    <dgm:pt modelId="{24D05632-584C-4B00-91A0-773C4B8F4B13}" type="parTrans" cxnId="{CF29DD06-766B-40E7-87B8-6C4ABABF5811}">
      <dgm:prSet/>
      <dgm:spPr/>
      <dgm:t>
        <a:bodyPr/>
        <a:lstStyle/>
        <a:p>
          <a:endParaRPr lang="ru-RU"/>
        </a:p>
      </dgm:t>
    </dgm:pt>
    <dgm:pt modelId="{24656272-0F4D-418C-9CE7-228E7D690FB3}" type="sibTrans" cxnId="{CF29DD06-766B-40E7-87B8-6C4ABABF5811}">
      <dgm:prSet/>
      <dgm:spPr/>
      <dgm:t>
        <a:bodyPr/>
        <a:lstStyle/>
        <a:p>
          <a:endParaRPr lang="ru-RU"/>
        </a:p>
      </dgm:t>
    </dgm:pt>
    <dgm:pt modelId="{EC133F21-A5E0-4202-800A-F82298EB5410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b="1" i="0" u="none" strike="noStrike" cap="none" normalizeH="0" baseline="0" dirty="0" smtClean="0">
              <a:ln/>
              <a:effectLst/>
              <a:latin typeface="Times New Roman" pitchFamily="18" charset="0"/>
            </a:rPr>
            <a:t>хромосфера</a:t>
          </a:r>
        </a:p>
      </dgm:t>
    </dgm:pt>
    <dgm:pt modelId="{FB6A4F4A-E91F-45CF-9564-A778D205F94B}" type="parTrans" cxnId="{677B6B6A-7946-4787-A56D-982A0B5A876B}">
      <dgm:prSet/>
      <dgm:spPr/>
      <dgm:t>
        <a:bodyPr/>
        <a:lstStyle/>
        <a:p>
          <a:endParaRPr lang="ru-RU"/>
        </a:p>
      </dgm:t>
    </dgm:pt>
    <dgm:pt modelId="{FBDDB6FD-6361-4A51-BDF5-C18B4F978F0B}" type="sibTrans" cxnId="{677B6B6A-7946-4787-A56D-982A0B5A876B}">
      <dgm:prSet/>
      <dgm:spPr/>
      <dgm:t>
        <a:bodyPr/>
        <a:lstStyle/>
        <a:p>
          <a:endParaRPr lang="ru-RU"/>
        </a:p>
      </dgm:t>
    </dgm:pt>
    <dgm:pt modelId="{8910E0CD-8EFE-4617-89E2-D07CDBA7431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b="1" i="0" u="none" strike="noStrike" cap="none" normalizeH="0" baseline="0" dirty="0" smtClean="0">
              <a:ln/>
              <a:effectLst/>
              <a:latin typeface="Times New Roman" pitchFamily="18" charset="0"/>
            </a:rPr>
            <a:t>солнечная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b="1" i="0" u="none" strike="noStrike" cap="none" normalizeH="0" baseline="0" dirty="0" smtClean="0">
              <a:ln/>
              <a:effectLst/>
              <a:latin typeface="Times New Roman" pitchFamily="18" charset="0"/>
            </a:rPr>
            <a:t> корона</a:t>
          </a:r>
        </a:p>
      </dgm:t>
    </dgm:pt>
    <dgm:pt modelId="{D7E1FB7E-2EF3-45A1-80EA-F58FFF8C386F}" type="parTrans" cxnId="{CD41F4B7-1507-42FC-9DFB-8DE82471CA46}">
      <dgm:prSet/>
      <dgm:spPr/>
      <dgm:t>
        <a:bodyPr/>
        <a:lstStyle/>
        <a:p>
          <a:endParaRPr lang="ru-RU"/>
        </a:p>
      </dgm:t>
    </dgm:pt>
    <dgm:pt modelId="{E188B30B-F13F-49DB-A51F-4BEA00D3CB6F}" type="sibTrans" cxnId="{CD41F4B7-1507-42FC-9DFB-8DE82471CA46}">
      <dgm:prSet/>
      <dgm:spPr/>
      <dgm:t>
        <a:bodyPr/>
        <a:lstStyle/>
        <a:p>
          <a:endParaRPr lang="ru-RU"/>
        </a:p>
      </dgm:t>
    </dgm:pt>
    <dgm:pt modelId="{E64A4CB3-687A-4E64-A86B-4A285ECFE03A}" type="pres">
      <dgm:prSet presAssocID="{FA51D0DE-7CAC-42CA-867C-5961D276576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922AB26-7259-4613-AA48-92163F902A9E}" type="pres">
      <dgm:prSet presAssocID="{75CB96CF-0DA7-4CDC-A068-74A7ACE07396}" presName="root1" presStyleCnt="0"/>
      <dgm:spPr/>
    </dgm:pt>
    <dgm:pt modelId="{1348A2E2-151C-415A-8EAD-3CCA5DAC6A6A}" type="pres">
      <dgm:prSet presAssocID="{75CB96CF-0DA7-4CDC-A068-74A7ACE07396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E639786-BB97-4C6A-BCDA-ABCB1F0134D9}" type="pres">
      <dgm:prSet presAssocID="{75CB96CF-0DA7-4CDC-A068-74A7ACE07396}" presName="level2hierChild" presStyleCnt="0"/>
      <dgm:spPr/>
    </dgm:pt>
    <dgm:pt modelId="{81A165AE-173A-4CDB-A035-6784DC6A5DD2}" type="pres">
      <dgm:prSet presAssocID="{24D05632-584C-4B00-91A0-773C4B8F4B13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890A3956-F581-4660-BA8C-1437B5F1F9EF}" type="pres">
      <dgm:prSet presAssocID="{24D05632-584C-4B00-91A0-773C4B8F4B13}" presName="connTx" presStyleLbl="parChTrans1D2" presStyleIdx="0" presStyleCnt="3"/>
      <dgm:spPr/>
      <dgm:t>
        <a:bodyPr/>
        <a:lstStyle/>
        <a:p>
          <a:endParaRPr lang="ru-RU"/>
        </a:p>
      </dgm:t>
    </dgm:pt>
    <dgm:pt modelId="{8B3D162A-E59A-4321-9010-C70DC5589BE1}" type="pres">
      <dgm:prSet presAssocID="{E29D22AA-14B7-41FA-84CA-B1791DADC937}" presName="root2" presStyleCnt="0"/>
      <dgm:spPr/>
    </dgm:pt>
    <dgm:pt modelId="{3857B4C1-6C2F-47AA-BB12-906B49A5E5C1}" type="pres">
      <dgm:prSet presAssocID="{E29D22AA-14B7-41FA-84CA-B1791DADC937}" presName="LevelTwoTextNode" presStyleLbl="node2" presStyleIdx="0" presStyleCnt="3" custLinFactNeighborX="-3247" custLinFactNeighborY="192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AC4C29F-B7E2-41C0-8FBA-F87341CBFF21}" type="pres">
      <dgm:prSet presAssocID="{E29D22AA-14B7-41FA-84CA-B1791DADC937}" presName="level3hierChild" presStyleCnt="0"/>
      <dgm:spPr/>
    </dgm:pt>
    <dgm:pt modelId="{6CB287AE-B429-4E42-934D-87EAC1B50E32}" type="pres">
      <dgm:prSet presAssocID="{FB6A4F4A-E91F-45CF-9564-A778D205F94B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9D04EFD9-525B-46B2-B1CC-C59BE4A34545}" type="pres">
      <dgm:prSet presAssocID="{FB6A4F4A-E91F-45CF-9564-A778D205F94B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4BD04D1-3229-4348-BF98-FFAB25A7D513}" type="pres">
      <dgm:prSet presAssocID="{EC133F21-A5E0-4202-800A-F82298EB5410}" presName="root2" presStyleCnt="0"/>
      <dgm:spPr/>
    </dgm:pt>
    <dgm:pt modelId="{5BAE4CEB-AF26-45E2-BDBC-FFA72E5B4360}" type="pres">
      <dgm:prSet presAssocID="{EC133F21-A5E0-4202-800A-F82298EB5410}" presName="LevelTwoTextNode" presStyleLbl="node2" presStyleIdx="1" presStyleCnt="3" custLinFactNeighborX="-3247" custLinFactNeighborY="47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D331DEE-896D-4D29-8B50-5AE451BF63E5}" type="pres">
      <dgm:prSet presAssocID="{EC133F21-A5E0-4202-800A-F82298EB5410}" presName="level3hierChild" presStyleCnt="0"/>
      <dgm:spPr/>
    </dgm:pt>
    <dgm:pt modelId="{7BFB5C10-79F5-431D-B4E6-3FEB1C488B8C}" type="pres">
      <dgm:prSet presAssocID="{D7E1FB7E-2EF3-45A1-80EA-F58FFF8C386F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3600DA74-3232-436D-B414-30BF5D67624A}" type="pres">
      <dgm:prSet presAssocID="{D7E1FB7E-2EF3-45A1-80EA-F58FFF8C386F}" presName="connTx" presStyleLbl="parChTrans1D2" presStyleIdx="2" presStyleCnt="3"/>
      <dgm:spPr/>
      <dgm:t>
        <a:bodyPr/>
        <a:lstStyle/>
        <a:p>
          <a:endParaRPr lang="ru-RU"/>
        </a:p>
      </dgm:t>
    </dgm:pt>
    <dgm:pt modelId="{50C5C571-C55A-4A9E-AF80-AB8518CAD916}" type="pres">
      <dgm:prSet presAssocID="{8910E0CD-8EFE-4617-89E2-D07CDBA74314}" presName="root2" presStyleCnt="0"/>
      <dgm:spPr/>
    </dgm:pt>
    <dgm:pt modelId="{A92EDF2C-55D1-45E5-ABF0-CE57685BD94F}" type="pres">
      <dgm:prSet presAssocID="{8910E0CD-8EFE-4617-89E2-D07CDBA74314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7CAECA9-B8FE-45CA-BD6D-78F3A9337B19}" type="pres">
      <dgm:prSet presAssocID="{8910E0CD-8EFE-4617-89E2-D07CDBA74314}" presName="level3hierChild" presStyleCnt="0"/>
      <dgm:spPr/>
    </dgm:pt>
  </dgm:ptLst>
  <dgm:cxnLst>
    <dgm:cxn modelId="{CF29DD06-766B-40E7-87B8-6C4ABABF5811}" srcId="{75CB96CF-0DA7-4CDC-A068-74A7ACE07396}" destId="{E29D22AA-14B7-41FA-84CA-B1791DADC937}" srcOrd="0" destOrd="0" parTransId="{24D05632-584C-4B00-91A0-773C4B8F4B13}" sibTransId="{24656272-0F4D-418C-9CE7-228E7D690FB3}"/>
    <dgm:cxn modelId="{6575F267-4C37-4296-BC06-4D5AFDDFA883}" type="presOf" srcId="{D7E1FB7E-2EF3-45A1-80EA-F58FFF8C386F}" destId="{7BFB5C10-79F5-431D-B4E6-3FEB1C488B8C}" srcOrd="0" destOrd="0" presId="urn:microsoft.com/office/officeart/2005/8/layout/hierarchy2"/>
    <dgm:cxn modelId="{C2FBD3FA-D6AB-468B-8362-86118DE0FDB1}" type="presOf" srcId="{FB6A4F4A-E91F-45CF-9564-A778D205F94B}" destId="{9D04EFD9-525B-46B2-B1CC-C59BE4A34545}" srcOrd="1" destOrd="0" presId="urn:microsoft.com/office/officeart/2005/8/layout/hierarchy2"/>
    <dgm:cxn modelId="{859BE665-03E0-45C3-B851-1E278463318D}" type="presOf" srcId="{FB6A4F4A-E91F-45CF-9564-A778D205F94B}" destId="{6CB287AE-B429-4E42-934D-87EAC1B50E32}" srcOrd="0" destOrd="0" presId="urn:microsoft.com/office/officeart/2005/8/layout/hierarchy2"/>
    <dgm:cxn modelId="{9C279041-5E2D-4BD3-9E17-06D82E0B022C}" type="presOf" srcId="{D7E1FB7E-2EF3-45A1-80EA-F58FFF8C386F}" destId="{3600DA74-3232-436D-B414-30BF5D67624A}" srcOrd="1" destOrd="0" presId="urn:microsoft.com/office/officeart/2005/8/layout/hierarchy2"/>
    <dgm:cxn modelId="{B77AC38E-472B-4363-8D4B-C1123B9E4071}" srcId="{FA51D0DE-7CAC-42CA-867C-5961D2765762}" destId="{75CB96CF-0DA7-4CDC-A068-74A7ACE07396}" srcOrd="0" destOrd="0" parTransId="{0F0B32C5-1BB1-442D-B644-DADC012084F7}" sibTransId="{ABF12C96-9BAD-45AE-B9F4-8C803416953F}"/>
    <dgm:cxn modelId="{1D8C919F-36C3-41C6-A8D7-FD6BD7D4CB9F}" type="presOf" srcId="{24D05632-584C-4B00-91A0-773C4B8F4B13}" destId="{81A165AE-173A-4CDB-A035-6784DC6A5DD2}" srcOrd="0" destOrd="0" presId="urn:microsoft.com/office/officeart/2005/8/layout/hierarchy2"/>
    <dgm:cxn modelId="{B3A95BE9-0E7E-4723-BF68-95F6C6A9D5AA}" type="presOf" srcId="{EC133F21-A5E0-4202-800A-F82298EB5410}" destId="{5BAE4CEB-AF26-45E2-BDBC-FFA72E5B4360}" srcOrd="0" destOrd="0" presId="urn:microsoft.com/office/officeart/2005/8/layout/hierarchy2"/>
    <dgm:cxn modelId="{677B6B6A-7946-4787-A56D-982A0B5A876B}" srcId="{75CB96CF-0DA7-4CDC-A068-74A7ACE07396}" destId="{EC133F21-A5E0-4202-800A-F82298EB5410}" srcOrd="1" destOrd="0" parTransId="{FB6A4F4A-E91F-45CF-9564-A778D205F94B}" sibTransId="{FBDDB6FD-6361-4A51-BDF5-C18B4F978F0B}"/>
    <dgm:cxn modelId="{9E487CE1-801F-4ED9-A7A2-78F562173B3A}" type="presOf" srcId="{FA51D0DE-7CAC-42CA-867C-5961D2765762}" destId="{E64A4CB3-687A-4E64-A86B-4A285ECFE03A}" srcOrd="0" destOrd="0" presId="urn:microsoft.com/office/officeart/2005/8/layout/hierarchy2"/>
    <dgm:cxn modelId="{CD41F4B7-1507-42FC-9DFB-8DE82471CA46}" srcId="{75CB96CF-0DA7-4CDC-A068-74A7ACE07396}" destId="{8910E0CD-8EFE-4617-89E2-D07CDBA74314}" srcOrd="2" destOrd="0" parTransId="{D7E1FB7E-2EF3-45A1-80EA-F58FFF8C386F}" sibTransId="{E188B30B-F13F-49DB-A51F-4BEA00D3CB6F}"/>
    <dgm:cxn modelId="{557A9C19-F930-4F5F-AF92-0610F224903C}" type="presOf" srcId="{75CB96CF-0DA7-4CDC-A068-74A7ACE07396}" destId="{1348A2E2-151C-415A-8EAD-3CCA5DAC6A6A}" srcOrd="0" destOrd="0" presId="urn:microsoft.com/office/officeart/2005/8/layout/hierarchy2"/>
    <dgm:cxn modelId="{9A09FABC-45E4-454E-8415-CECA7838D1BE}" type="presOf" srcId="{24D05632-584C-4B00-91A0-773C4B8F4B13}" destId="{890A3956-F581-4660-BA8C-1437B5F1F9EF}" srcOrd="1" destOrd="0" presId="urn:microsoft.com/office/officeart/2005/8/layout/hierarchy2"/>
    <dgm:cxn modelId="{0F6212C0-6DC3-41E6-BF3F-B96872522EDB}" type="presOf" srcId="{E29D22AA-14B7-41FA-84CA-B1791DADC937}" destId="{3857B4C1-6C2F-47AA-BB12-906B49A5E5C1}" srcOrd="0" destOrd="0" presId="urn:microsoft.com/office/officeart/2005/8/layout/hierarchy2"/>
    <dgm:cxn modelId="{DC8E70A7-A75C-4E23-A8CE-6251257663DB}" type="presOf" srcId="{8910E0CD-8EFE-4617-89E2-D07CDBA74314}" destId="{A92EDF2C-55D1-45E5-ABF0-CE57685BD94F}" srcOrd="0" destOrd="0" presId="urn:microsoft.com/office/officeart/2005/8/layout/hierarchy2"/>
    <dgm:cxn modelId="{A3C7E5EA-B396-48C3-8A6E-4B7AF7C58863}" type="presParOf" srcId="{E64A4CB3-687A-4E64-A86B-4A285ECFE03A}" destId="{9922AB26-7259-4613-AA48-92163F902A9E}" srcOrd="0" destOrd="0" presId="urn:microsoft.com/office/officeart/2005/8/layout/hierarchy2"/>
    <dgm:cxn modelId="{FC37CA79-6E6B-4280-9394-E68254E1BC57}" type="presParOf" srcId="{9922AB26-7259-4613-AA48-92163F902A9E}" destId="{1348A2E2-151C-415A-8EAD-3CCA5DAC6A6A}" srcOrd="0" destOrd="0" presId="urn:microsoft.com/office/officeart/2005/8/layout/hierarchy2"/>
    <dgm:cxn modelId="{E7CCD136-AC7B-4E62-B7B0-1EC299C63678}" type="presParOf" srcId="{9922AB26-7259-4613-AA48-92163F902A9E}" destId="{2E639786-BB97-4C6A-BCDA-ABCB1F0134D9}" srcOrd="1" destOrd="0" presId="urn:microsoft.com/office/officeart/2005/8/layout/hierarchy2"/>
    <dgm:cxn modelId="{07333BA6-A79C-4616-9FB2-4A299EE81220}" type="presParOf" srcId="{2E639786-BB97-4C6A-BCDA-ABCB1F0134D9}" destId="{81A165AE-173A-4CDB-A035-6784DC6A5DD2}" srcOrd="0" destOrd="0" presId="urn:microsoft.com/office/officeart/2005/8/layout/hierarchy2"/>
    <dgm:cxn modelId="{30B2817B-5824-4919-99DD-13BFA4B3765D}" type="presParOf" srcId="{81A165AE-173A-4CDB-A035-6784DC6A5DD2}" destId="{890A3956-F581-4660-BA8C-1437B5F1F9EF}" srcOrd="0" destOrd="0" presId="urn:microsoft.com/office/officeart/2005/8/layout/hierarchy2"/>
    <dgm:cxn modelId="{4975BD6C-B81C-4FA2-B366-750BCD8D827F}" type="presParOf" srcId="{2E639786-BB97-4C6A-BCDA-ABCB1F0134D9}" destId="{8B3D162A-E59A-4321-9010-C70DC5589BE1}" srcOrd="1" destOrd="0" presId="urn:microsoft.com/office/officeart/2005/8/layout/hierarchy2"/>
    <dgm:cxn modelId="{59A8D39A-A1D0-4B3E-AA6B-93F9E2986B0A}" type="presParOf" srcId="{8B3D162A-E59A-4321-9010-C70DC5589BE1}" destId="{3857B4C1-6C2F-47AA-BB12-906B49A5E5C1}" srcOrd="0" destOrd="0" presId="urn:microsoft.com/office/officeart/2005/8/layout/hierarchy2"/>
    <dgm:cxn modelId="{EE99F135-5310-4B3F-AF60-A6AABE059C4A}" type="presParOf" srcId="{8B3D162A-E59A-4321-9010-C70DC5589BE1}" destId="{AAC4C29F-B7E2-41C0-8FBA-F87341CBFF21}" srcOrd="1" destOrd="0" presId="urn:microsoft.com/office/officeart/2005/8/layout/hierarchy2"/>
    <dgm:cxn modelId="{779B05D9-07BD-4AEB-976C-51F45323AD3B}" type="presParOf" srcId="{2E639786-BB97-4C6A-BCDA-ABCB1F0134D9}" destId="{6CB287AE-B429-4E42-934D-87EAC1B50E32}" srcOrd="2" destOrd="0" presId="urn:microsoft.com/office/officeart/2005/8/layout/hierarchy2"/>
    <dgm:cxn modelId="{F27DB67E-7DFF-4FF4-9C27-F6C749990AA7}" type="presParOf" srcId="{6CB287AE-B429-4E42-934D-87EAC1B50E32}" destId="{9D04EFD9-525B-46B2-B1CC-C59BE4A34545}" srcOrd="0" destOrd="0" presId="urn:microsoft.com/office/officeart/2005/8/layout/hierarchy2"/>
    <dgm:cxn modelId="{3BB9A57E-E241-477C-8FE7-26B77169C78E}" type="presParOf" srcId="{2E639786-BB97-4C6A-BCDA-ABCB1F0134D9}" destId="{E4BD04D1-3229-4348-BF98-FFAB25A7D513}" srcOrd="3" destOrd="0" presId="urn:microsoft.com/office/officeart/2005/8/layout/hierarchy2"/>
    <dgm:cxn modelId="{48E2E762-D21A-4892-9D9D-48E45C266F7A}" type="presParOf" srcId="{E4BD04D1-3229-4348-BF98-FFAB25A7D513}" destId="{5BAE4CEB-AF26-45E2-BDBC-FFA72E5B4360}" srcOrd="0" destOrd="0" presId="urn:microsoft.com/office/officeart/2005/8/layout/hierarchy2"/>
    <dgm:cxn modelId="{37F86956-6043-42C1-BF8D-D4EC59E06EE9}" type="presParOf" srcId="{E4BD04D1-3229-4348-BF98-FFAB25A7D513}" destId="{8D331DEE-896D-4D29-8B50-5AE451BF63E5}" srcOrd="1" destOrd="0" presId="urn:microsoft.com/office/officeart/2005/8/layout/hierarchy2"/>
    <dgm:cxn modelId="{FE2A0CCB-AE58-4737-9078-505B52034808}" type="presParOf" srcId="{2E639786-BB97-4C6A-BCDA-ABCB1F0134D9}" destId="{7BFB5C10-79F5-431D-B4E6-3FEB1C488B8C}" srcOrd="4" destOrd="0" presId="urn:microsoft.com/office/officeart/2005/8/layout/hierarchy2"/>
    <dgm:cxn modelId="{9D874CC9-6D11-4940-9217-308AE7F5C4A7}" type="presParOf" srcId="{7BFB5C10-79F5-431D-B4E6-3FEB1C488B8C}" destId="{3600DA74-3232-436D-B414-30BF5D67624A}" srcOrd="0" destOrd="0" presId="urn:microsoft.com/office/officeart/2005/8/layout/hierarchy2"/>
    <dgm:cxn modelId="{3215CE52-77DB-4B1B-8DE4-0C7462BD88EF}" type="presParOf" srcId="{2E639786-BB97-4C6A-BCDA-ABCB1F0134D9}" destId="{50C5C571-C55A-4A9E-AF80-AB8518CAD916}" srcOrd="5" destOrd="0" presId="urn:microsoft.com/office/officeart/2005/8/layout/hierarchy2"/>
    <dgm:cxn modelId="{76D7E7BB-8C06-41F1-B925-09835EB1A80B}" type="presParOf" srcId="{50C5C571-C55A-4A9E-AF80-AB8518CAD916}" destId="{A92EDF2C-55D1-45E5-ABF0-CE57685BD94F}" srcOrd="0" destOrd="0" presId="urn:microsoft.com/office/officeart/2005/8/layout/hierarchy2"/>
    <dgm:cxn modelId="{E0E346AA-B81F-4549-AE23-1B28AA37CCF2}" type="presParOf" srcId="{50C5C571-C55A-4A9E-AF80-AB8518CAD916}" destId="{D7CAECA9-B8FE-45CA-BD6D-78F3A9337B1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8A2E2-151C-415A-8EAD-3CCA5DAC6A6A}">
      <dsp:nvSpPr>
        <dsp:cNvPr id="0" name=""/>
        <dsp:cNvSpPr/>
      </dsp:nvSpPr>
      <dsp:spPr>
        <a:xfrm>
          <a:off x="1573" y="1724943"/>
          <a:ext cx="2558550" cy="12792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sz="3600" b="1" i="1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rPr>
            <a:t>Солнечная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sz="3600" b="1" i="1" u="none" strike="noStrike" kern="1200" cap="none" normalizeH="0" baseline="0" dirty="0" smtClean="0">
              <a:ln/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rPr>
            <a:t>атмосфера</a:t>
          </a:r>
        </a:p>
      </dsp:txBody>
      <dsp:txXfrm>
        <a:off x="39042" y="1762412"/>
        <a:ext cx="2483612" cy="1204337"/>
      </dsp:txXfrm>
    </dsp:sp>
    <dsp:sp modelId="{81A165AE-173A-4CDB-A035-6784DC6A5DD2}">
      <dsp:nvSpPr>
        <dsp:cNvPr id="0" name=""/>
        <dsp:cNvSpPr/>
      </dsp:nvSpPr>
      <dsp:spPr>
        <a:xfrm rot="18450813">
          <a:off x="2258191" y="1727795"/>
          <a:ext cx="1544208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1544208" y="2434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991690" y="1713535"/>
        <a:ext cx="77210" cy="77210"/>
      </dsp:txXfrm>
    </dsp:sp>
    <dsp:sp modelId="{3857B4C1-6C2F-47AA-BB12-906B49A5E5C1}">
      <dsp:nvSpPr>
        <dsp:cNvPr id="0" name=""/>
        <dsp:cNvSpPr/>
      </dsp:nvSpPr>
      <dsp:spPr>
        <a:xfrm>
          <a:off x="3500467" y="500062"/>
          <a:ext cx="2558550" cy="12792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sz="3600" b="1" i="0" u="none" strike="noStrike" kern="1200" cap="none" normalizeH="0" baseline="0" dirty="0" smtClean="0">
              <a:ln/>
              <a:effectLst/>
              <a:latin typeface="Times New Roman" pitchFamily="18" charset="0"/>
            </a:rPr>
            <a:t>фотосфера</a:t>
          </a:r>
        </a:p>
      </dsp:txBody>
      <dsp:txXfrm>
        <a:off x="3537936" y="537531"/>
        <a:ext cx="2483612" cy="1204337"/>
      </dsp:txXfrm>
    </dsp:sp>
    <dsp:sp modelId="{6CB287AE-B429-4E42-934D-87EAC1B50E32}">
      <dsp:nvSpPr>
        <dsp:cNvPr id="0" name=""/>
        <dsp:cNvSpPr/>
      </dsp:nvSpPr>
      <dsp:spPr>
        <a:xfrm rot="222726">
          <a:off x="2559135" y="2370739"/>
          <a:ext cx="942321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942321" y="2434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06737" y="2371527"/>
        <a:ext cx="47116" cy="47116"/>
      </dsp:txXfrm>
    </dsp:sp>
    <dsp:sp modelId="{5BAE4CEB-AF26-45E2-BDBC-FFA72E5B4360}">
      <dsp:nvSpPr>
        <dsp:cNvPr id="0" name=""/>
        <dsp:cNvSpPr/>
      </dsp:nvSpPr>
      <dsp:spPr>
        <a:xfrm>
          <a:off x="3500467" y="1785952"/>
          <a:ext cx="2558550" cy="12792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sz="3600" b="1" i="0" u="none" strike="noStrike" kern="1200" cap="none" normalizeH="0" baseline="0" dirty="0" smtClean="0">
              <a:ln/>
              <a:effectLst/>
              <a:latin typeface="Times New Roman" pitchFamily="18" charset="0"/>
            </a:rPr>
            <a:t>хромосфера</a:t>
          </a:r>
        </a:p>
      </dsp:txBody>
      <dsp:txXfrm>
        <a:off x="3537936" y="1823421"/>
        <a:ext cx="2483612" cy="1204337"/>
      </dsp:txXfrm>
    </dsp:sp>
    <dsp:sp modelId="{7BFB5C10-79F5-431D-B4E6-3FEB1C488B8C}">
      <dsp:nvSpPr>
        <dsp:cNvPr id="0" name=""/>
        <dsp:cNvSpPr/>
      </dsp:nvSpPr>
      <dsp:spPr>
        <a:xfrm rot="3310531">
          <a:off x="2175770" y="3075818"/>
          <a:ext cx="1792127" cy="48691"/>
        </a:xfrm>
        <a:custGeom>
          <a:avLst/>
          <a:gdLst/>
          <a:ahLst/>
          <a:cxnLst/>
          <a:rect l="0" t="0" r="0" b="0"/>
          <a:pathLst>
            <a:path>
              <a:moveTo>
                <a:pt x="0" y="24345"/>
              </a:moveTo>
              <a:lnTo>
                <a:pt x="1792127" y="24345"/>
              </a:lnTo>
            </a:path>
          </a:pathLst>
        </a:cu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3027030" y="3055361"/>
        <a:ext cx="89606" cy="89606"/>
      </dsp:txXfrm>
    </dsp:sp>
    <dsp:sp modelId="{A92EDF2C-55D1-45E5-ABF0-CE57685BD94F}">
      <dsp:nvSpPr>
        <dsp:cNvPr id="0" name=""/>
        <dsp:cNvSpPr/>
      </dsp:nvSpPr>
      <dsp:spPr>
        <a:xfrm>
          <a:off x="3583544" y="3196109"/>
          <a:ext cx="2558550" cy="12792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sz="3600" b="1" i="0" u="none" strike="noStrike" kern="1200" cap="none" normalizeH="0" baseline="0" dirty="0" smtClean="0">
              <a:ln/>
              <a:effectLst/>
              <a:latin typeface="Times New Roman" pitchFamily="18" charset="0"/>
            </a:rPr>
            <a:t>солнечная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1" lang="ru-RU" sz="3600" b="1" i="0" u="none" strike="noStrike" kern="1200" cap="none" normalizeH="0" baseline="0" dirty="0" smtClean="0">
              <a:ln/>
              <a:effectLst/>
              <a:latin typeface="Times New Roman" pitchFamily="18" charset="0"/>
            </a:rPr>
            <a:t> корона</a:t>
          </a:r>
        </a:p>
      </dsp:txBody>
      <dsp:txXfrm>
        <a:off x="3621013" y="3233578"/>
        <a:ext cx="2483612" cy="1204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58D0997-551A-4F3A-AA15-2EDFD08A40FA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19F21FB-945B-4A83-AA66-D459A69F15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0301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AA77B7B-B84C-470F-B484-0549101460E9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Овал 8"/>
          <p:cNvSpPr/>
          <p:nvPr/>
        </p:nvSpPr>
        <p:spPr>
          <a:xfrm>
            <a:off x="1157288" y="1344613"/>
            <a:ext cx="63500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58E15B9-B049-40A9-AB75-5D0262B795C1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7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3CCCFD4-465F-48A3-968F-8333299F44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D36EF-A9BE-47F8-906C-172D9E9EEE5D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31CB1-A758-4BC7-8F58-17A4903F6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1E575-14EA-4661-B450-B01F320B8495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D13BD-A429-46F0-BE21-4B68CD8B3C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D1C5C-D3C0-4419-9F84-1D9667DCFCF3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5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29104-8F3D-4DE4-BDBF-74918A291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6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Прямоугольник 9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Овал 8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A73D32-0167-4814-9F14-9BAA391B24E5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EC7C68-4261-4CE1-9160-EC453B7560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04E67-3EC5-4678-B228-98965F35CE33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04305-E5A6-4D4D-A047-8A10C10DEB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3FB0F27-9FFC-4189-952E-39C6A5D50604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C0B2B86-64E4-4853-BB40-366F666F77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01FEF-167E-46A7-A135-584905F672EE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4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136A9-CE70-4FD7-9EE7-A2F8439BC0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Прямоугольник 5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02A2CEB-D820-4734-9797-0BBE17957349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F15FBC-7C81-40B8-B012-37D4105836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BF7A20D-5988-493A-ADCD-1BE047EE2ACC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C8E291F-E795-4384-9961-EFFEED9BEE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>
            <a:extLst/>
          </a:lstStyle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cs typeface="+mn-cs"/>
            </a:endParaRPr>
          </a:p>
        </p:txBody>
      </p:sp>
      <p:sp>
        <p:nvSpPr>
          <p:cNvPr id="6" name="Блок-схема: процесс 8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Блок-схема: процесс 9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74DD03C-6A88-4932-9394-3816B4C46E35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DA68207-2983-43DD-86BF-7674FF987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75" y="-815975"/>
            <a:ext cx="16383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Овал 7"/>
          <p:cNvSpPr/>
          <p:nvPr/>
        </p:nvSpPr>
        <p:spPr>
          <a:xfrm>
            <a:off x="168275" y="20638"/>
            <a:ext cx="1703388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3" name="Текст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97A51D7-6377-4162-97C6-DD9458EF3E6B}" type="datetimeFigureOut">
              <a:rPr lang="ru-RU"/>
              <a:pPr>
                <a:defRPr/>
              </a:pPr>
              <a:t>09.09.2022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B52F99DE-8C21-4D3B-AA4E-9D9D61437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8" r:id="rId5"/>
    <p:sldLayoutId id="2147483693" r:id="rId6"/>
    <p:sldLayoutId id="2147483699" r:id="rId7"/>
    <p:sldLayoutId id="2147483700" r:id="rId8"/>
    <p:sldLayoutId id="2147483701" r:id="rId9"/>
    <p:sldLayoutId id="2147483692" r:id="rId10"/>
    <p:sldLayoutId id="21474836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Corbel" pitchFamily="34" charset="0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3.gi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5.gif"/><Relationship Id="rId4" Type="http://schemas.openxmlformats.org/officeDocument/2006/relationships/image" Target="../media/image24.jpeg"/><Relationship Id="rId9" Type="http://schemas.microsoft.com/office/2007/relationships/diagramDrawing" Target="../diagrams/drawing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7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2.jpeg"/><Relationship Id="rId4" Type="http://schemas.openxmlformats.org/officeDocument/2006/relationships/image" Target="../media/image25.gi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самые красивыекартинки\солнце\pravda_put_k_vyzdorovleniy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718" y="0"/>
            <a:ext cx="9182718" cy="69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833" y="0"/>
            <a:ext cx="9144000" cy="9568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spc="-10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Arial Black" pitchFamily="34" charset="0"/>
              </a:rPr>
              <a:t>М</a:t>
            </a:r>
            <a:r>
              <a:rPr kumimoji="0" lang="ru-RU" sz="2000" b="1" i="0" u="none" strike="noStrike" kern="120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УНИЦИПАЛЬНОЕ ОБЩЕОБРАЗОВАТЕЛЬНОЕ УЧРЕЖДЕНИЕ – ГИМНАЗИЯ №1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-324544" y="1912942"/>
            <a:ext cx="10144164" cy="1583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ArchUp">
              <a:avLst>
                <a:gd name="adj" fmla="val 10809358"/>
              </a:avLst>
            </a:prstTxWarp>
            <a:noAutofit/>
            <a:scene3d>
              <a:camera prst="perspectiveRelaxedModerately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50" endPos="85000" dir="5400000" sy="-100000" algn="bl" rotWithShape="0"/>
                </a:effectLst>
                <a:uLnTx/>
                <a:uFillTx/>
              </a:rPr>
              <a:t>«</a:t>
            </a:r>
            <a:r>
              <a:rPr kumimoji="0" lang="ru-RU" sz="4800" b="1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50" endPos="85000" dir="5400000" sy="-100000" algn="bl" rotWithShape="0"/>
                </a:effectLst>
                <a:uLnTx/>
                <a:uFillTx/>
              </a:rPr>
              <a:t>Солнце</a:t>
            </a:r>
            <a:r>
              <a:rPr kumimoji="0" lang="ru-RU" sz="4800" b="1" i="0" u="none" strike="noStrike" kern="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50" endPos="85000" dir="5400000" sy="-100000" algn="bl" rotWithShape="0"/>
                </a:effectLst>
                <a:uLnTx/>
                <a:uFillTx/>
              </a:rPr>
              <a:t> – типичная стационарная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50" endPos="85000" dir="5400000" sy="-100000" algn="bl" rotWithShape="0"/>
                </a:effectLst>
                <a:uLnTx/>
                <a:uFillTx/>
              </a:rPr>
              <a:t>звезда Вселенной</a:t>
            </a:r>
            <a:r>
              <a:rPr kumimoji="0" lang="ru-RU" sz="4800" b="1" i="0" u="none" strike="noStrike" kern="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50" endPos="85000" dir="5400000" sy="-100000" algn="bl" rotWithShape="0"/>
                </a:effectLst>
                <a:uLnTx/>
                <a:uFillTx/>
              </a:rPr>
              <a:t>»</a:t>
            </a:r>
            <a:endParaRPr kumimoji="0" lang="ru-RU" sz="4800" b="1" i="0" u="none" strike="noStrike" kern="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50" endPos="85000" dir="5400000" sy="-100000" algn="bl" rotWithShape="0"/>
              </a:effectLst>
              <a:uLnTx/>
              <a:uFillTx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74341" y="3717032"/>
            <a:ext cx="366965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charset="0"/>
              </a:rPr>
              <a:t>Демашова</a:t>
            </a:r>
            <a:r>
              <a:rPr kumimoji="0" lang="ru-RU" alt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ru-RU" altLang="ru-RU" sz="2400" b="1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400" b="1" i="1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charset="0"/>
              </a:rPr>
              <a:t>Людмила </a:t>
            </a:r>
            <a:r>
              <a:rPr kumimoji="0" lang="ru-RU" altLang="ru-RU" sz="2400" b="1" i="1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charset="0"/>
              </a:rPr>
              <a:t>Антоньевна</a:t>
            </a:r>
            <a:endParaRPr kumimoji="0" lang="ru-RU" altLang="ru-RU" sz="2400" b="1" i="1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296833" y="60134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</a:rPr>
              <a:t>г. Клин</a:t>
            </a:r>
            <a:r>
              <a:rPr kumimoji="0" lang="ru-RU" sz="2200" b="0" i="0" u="none" strike="noStrike" kern="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</a:rPr>
              <a:t/>
            </a:r>
            <a:br>
              <a:rPr kumimoji="0" lang="ru-RU" sz="2200" b="0" i="0" u="none" strike="noStrike" kern="0" cap="none" spc="-100" normalizeH="0" baseline="0" noProof="0" dirty="0" smtClean="0">
                <a:ln w="3200">
                  <a:solidFill>
                    <a:srgbClr val="444D26">
                      <a:shade val="75000"/>
                      <a:alpha val="25000"/>
                    </a:srgb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uLnTx/>
                <a:uFillTx/>
                <a:latin typeface="Arial Black" pitchFamily="34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573905a8a1b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55300" cy="6858000"/>
          </a:xfrm>
          <a:prstGeom prst="rect">
            <a:avLst/>
          </a:prstGeom>
          <a:noFill/>
        </p:spPr>
      </p:pic>
      <p:sp>
        <p:nvSpPr>
          <p:cNvPr id="20481" name="Rectangle 2"/>
          <p:cNvSpPr>
            <a:spLocks noGrp="1"/>
          </p:cNvSpPr>
          <p:nvPr>
            <p:ph type="title"/>
          </p:nvPr>
        </p:nvSpPr>
        <p:spPr bwMode="auto">
          <a:xfrm>
            <a:off x="460257" y="1043"/>
            <a:ext cx="8466137" cy="922338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sz="3900" b="1" i="1" u="sng" dirty="0" smtClean="0">
                <a:solidFill>
                  <a:schemeClr val="bg1"/>
                </a:solidFill>
                <a:effectLst/>
              </a:rPr>
              <a:t>Общие сведения и общие характеристики Солнца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482" name="Rectangle 3"/>
              <p:cNvSpPr>
                <a:spLocks noGrp="1"/>
              </p:cNvSpPr>
              <p:nvPr>
                <p:ph idx="1"/>
              </p:nvPr>
            </p:nvSpPr>
            <p:spPr>
              <a:xfrm>
                <a:off x="179388" y="1203392"/>
                <a:ext cx="8755062" cy="5249944"/>
              </a:xfrm>
            </p:spPr>
            <p:txBody>
              <a:bodyPr/>
              <a:lstStyle/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Возраст                                              4,7 млрд. лет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Продолжительность жизни                10 млрд.. лет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Масса                                       330000 масс Земли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Радиус                                   109 радиусов Земли =696000 </a:t>
                </a:r>
                <a:r>
                  <a:rPr lang="ru-RU" sz="2000" b="1" dirty="0" smtClean="0">
                    <a:latin typeface="Times New Roman" pitchFamily="18" charset="0"/>
                    <a:cs typeface="Times New Roman" pitchFamily="18" charset="0"/>
                  </a:rPr>
                  <a:t>км~7</a:t>
                </a: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b="1" i="1"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b="1" i="1"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ru-RU" sz="2000" b="1" i="1">
                            <a:latin typeface="Cambria Math"/>
                          </a:rPr>
                          <m:t>𝟓</m:t>
                        </m:r>
                      </m:sup>
                    </m:sSup>
                    <m:r>
                      <a:rPr lang="ru-RU" sz="2000" b="1" i="1">
                        <a:latin typeface="Cambria Math"/>
                      </a:rPr>
                      <m:t> </m:t>
                    </m:r>
                  </m:oMath>
                </a14:m>
                <a:r>
                  <a:rPr lang="ru-RU" sz="2000" b="1" dirty="0" smtClean="0">
                    <a:latin typeface="Times New Roman" pitchFamily="18" charset="0"/>
                    <a:cs typeface="Times New Roman" pitchFamily="18" charset="0"/>
                  </a:rPr>
                  <a:t>км</a:t>
                </a:r>
                <a:endParaRPr lang="ru-RU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Расстояние до Земли                      149600000 км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Расстояние до центра Галактики     28000 св. лет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Скорость в Галактике                               250 км/с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Плотность                                                1400 кг/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ru-RU" sz="20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м</m:t>
                        </m:r>
                      </m:e>
                      <m:sup>
                        <m:r>
                          <a:rPr lang="ru-RU" sz="20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ru-RU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Светимость </a:t>
                </a: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000" b="1" dirty="0" smtClean="0">
                    <a:latin typeface="Times New Roman" pitchFamily="18" charset="0"/>
                    <a:cs typeface="Times New Roman" pitchFamily="18" charset="0"/>
                  </a:rPr>
                  <a:t>                                             </a:t>
                </a: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3.83 ×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ru-RU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𝟏𝟎</m:t>
                        </m:r>
                      </m:e>
                      <m:sup>
                        <m:r>
                          <a:rPr lang="ru-RU" sz="2000" b="1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𝟐𝟔</m:t>
                        </m:r>
                      </m:sup>
                    </m:sSup>
                  </m:oMath>
                </a14:m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Вт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Температура  Т=5800 К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Спектральный класс G2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Видимая </a:t>
                </a:r>
                <a:r>
                  <a:rPr lang="ru-RU" sz="2000" b="1" dirty="0" err="1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зв</a:t>
                </a: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. величина </a:t>
                </a:r>
                <a:r>
                  <a:rPr lang="ru-RU" sz="20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ru-RU" sz="2000" b="1" dirty="0" smtClean="0">
                    <a:latin typeface="Times New Roman" pitchFamily="18" charset="0"/>
                    <a:cs typeface="Times New Roman" pitchFamily="18" charset="0"/>
                  </a:rPr>
                  <a:t>                          </a:t>
                </a: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26.7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rPr>
                  <a:t>Период вращения Т= 25/35суток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ru-RU" sz="2000" b="1" dirty="0" smtClean="0">
                    <a:latin typeface="Times New Roman" pitchFamily="18" charset="0"/>
                    <a:cs typeface="Times New Roman" pitchFamily="18" charset="0"/>
                  </a:rPr>
                  <a:t>Период обращения вокруг центра галактики – 200  миллионов лет</a:t>
                </a:r>
                <a:endParaRPr lang="ru-RU" sz="2000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048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388" y="1203392"/>
                <a:ext cx="8755062" cy="5249944"/>
              </a:xfrm>
              <a:blipFill rotWithShape="1">
                <a:blip r:embed="rId3" cstate="print"/>
                <a:stretch>
                  <a:fillRect t="-116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484" name="Rectangle 2"/>
          <p:cNvSpPr>
            <a:spLocks/>
          </p:cNvSpPr>
          <p:nvPr/>
        </p:nvSpPr>
        <p:spPr bwMode="auto">
          <a:xfrm>
            <a:off x="6012160" y="260350"/>
            <a:ext cx="292229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ru-RU" sz="3900" i="1" dirty="0">
              <a:solidFill>
                <a:srgbClr val="572314"/>
              </a:solidFill>
              <a:latin typeface="Corbel" pitchFamily="34" charset="0"/>
            </a:endParaRPr>
          </a:p>
        </p:txBody>
      </p:sp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Solnethnaia_sistema-560x4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63888" y="-196668"/>
            <a:ext cx="6035766" cy="5209844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50" y="260350"/>
            <a:ext cx="8934450" cy="4286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i="1" u="sng" dirty="0" smtClean="0">
                <a:solidFill>
                  <a:schemeClr val="tx1"/>
                </a:solidFill>
              </a:rPr>
              <a:t>Движение Солнца </a:t>
            </a:r>
            <a:r>
              <a:rPr lang="ru-RU" sz="24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2400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-324544" y="3212976"/>
            <a:ext cx="5760640" cy="3384376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 2" pitchFamily="18" charset="2"/>
              <a:buNone/>
            </a:pPr>
            <a:r>
              <a:rPr lang="ru-RU" sz="2200" dirty="0" smtClean="0"/>
              <a:t> 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2400" b="1" i="1" dirty="0" smtClean="0">
                <a:latin typeface="+mj-lt"/>
                <a:ea typeface="Microsoft Yi Baiti" pitchFamily="66" charset="0"/>
              </a:rPr>
              <a:t>   3. </a:t>
            </a:r>
            <a:r>
              <a:rPr lang="ru-RU" sz="1800" b="1" i="1" dirty="0" smtClean="0">
                <a:latin typeface="+mj-lt"/>
                <a:ea typeface="Microsoft Yi Baiti" pitchFamily="66" charset="0"/>
              </a:rPr>
              <a:t>Как все звезды движется вокруг оси </a:t>
            </a:r>
            <a:r>
              <a:rPr lang="ru-RU" sz="1800" b="1" i="1" dirty="0" smtClean="0">
                <a:solidFill>
                  <a:schemeClr val="bg1"/>
                </a:solidFill>
                <a:latin typeface="+mj-lt"/>
                <a:ea typeface="Microsoft Yi Baiti" pitchFamily="66" charset="0"/>
              </a:rPr>
              <a:t>с периодом </a:t>
            </a:r>
            <a:r>
              <a:rPr lang="ru-RU" sz="1800" b="1" i="1" dirty="0" smtClean="0">
                <a:latin typeface="+mj-lt"/>
                <a:ea typeface="Microsoft Yi Baiti" pitchFamily="66" charset="0"/>
              </a:rPr>
              <a:t>вращения   </a:t>
            </a:r>
            <a:r>
              <a:rPr lang="ru-RU" sz="2000" b="1" i="1" dirty="0" smtClean="0">
                <a:latin typeface="Arial Black" pitchFamily="34" charset="0"/>
                <a:ea typeface="Microsoft Yi Baiti" pitchFamily="66" charset="0"/>
              </a:rPr>
              <a:t>25/35</a:t>
            </a:r>
            <a:r>
              <a:rPr lang="ru-RU" sz="1800" b="1" i="1" dirty="0" smtClean="0">
                <a:latin typeface="+mj-lt"/>
                <a:ea typeface="Microsoft Yi Baiti" pitchFamily="66" charset="0"/>
              </a:rPr>
              <a:t>  суток, т.е. вращ</a:t>
            </a:r>
            <a:r>
              <a:rPr lang="ru-RU" sz="1800" b="1" i="1" dirty="0" smtClean="0">
                <a:solidFill>
                  <a:schemeClr val="bg1"/>
                </a:solidFill>
                <a:latin typeface="+mj-lt"/>
                <a:ea typeface="Microsoft Yi Baiti" pitchFamily="66" charset="0"/>
              </a:rPr>
              <a:t>ение </a:t>
            </a:r>
            <a:r>
              <a:rPr lang="ru-RU" sz="1800" b="1" i="1" dirty="0" smtClean="0">
                <a:latin typeface="+mj-lt"/>
                <a:ea typeface="Microsoft Yi Baiti" pitchFamily="66" charset="0"/>
              </a:rPr>
              <a:t> </a:t>
            </a:r>
            <a:r>
              <a:rPr lang="ru-RU" sz="1800" b="1" i="1" dirty="0" smtClean="0">
                <a:solidFill>
                  <a:schemeClr val="bg1"/>
                </a:solidFill>
                <a:latin typeface="+mj-lt"/>
                <a:ea typeface="Microsoft Yi Baiti" pitchFamily="66" charset="0"/>
              </a:rPr>
              <a:t>Солнца </a:t>
            </a:r>
            <a:r>
              <a:rPr lang="ru-RU" sz="1800" b="1" i="1" dirty="0" smtClean="0">
                <a:latin typeface="+mj-lt"/>
                <a:ea typeface="Microsoft Yi Baiti" pitchFamily="66" charset="0"/>
              </a:rPr>
              <a:t>носит дифференцированный характер.  </a:t>
            </a:r>
            <a:r>
              <a:rPr lang="ru-RU" sz="1800" b="1" i="1" dirty="0" smtClean="0">
                <a:solidFill>
                  <a:schemeClr val="bg1"/>
                </a:solidFill>
                <a:latin typeface="+mj-lt"/>
                <a:ea typeface="Microsoft Yi Baiti" pitchFamily="66" charset="0"/>
              </a:rPr>
              <a:t>Солнце, </a:t>
            </a:r>
            <a:r>
              <a:rPr lang="ru-RU" sz="1800" b="1" i="1" dirty="0" smtClean="0">
                <a:latin typeface="+mj-lt"/>
                <a:ea typeface="Microsoft Yi Baiti" pitchFamily="66" charset="0"/>
              </a:rPr>
              <a:t>подобно Земле, вращается вокруг своей оси с запада на восток. Скорость вращения определяется по видимому движению различных деталей в атмосфере Солнца и по сдвигу спектральных линий в спектре края диска Солнца вследствие эффекта Доплера.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ru-RU" sz="1800" b="1" i="1" dirty="0" smtClean="0">
                <a:latin typeface="+mj-lt"/>
                <a:ea typeface="Microsoft Yi Baiti" pitchFamily="66" charset="0"/>
              </a:rPr>
              <a:t>     Таким образом обнаружено, что период вращения Солнца неодинаков на различных широтах.</a:t>
            </a:r>
            <a:endParaRPr lang="ru-RU" sz="2800" dirty="0" smtClean="0"/>
          </a:p>
          <a:p>
            <a:pPr eaLnBrk="1" hangingPunct="1">
              <a:lnSpc>
                <a:spcPct val="80000"/>
              </a:lnSpc>
            </a:pPr>
            <a:endParaRPr lang="ru-RU" sz="2200" dirty="0" smtClean="0"/>
          </a:p>
        </p:txBody>
      </p:sp>
      <p:sp>
        <p:nvSpPr>
          <p:cNvPr id="18436" name="Прямоугольник 3"/>
          <p:cNvSpPr>
            <a:spLocks noChangeArrowheads="1"/>
          </p:cNvSpPr>
          <p:nvPr/>
        </p:nvSpPr>
        <p:spPr bwMode="auto">
          <a:xfrm>
            <a:off x="0" y="714375"/>
            <a:ext cx="3563888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Corbel" pitchFamily="34" charset="0"/>
              </a:rPr>
              <a:t>1</a:t>
            </a:r>
            <a:r>
              <a:rPr lang="ru-RU" sz="2400" b="1" i="1" dirty="0" smtClean="0">
                <a:latin typeface="Corbel" pitchFamily="34" charset="0"/>
              </a:rPr>
              <a:t>.</a:t>
            </a:r>
            <a:r>
              <a:rPr lang="ru-RU" b="1" i="1" dirty="0" smtClean="0">
                <a:latin typeface="Corbel" pitchFamily="34" charset="0"/>
              </a:rPr>
              <a:t> </a:t>
            </a:r>
            <a:r>
              <a:rPr lang="ru-RU" b="1" i="1" dirty="0">
                <a:latin typeface="Corbel" pitchFamily="34" charset="0"/>
              </a:rPr>
              <a:t>Солнце движется как все звезды в направлении созвездия  Геркулеса со скоростью </a:t>
            </a:r>
            <a:r>
              <a:rPr lang="ru-RU" sz="2000" b="1" i="1" dirty="0" smtClean="0">
                <a:latin typeface="Corbel" pitchFamily="34" charset="0"/>
              </a:rPr>
              <a:t>20</a:t>
            </a:r>
            <a:r>
              <a:rPr lang="ru-RU" b="1" i="1" dirty="0" smtClean="0">
                <a:latin typeface="Corbel" pitchFamily="34" charset="0"/>
              </a:rPr>
              <a:t> </a:t>
            </a:r>
            <a:r>
              <a:rPr lang="ru-RU" b="1" i="1" dirty="0">
                <a:latin typeface="Corbel" pitchFamily="34" charset="0"/>
              </a:rPr>
              <a:t>км/с     вместе с  </a:t>
            </a:r>
            <a:r>
              <a:rPr lang="ru-RU" sz="2000" b="1" i="1" dirty="0">
                <a:latin typeface="Corbel" pitchFamily="34" charset="0"/>
              </a:rPr>
              <a:t>8</a:t>
            </a:r>
            <a:r>
              <a:rPr lang="ru-RU" b="1" i="1" dirty="0">
                <a:latin typeface="Corbel" pitchFamily="34" charset="0"/>
              </a:rPr>
              <a:t> планетами</a:t>
            </a:r>
            <a:r>
              <a:rPr lang="ru-RU" sz="1600" b="1" i="1" dirty="0" smtClean="0">
                <a:latin typeface="Corbel" pitchFamily="34" charset="0"/>
              </a:rPr>
              <a:t>.</a:t>
            </a:r>
          </a:p>
          <a:p>
            <a:endParaRPr lang="ru-RU" sz="1600" b="1" i="1" dirty="0">
              <a:latin typeface="Corbel" pitchFamily="34" charset="0"/>
            </a:endParaRPr>
          </a:p>
        </p:txBody>
      </p:sp>
      <p:sp>
        <p:nvSpPr>
          <p:cNvPr id="18437" name="Rectangle 8"/>
          <p:cNvSpPr>
            <a:spLocks noChangeArrowheads="1"/>
          </p:cNvSpPr>
          <p:nvPr/>
        </p:nvSpPr>
        <p:spPr bwMode="auto">
          <a:xfrm>
            <a:off x="0" y="2143116"/>
            <a:ext cx="5544865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2</a:t>
            </a:r>
            <a:r>
              <a:rPr lang="ru-RU" b="1" i="1" dirty="0" smtClean="0"/>
              <a:t>.Солнце</a:t>
            </a:r>
            <a:r>
              <a:rPr lang="ru-RU" b="1" i="1" dirty="0"/>
              <a:t>, как и все звезды  обра</a:t>
            </a:r>
            <a:r>
              <a:rPr lang="ru-RU" b="1" i="1" dirty="0">
                <a:solidFill>
                  <a:schemeClr val="bg1"/>
                </a:solidFill>
              </a:rPr>
              <a:t>щается </a:t>
            </a:r>
            <a:r>
              <a:rPr lang="ru-RU" b="1" i="1" dirty="0"/>
              <a:t>вокруг центра галактики со скор</a:t>
            </a:r>
            <a:r>
              <a:rPr lang="ru-RU" b="1" i="1" dirty="0">
                <a:solidFill>
                  <a:schemeClr val="bg1"/>
                </a:solidFill>
              </a:rPr>
              <a:t>остью 250 </a:t>
            </a:r>
            <a:r>
              <a:rPr lang="ru-RU" b="1" i="1" dirty="0"/>
              <a:t>км/с </a:t>
            </a:r>
            <a:r>
              <a:rPr lang="ru-RU" b="1" i="1" dirty="0" err="1"/>
              <a:t>с</a:t>
            </a:r>
            <a:r>
              <a:rPr lang="ru-RU" b="1" i="1" dirty="0"/>
              <a:t> периодом 200 миллионов </a:t>
            </a:r>
            <a:r>
              <a:rPr lang="ru-RU" b="1" i="1" dirty="0">
                <a:solidFill>
                  <a:schemeClr val="bg1"/>
                </a:solidFill>
              </a:rPr>
              <a:t>лет – </a:t>
            </a:r>
            <a:r>
              <a:rPr lang="ru-RU" b="1" i="1" dirty="0"/>
              <a:t>галактический год</a:t>
            </a: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Людмила\Desktop\астрономия от марины\20140508_084945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71" y="-27654"/>
            <a:ext cx="9180871" cy="688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Людмила\Desktop\астрономия от марины\20140508_084945.jpg"/>
          <p:cNvPicPr>
            <a:picLocks noChangeAspect="1" noChangeArrowheads="1"/>
          </p:cNvPicPr>
          <p:nvPr/>
        </p:nvPicPr>
        <p:blipFill>
          <a:blip r:embed="rId4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8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44892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282" y="0"/>
            <a:ext cx="8624918" cy="642918"/>
          </a:xfrm>
        </p:spPr>
        <p:txBody>
          <a:bodyPr>
            <a:normAutofit fontScale="90000"/>
          </a:bodyPr>
          <a:lstStyle/>
          <a:p>
            <a:r>
              <a:rPr lang="ru-RU" sz="4400" b="1" i="1" u="sng" dirty="0" smtClean="0">
                <a:solidFill>
                  <a:schemeClr val="tx1"/>
                </a:solidFill>
              </a:rPr>
              <a:t>Солнечный спектр</a:t>
            </a:r>
            <a:endParaRPr lang="ru-RU" i="1" u="sng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476672"/>
            <a:ext cx="8244408" cy="54006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FD3829"/>
                </a:solidFill>
              </a:rPr>
              <a:t/>
            </a:r>
            <a:br>
              <a:rPr lang="ru-RU" sz="2800" b="1" dirty="0" smtClean="0">
                <a:solidFill>
                  <a:srgbClr val="FD3829"/>
                </a:solidFill>
              </a:rPr>
            </a:br>
            <a:r>
              <a:rPr lang="ru-RU" sz="2400" b="1" i="1" dirty="0">
                <a:solidFill>
                  <a:schemeClr val="tx1"/>
                </a:solidFill>
              </a:rPr>
              <a:t>Спектр Солнца – непрерывный спектр, на который наложено более </a:t>
            </a:r>
            <a:endParaRPr lang="ru-RU" sz="2400" b="1" i="1" dirty="0" smtClean="0">
              <a:solidFill>
                <a:schemeClr val="tx1"/>
              </a:solidFill>
            </a:endParaRP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20 </a:t>
            </a:r>
            <a:r>
              <a:rPr lang="ru-RU" sz="2400" b="1" i="1" dirty="0">
                <a:solidFill>
                  <a:schemeClr val="tx1"/>
                </a:solidFill>
              </a:rPr>
              <a:t>000 линий поглощения (фраунгоферовых линий).</a:t>
            </a: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Эти линии в спектре Солнца образуются в результате поглощения квантов света в более холодных слоях солнечной атмосферы.</a:t>
            </a:r>
            <a:br>
              <a:rPr lang="ru-RU" sz="2400" b="1" i="1" dirty="0" smtClean="0">
                <a:solidFill>
                  <a:schemeClr val="tx1"/>
                </a:solidFill>
              </a:rPr>
            </a:br>
            <a:r>
              <a:rPr lang="ru-RU" sz="2400" b="1" i="1" dirty="0" smtClean="0">
                <a:solidFill>
                  <a:schemeClr val="tx1"/>
                </a:solidFill>
              </a:rPr>
              <a:t>Преобладающим элементом на Солнце является водород, количество атомов гелия в 4-5 раз меньше, чем водорода.</a:t>
            </a:r>
          </a:p>
          <a:p>
            <a:r>
              <a:rPr lang="ru-RU" sz="2400" b="1" i="1" dirty="0" smtClean="0">
                <a:solidFill>
                  <a:schemeClr val="tx1"/>
                </a:solidFill>
              </a:rPr>
              <a:t>Число атомов других элементов в 1000 раз больше, чем атомов водорода. Наиболее распространённый кислород, углерод, азот, магний, железо и др.</a:t>
            </a:r>
            <a:endParaRPr lang="ru-RU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975928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9525664505c1e0cc1fca0598316fb65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5400000">
            <a:off x="2784182" y="477908"/>
            <a:ext cx="6858001" cy="590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419872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chemeClr val="bg1"/>
                </a:solidFill>
              </a:rPr>
              <a:t>Положение Солнца на главной </a:t>
            </a:r>
            <a:r>
              <a:rPr lang="ru-RU" sz="2400" b="1" u="sng" dirty="0" smtClean="0">
                <a:solidFill>
                  <a:schemeClr val="bg1"/>
                </a:solidFill>
              </a:rPr>
              <a:t>последовательности</a:t>
            </a:r>
            <a:endParaRPr lang="ru-RU" sz="2400" b="1" u="sng" dirty="0">
              <a:solidFill>
                <a:schemeClr val="bg1"/>
              </a:solidFill>
            </a:endParaRPr>
          </a:p>
          <a:p>
            <a:r>
              <a:rPr lang="ru-RU" sz="2200" dirty="0" smtClean="0">
                <a:solidFill>
                  <a:srgbClr val="FF0000"/>
                </a:solidFill>
              </a:rPr>
              <a:t>90% всех звезд находится на главной последовательности.</a:t>
            </a:r>
          </a:p>
          <a:p>
            <a:r>
              <a:rPr lang="ru-RU" sz="2200" dirty="0" smtClean="0">
                <a:solidFill>
                  <a:srgbClr val="FF0000"/>
                </a:solidFill>
              </a:rPr>
              <a:t>Солнце – типичная звезда главной последовательности, за 4,7 миллиардов лет уже израсходовало половину водородного топлива и сможет поддерживать свое существование в течение </a:t>
            </a:r>
            <a:r>
              <a:rPr lang="ru-RU" sz="2200" dirty="0">
                <a:solidFill>
                  <a:srgbClr val="FF0000"/>
                </a:solidFill>
              </a:rPr>
              <a:t>6</a:t>
            </a:r>
            <a:r>
              <a:rPr lang="ru-RU" sz="2200" dirty="0" smtClean="0">
                <a:solidFill>
                  <a:srgbClr val="FF0000"/>
                </a:solidFill>
              </a:rPr>
              <a:t>-7 миллиардов лет, пока запасы водорода не иссякнут</a:t>
            </a:r>
            <a:r>
              <a:rPr lang="ru-RU" sz="2200" dirty="0" smtClean="0">
                <a:solidFill>
                  <a:schemeClr val="bg1">
                    <a:lumMod val="65000"/>
                  </a:schemeClr>
                </a:solidFill>
              </a:rPr>
              <a:t>.</a:t>
            </a:r>
            <a:endParaRPr lang="ru-RU" sz="2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589057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lum contrast="40000"/>
          </a:blip>
          <a:srcRect l="-124" r="-124"/>
          <a:stretch/>
        </p:blipFill>
        <p:spPr bwMode="auto">
          <a:xfrm>
            <a:off x="-108520" y="0"/>
            <a:ext cx="92391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2" name="Rectangle 2"/>
          <p:cNvSpPr>
            <a:spLocks noGrp="1"/>
          </p:cNvSpPr>
          <p:nvPr>
            <p:ph type="ctrTitle"/>
          </p:nvPr>
        </p:nvSpPr>
        <p:spPr bwMode="auto">
          <a:xfrm>
            <a:off x="3513" y="260648"/>
            <a:ext cx="9015041" cy="1556792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b="1" i="1" u="sng" dirty="0" smtClean="0">
                <a:solidFill>
                  <a:schemeClr val="bg1"/>
                </a:solidFill>
                <a:effectLst/>
              </a:rPr>
              <a:t>Солнце вначале своей жизни на главной последовательности и </a:t>
            </a:r>
            <a:r>
              <a:rPr lang="en-US" b="1" i="1" u="sng" dirty="0" smtClean="0">
                <a:solidFill>
                  <a:schemeClr val="bg1"/>
                </a:solidFill>
                <a:effectLst/>
              </a:rPr>
              <a:t>“</a:t>
            </a:r>
            <a:r>
              <a:rPr lang="ru-RU" b="1" i="1" u="sng" dirty="0" smtClean="0">
                <a:solidFill>
                  <a:schemeClr val="bg1"/>
                </a:solidFill>
                <a:effectLst/>
              </a:rPr>
              <a:t>на склоне лет</a:t>
            </a:r>
            <a:r>
              <a:rPr lang="en-US" b="1" i="1" u="sng" dirty="0" smtClean="0">
                <a:solidFill>
                  <a:schemeClr val="bg1"/>
                </a:solidFill>
                <a:effectLst/>
              </a:rPr>
              <a:t>”</a:t>
            </a:r>
            <a:endParaRPr lang="ru-RU" b="1" i="1" u="sng" dirty="0" smtClean="0"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lum contrast="40000"/>
          </a:blip>
          <a:srcRect/>
          <a:stretch>
            <a:fillRect/>
          </a:stretch>
        </p:blipFill>
        <p:spPr bwMode="auto">
          <a:xfrm>
            <a:off x="-108520" y="0"/>
            <a:ext cx="9252520" cy="6885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6" name="Rectangle 2"/>
          <p:cNvSpPr>
            <a:spLocks noGrp="1"/>
          </p:cNvSpPr>
          <p:nvPr>
            <p:ph type="ctrTitle"/>
          </p:nvPr>
        </p:nvSpPr>
        <p:spPr bwMode="auto">
          <a:xfrm>
            <a:off x="317054" y="-603448"/>
            <a:ext cx="8826946" cy="1872208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b="1" i="1" u="sng" dirty="0" smtClean="0">
                <a:solidFill>
                  <a:schemeClr val="tx1"/>
                </a:solidFill>
              </a:rPr>
              <a:t>Солнце на стадии красного гиганта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>
              <a:effectLst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20140501_12163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92150"/>
            <a:ext cx="9144000" cy="4899025"/>
          </a:xfrm>
          <a:prstGeom prst="rect">
            <a:avLst/>
          </a:prstGeom>
          <a:noFill/>
        </p:spPr>
      </p:pic>
      <p:sp>
        <p:nvSpPr>
          <p:cNvPr id="21505" name="Rectangle 2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8934450" cy="893763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z="2400" b="1" i="1" u="sng" dirty="0" smtClean="0">
                <a:solidFill>
                  <a:schemeClr val="tx1"/>
                </a:solidFill>
                <a:effectLst/>
              </a:rPr>
              <a:t>Строение Солнца как стационарной звезды</a:t>
            </a:r>
          </a:p>
        </p:txBody>
      </p:sp>
      <p:sp>
        <p:nvSpPr>
          <p:cNvPr id="21506" name="Rectangle 3"/>
          <p:cNvSpPr>
            <a:spLocks noGrp="1"/>
          </p:cNvSpPr>
          <p:nvPr>
            <p:ph idx="1"/>
          </p:nvPr>
        </p:nvSpPr>
        <p:spPr>
          <a:xfrm>
            <a:off x="6443663" y="1268413"/>
            <a:ext cx="2459037" cy="3603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ru-RU" sz="2000" smtClean="0"/>
          </a:p>
        </p:txBody>
      </p:sp>
      <p:pic>
        <p:nvPicPr>
          <p:cNvPr id="21509" name="Picture 5" descr="11111111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573016"/>
            <a:ext cx="4784698" cy="388843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1510" name="Rectangle 6"/>
          <p:cNvSpPr>
            <a:spLocks noChangeArrowheads="1"/>
          </p:cNvSpPr>
          <p:nvPr/>
        </p:nvSpPr>
        <p:spPr bwMode="auto">
          <a:xfrm>
            <a:off x="250825" y="5589588"/>
            <a:ext cx="4392613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</a:pPr>
            <a:r>
              <a:rPr lang="ru-RU" sz="1600" b="1" i="1" dirty="0"/>
              <a:t>Солнце состоит из ядра, зоны </a:t>
            </a:r>
            <a:r>
              <a:rPr lang="ru-RU" sz="1600" b="1" i="1" dirty="0" err="1"/>
              <a:t>энерговыделения</a:t>
            </a:r>
            <a:r>
              <a:rPr lang="ru-RU" sz="1600" b="1" i="1" dirty="0"/>
              <a:t>, </a:t>
            </a:r>
            <a:r>
              <a:rPr lang="ru-RU" sz="1600" b="1" i="1" dirty="0" err="1"/>
              <a:t>зоны</a:t>
            </a:r>
            <a:r>
              <a:rPr lang="ru-RU" sz="1600" b="1" i="1" dirty="0"/>
              <a:t> конвекции, и атмосферы. Атмосфера состоит из фотосферы, хромосферы, короны</a:t>
            </a:r>
            <a:r>
              <a:rPr lang="ru-RU" sz="800" b="1" i="1" dirty="0"/>
              <a:t>.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Дом\AppData\Local\Microsoft\Windows\Temporary Internet Files\Content.IE5\EAJJ8KRB\IMG_46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25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357188"/>
            <a:ext cx="9144000" cy="1428751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u="sng" dirty="0" smtClean="0">
                <a:solidFill>
                  <a:schemeClr val="tx1"/>
                </a:solidFill>
              </a:rPr>
              <a:t>Ядро Солнца.</a:t>
            </a:r>
            <a:endParaRPr lang="ru-RU" sz="2800" b="1" i="1" u="sng" dirty="0">
              <a:solidFill>
                <a:schemeClr val="tx1"/>
              </a:solidFill>
            </a:endParaRPr>
          </a:p>
        </p:txBody>
      </p:sp>
      <p:pic>
        <p:nvPicPr>
          <p:cNvPr id="6" name="Содержимое 5" descr="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17046" y="1484784"/>
            <a:ext cx="5500694" cy="4430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555" name="Прямоугольник 3"/>
          <p:cNvSpPr>
            <a:spLocks noChangeArrowheads="1"/>
          </p:cNvSpPr>
          <p:nvPr/>
        </p:nvSpPr>
        <p:spPr bwMode="auto">
          <a:xfrm>
            <a:off x="107505" y="836712"/>
            <a:ext cx="266429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Ядро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 размеру составляет 1/3 часть размеров Солнца. Плотность ядра в 13 раз больше плотности свинца. Внутри Солнца идут термоядерные реакции синтеза водорода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гелий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протон—протонный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цикл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4572000" y="4221163"/>
            <a:ext cx="52863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 i="1">
              <a:latin typeface="Corbel" pitchFamily="34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934450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       </a:t>
            </a:r>
            <a:r>
              <a:rPr lang="ru-RU" dirty="0" smtClean="0">
                <a:solidFill>
                  <a:srgbClr val="FF0000"/>
                </a:solidFill>
              </a:rPr>
              <a:t>Солнце – стационарная звезда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54938" cy="532859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Цели урока: </a:t>
            </a:r>
          </a:p>
          <a:p>
            <a:r>
              <a:rPr lang="ru-RU" dirty="0">
                <a:solidFill>
                  <a:srgbClr val="FF0000"/>
                </a:solidFill>
              </a:rPr>
              <a:t>Содержательная:  На примере изучения строения и физических характеристик Солнца получить представление о  стационарных звездах. Знакомство с понятием «стационарная звезда».</a:t>
            </a:r>
          </a:p>
          <a:p>
            <a:r>
              <a:rPr lang="ru-RU" dirty="0" err="1">
                <a:solidFill>
                  <a:srgbClr val="FF0000"/>
                </a:solidFill>
              </a:rPr>
              <a:t>Деятельностная</a:t>
            </a:r>
            <a:r>
              <a:rPr lang="ru-RU" dirty="0">
                <a:solidFill>
                  <a:srgbClr val="FF0000"/>
                </a:solidFill>
              </a:rPr>
              <a:t>:  Формирование у учащихся научной картины мира</a:t>
            </a:r>
          </a:p>
        </p:txBody>
      </p:sp>
    </p:spTree>
    <p:extLst>
      <p:ext uri="{BB962C8B-B14F-4D97-AF65-F5344CB8AC3E}">
        <p14:creationId xmlns:p14="http://schemas.microsoft.com/office/powerpoint/2010/main" val="3923330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64096"/>
          </a:xfr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Протон – протонный цикл</a:t>
            </a:r>
            <a:endParaRPr lang="ru-RU" sz="44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9120723" cy="6021288"/>
          </a:xfr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/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ядра Солнца проходят термоядерные реакции слияния лёгких ядер водорода при очень высоких температурах  и образование ядер гелия: протон - протонный цикл, состоящий из трех реакций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 первой из которых из ядер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водорода образуются ядра дейтерия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(тяжёлый изотоп водорода, атомная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 2); во второй из ядер водорода образуются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ядра изотопа гелия с атомной массой 3 и, наконец,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третьей из них образуются ядра устойчивого 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изотопа гелия с атомной массой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два протона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5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Людмила\Desktop\астрономия от марины\20140508_084846_001.jpg"/>
          <p:cNvPicPr>
            <a:picLocks noChangeAspect="1" noChangeArrowheads="1"/>
          </p:cNvPicPr>
          <p:nvPr/>
        </p:nvPicPr>
        <p:blipFill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79"/>
            <a:ext cx="9144000" cy="630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Grp="1"/>
          </p:cNvSpPr>
          <p:nvPr>
            <p:ph idx="1"/>
          </p:nvPr>
        </p:nvSpPr>
        <p:spPr>
          <a:xfrm>
            <a:off x="0" y="0"/>
            <a:ext cx="9144000" cy="692696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82550" indent="0" algn="ctr">
              <a:buNone/>
            </a:pPr>
            <a:r>
              <a:rPr lang="ru-RU" b="1" u="sng" dirty="0" smtClean="0"/>
              <a:t>Протон-протонный цикл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ctrTitle"/>
          </p:nvPr>
        </p:nvSpPr>
        <p:spPr bwMode="auto">
          <a:xfrm>
            <a:off x="0" y="274638"/>
            <a:ext cx="8934450" cy="582594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4400" b="1" i="1" u="sng" dirty="0" smtClean="0">
                <a:solidFill>
                  <a:schemeClr val="tx1"/>
                </a:solidFill>
              </a:rPr>
              <a:t>Зона </a:t>
            </a:r>
            <a:r>
              <a:rPr lang="ru-RU" sz="4400" b="1" i="1" u="sng" dirty="0" err="1" smtClean="0">
                <a:solidFill>
                  <a:schemeClr val="tx1"/>
                </a:solidFill>
              </a:rPr>
              <a:t>энерговыделения</a:t>
            </a:r>
            <a:endParaRPr lang="ru-RU" u="sng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52227" name="Rectangle 3"/>
          <p:cNvSpPr>
            <a:spLocks noGrp="1"/>
          </p:cNvSpPr>
          <p:nvPr>
            <p:ph type="subTitle" idx="1"/>
          </p:nvPr>
        </p:nvSpPr>
        <p:spPr>
          <a:xfrm>
            <a:off x="5364088" y="1196752"/>
            <a:ext cx="3565630" cy="4032448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</a:pPr>
            <a:r>
              <a:rPr lang="ru-RU" sz="2000" b="1" i="1" dirty="0"/>
              <a:t>Следующая за ядром следует зона </a:t>
            </a:r>
            <a:r>
              <a:rPr lang="ru-RU" sz="2000" b="1" i="1" dirty="0" err="1"/>
              <a:t>энерговыделения</a:t>
            </a:r>
            <a:r>
              <a:rPr lang="ru-RU" sz="2000" b="1" i="1" dirty="0"/>
              <a:t> или лучистая зона.  В зоне </a:t>
            </a:r>
            <a:r>
              <a:rPr lang="ru-RU" sz="2000" b="1" i="1" dirty="0" err="1"/>
              <a:t>энерговыжеления</a:t>
            </a:r>
            <a:r>
              <a:rPr lang="ru-RU" sz="2000" b="1" i="1" dirty="0"/>
              <a:t> энергия в недрах ядра переносится излучением ее внутренним слоями, поглощение следующими вышележащими, </a:t>
            </a:r>
            <a:r>
              <a:rPr lang="ru-RU" sz="2000" b="1" i="1" dirty="0" err="1"/>
              <a:t>переизлучением</a:t>
            </a:r>
            <a:r>
              <a:rPr lang="ru-RU" sz="2000" b="1" i="1" dirty="0"/>
              <a:t> энергии этими слоями и поглощение вышележащими. Каждый последующий слой излучает квант меньшей энергии.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endParaRPr lang="ru-RU" sz="1800" b="1" i="1" dirty="0" smtClean="0"/>
          </a:p>
          <a:p>
            <a:pPr>
              <a:lnSpc>
                <a:spcPct val="90000"/>
              </a:lnSpc>
            </a:pPr>
            <a:r>
              <a:rPr lang="ru-RU" sz="1800" dirty="0" smtClean="0"/>
              <a:t>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5475735" cy="51428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ctrTitle"/>
          </p:nvPr>
        </p:nvSpPr>
        <p:spPr bwMode="auto">
          <a:xfrm>
            <a:off x="2771800" y="0"/>
            <a:ext cx="4433888" cy="764704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4400" b="1" i="1" u="sng" dirty="0" smtClean="0">
                <a:solidFill>
                  <a:schemeClr val="tx1"/>
                </a:solidFill>
              </a:rPr>
              <a:t>Зона конвекции</a:t>
            </a:r>
            <a:endParaRPr lang="ru-RU" i="1" u="sng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51203" name="Rectangle 3"/>
          <p:cNvSpPr>
            <a:spLocks noGrp="1"/>
          </p:cNvSpPr>
          <p:nvPr>
            <p:ph type="subTitle" idx="1"/>
          </p:nvPr>
        </p:nvSpPr>
        <p:spPr>
          <a:xfrm>
            <a:off x="899592" y="692696"/>
            <a:ext cx="6090642" cy="2520280"/>
          </a:xfrm>
        </p:spPr>
        <p:txBody>
          <a:bodyPr/>
          <a:lstStyle/>
          <a:p>
            <a:pPr marL="82550" indent="0">
              <a:buNone/>
            </a:pPr>
            <a:r>
              <a:rPr lang="ru-RU" sz="2000" b="1" dirty="0" smtClean="0"/>
              <a:t>Следующей за лучистой зоной является зона конвекции , где перенос энергии осуществляется потоками плазмы, то есть более горячий расширенный слой поднимается на поверхность в верхнем слое, что является причиной гранул в фотосфере.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pic>
        <p:nvPicPr>
          <p:cNvPr id="3074" name="Picture 2" descr="E:\самые красивыекартинки\солнце\050203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650399"/>
            <a:ext cx="7012668" cy="420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4" descr="76256437_69327800x60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1249462940_promanim4_ei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6190"/>
            <a:ext cx="3000396" cy="23717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 descr="379343_6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098063" flipH="1">
            <a:off x="5455129" y="521858"/>
            <a:ext cx="3096135" cy="28355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aphicFrame>
        <p:nvGraphicFramePr>
          <p:cNvPr id="5" name="Схема 4"/>
          <p:cNvGraphicFramePr/>
          <p:nvPr/>
        </p:nvGraphicFramePr>
        <p:xfrm>
          <a:off x="142844" y="1500174"/>
          <a:ext cx="6143668" cy="472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Рисунок 11" descr="sun06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995615">
            <a:off x="557137" y="554522"/>
            <a:ext cx="2643174" cy="17859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10530659"/>
      </p:ext>
    </p:extLst>
  </p:cSld>
  <p:clrMapOvr>
    <a:masterClrMapping/>
  </p:clrMapOvr>
  <p:transition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10764"/>
            <a:ext cx="3707904" cy="785813"/>
          </a:xfrm>
        </p:spPr>
        <p:txBody>
          <a:bodyPr/>
          <a:lstStyle/>
          <a:p>
            <a:pPr marL="26988" eaLnBrk="1" hangingPunct="1"/>
            <a:r>
              <a:rPr lang="ru-RU" sz="3600" b="1" i="1" u="sng" dirty="0" smtClean="0">
                <a:solidFill>
                  <a:schemeClr val="tx1"/>
                </a:solidFill>
                <a:latin typeface="Segoe Print" pitchFamily="2" charset="0"/>
              </a:rPr>
              <a:t>Атмосфера</a:t>
            </a:r>
            <a:endParaRPr lang="ru-RU" sz="1600" b="1" i="1" u="sng" dirty="0" smtClean="0">
              <a:solidFill>
                <a:schemeClr val="tx1"/>
              </a:solidFill>
              <a:latin typeface="Segoe Print" pitchFamily="2" charset="0"/>
            </a:endParaRPr>
          </a:p>
        </p:txBody>
      </p:sp>
      <p:pic>
        <p:nvPicPr>
          <p:cNvPr id="5" name="Рисунок 4" descr="1323460837_stroenie_soln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7620" y="908719"/>
            <a:ext cx="5286380" cy="511505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603" name="Прямоугольник 3"/>
          <p:cNvSpPr>
            <a:spLocks noChangeArrowheads="1"/>
          </p:cNvSpPr>
          <p:nvPr/>
        </p:nvSpPr>
        <p:spPr bwMode="auto">
          <a:xfrm>
            <a:off x="0" y="785813"/>
            <a:ext cx="385762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i="1" dirty="0">
                <a:latin typeface="Corbel" pitchFamily="34" charset="0"/>
              </a:rPr>
              <a:t>Фотосфера - внешняя область Солнца, нижняя часть атмосферы Солнца, примыкающая к конвективной зоне </a:t>
            </a:r>
          </a:p>
          <a:p>
            <a:r>
              <a:rPr lang="ru-RU" b="1" i="1" dirty="0">
                <a:latin typeface="Corbel" pitchFamily="34" charset="0"/>
              </a:rPr>
              <a:t>Хромосфера - это самая верхняя часть солнечной атмосферы. О</a:t>
            </a:r>
            <a:r>
              <a:rPr lang="ru-RU" b="1" i="1" dirty="0" smtClean="0">
                <a:latin typeface="Corbel" pitchFamily="34" charset="0"/>
              </a:rPr>
              <a:t>на </a:t>
            </a:r>
            <a:r>
              <a:rPr lang="ru-RU" b="1" i="1" dirty="0">
                <a:latin typeface="Corbel" pitchFamily="34" charset="0"/>
              </a:rPr>
              <a:t>простирается на несколько тысяч километров над фотосферой, становится видимой с Земли только во время полного солнечного затмения, когда светит красным светом благодаря наличию там водорода. Хромосфера содержит и другие элементы, включая </a:t>
            </a:r>
            <a:r>
              <a:rPr lang="ru-RU" b="1" i="1" dirty="0" smtClean="0">
                <a:latin typeface="Corbel" pitchFamily="34" charset="0"/>
              </a:rPr>
              <a:t>гелии </a:t>
            </a:r>
            <a:r>
              <a:rPr lang="ru-RU" b="1" i="1" dirty="0">
                <a:latin typeface="Corbel" pitchFamily="34" charset="0"/>
              </a:rPr>
              <a:t>кальций. Из-за грануляции фотосфера имеет зернистую структуру </a:t>
            </a:r>
            <a:r>
              <a:rPr lang="ru-RU" b="1" i="1" dirty="0" smtClean="0">
                <a:latin typeface="Corbel" pitchFamily="34" charset="0"/>
              </a:rPr>
              <a:t> и составляет 1/3 </a:t>
            </a:r>
            <a:r>
              <a:rPr lang="ru-RU" b="1" i="1" dirty="0">
                <a:latin typeface="Corbel" pitchFamily="34" charset="0"/>
              </a:rPr>
              <a:t>часть солнечного диска</a:t>
            </a:r>
          </a:p>
          <a:p>
            <a:endParaRPr lang="ru-RU" dirty="0">
              <a:latin typeface="Corbel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39520"/>
            <a:ext cx="8839200" cy="857232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i="1" u="sng" dirty="0" smtClean="0">
                <a:solidFill>
                  <a:schemeClr val="tx1"/>
                </a:solidFill>
              </a:rPr>
              <a:t>Корона - внешний слой атмосферы  Солнца температурой около 10 млн. К.</a:t>
            </a:r>
            <a:br>
              <a:rPr lang="ru-RU" sz="2400" b="1" i="1" u="sng" dirty="0" smtClean="0">
                <a:solidFill>
                  <a:schemeClr val="tx1"/>
                </a:solidFill>
              </a:rPr>
            </a:br>
            <a:endParaRPr lang="ru-RU" sz="2400" u="sng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75" y="1357313"/>
            <a:ext cx="3552825" cy="4429125"/>
          </a:xfrm>
        </p:spPr>
        <p:txBody>
          <a:bodyPr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b="1" i="1" dirty="0" smtClean="0"/>
              <a:t>Корона имеет круглую форму в  годы  максимума солнечной активности, а  в годы  минимума солнечной активности вытянутую в плоскости экватора Солнца. Во время вспышек усиливаются потоки плазмы в виде солнечного ветра – </a:t>
            </a:r>
            <a:r>
              <a:rPr lang="ru-RU" b="1" i="1" dirty="0" err="1" smtClean="0"/>
              <a:t>корональные</a:t>
            </a:r>
            <a:r>
              <a:rPr lang="ru-RU" b="1" i="1" dirty="0" smtClean="0"/>
              <a:t> лучи. </a:t>
            </a:r>
            <a:r>
              <a:rPr lang="ru-RU" i="1" dirty="0" smtClean="0"/>
              <a:t>Для исследования Солнца применяют коронографы. Коронограф - телескоп для наблюдения Солнца на высоте 2000 м и выше над уровнем моря. Солнечная активность и солнечно – земные связи.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  <p:pic>
        <p:nvPicPr>
          <p:cNvPr id="4098" name="Picture 2" descr="E:\самые красивыекартинки\солнце\0_5f4cb_e9d9de9f_XL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8" t="8059" r="19427"/>
          <a:stretch/>
        </p:blipFill>
        <p:spPr bwMode="auto">
          <a:xfrm>
            <a:off x="251521" y="1542196"/>
            <a:ext cx="4525196" cy="394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7" descr="sun06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>
            <a:off x="4355976" y="142875"/>
            <a:ext cx="4788024" cy="6572250"/>
          </a:xfrm>
        </p:spPr>
        <p:txBody>
          <a:bodyPr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chemeClr val="bg1"/>
                </a:solidFill>
              </a:rPr>
              <a:t>В фотосфере Солнца наблюдаются пятна.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3200" b="1" dirty="0" smtClean="0">
                <a:solidFill>
                  <a:schemeClr val="bg1"/>
                </a:solidFill>
              </a:rPr>
              <a:t>  </a:t>
            </a:r>
            <a:r>
              <a:rPr lang="ru-RU" sz="3200" b="1" i="1" u="sng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Пятна</a:t>
            </a:r>
            <a:r>
              <a:rPr lang="ru-RU" sz="32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</a:rPr>
              <a:t>- темные, относительно холодные участки на фотосфере Солнца в виде групп, являющиеся результатом больших локальных магнитных полей в зоне +/- 30°от экватора, подавляющих конвективные движения. Пятна превышают размер Земли более чем в 10 раз и видны на заходе и восходе Солнца. Активные группы пятен регенерируют солнечные вспышки в тех местах, где происходит прорыв плазмы сквозь  подавляющие магнитные поля из- за ослабления  и </a:t>
            </a:r>
            <a:r>
              <a:rPr lang="ru-RU" sz="3200" b="1" dirty="0" err="1" smtClean="0">
                <a:solidFill>
                  <a:schemeClr val="bg1"/>
                </a:solidFill>
              </a:rPr>
              <a:t>перезамыкания</a:t>
            </a:r>
            <a:r>
              <a:rPr lang="ru-RU" sz="3200" b="1" dirty="0" smtClean="0">
                <a:solidFill>
                  <a:schemeClr val="bg1"/>
                </a:solidFill>
              </a:rPr>
              <a:t> магнитных полей, то есть их перестройки. В области ослабления магнитных полей появляются факелы.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717032"/>
            <a:ext cx="6804248" cy="3140968"/>
          </a:xfrm>
        </p:spPr>
        <p:txBody>
          <a:bodyPr/>
          <a:lstStyle/>
          <a:p>
            <a:pPr marL="26988" eaLnBrk="1" hangingPunct="1">
              <a:lnSpc>
                <a:spcPct val="80000"/>
              </a:lnSpc>
            </a:pPr>
            <a:r>
              <a:rPr lang="ru-RU" sz="2800" b="1" i="1" u="sng" dirty="0" smtClean="0">
                <a:solidFill>
                  <a:schemeClr val="bg1"/>
                </a:solidFill>
              </a:rPr>
              <a:t>Солнечный ветер </a:t>
            </a:r>
            <a:r>
              <a:rPr lang="ru-RU" sz="2800" b="1" i="1" dirty="0" smtClean="0">
                <a:solidFill>
                  <a:schemeClr val="bg1"/>
                </a:solidFill>
              </a:rPr>
              <a:t>- это  поток электрически заряженных частиц большой энергии, которые все время улетают из солнечной короны в направлении границ  Солнечной </a:t>
            </a:r>
            <a:r>
              <a:rPr lang="ru-RU" sz="2400" b="1" i="1" dirty="0" smtClean="0">
                <a:solidFill>
                  <a:schemeClr val="bg1"/>
                </a:solidFill>
              </a:rPr>
              <a:t>системы. </a:t>
            </a:r>
            <a:endParaRPr lang="ru-RU" sz="24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3" descr="14ro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33" y="-1413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27725"/>
            <a:ext cx="4214811" cy="714356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>
              <a:defRPr/>
            </a:pPr>
            <a:r>
              <a:rPr lang="ru-RU" sz="4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Протуберанцы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836712"/>
            <a:ext cx="4211960" cy="5148666"/>
          </a:xfrm>
        </p:spPr>
        <p:txBody>
          <a:bodyPr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solidFill>
                  <a:schemeClr val="bg1"/>
                </a:solidFill>
              </a:rPr>
              <a:t>Протуберанцы - это огненные языки яркого газа, которые поднимаются на сотни тысяч километров над солнечным лимбом. Они состоят из относительно холодного (10000К) плотного газа в более горячей (10000000К) и более разреженный окружающей короне. Протуберанцы, видимо, образуются в области солнечных пятен.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730673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Звезды отличаются друг от друга: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0" y="1772816"/>
            <a:ext cx="9144000" cy="5229200"/>
          </a:xfr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массе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светимости (блеску)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размерам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спектру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температуре, цвету (диаграмма </a:t>
            </a:r>
            <a:r>
              <a:rPr lang="ru-RU" sz="4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Герцшпрунга-Рессела</a:t>
            </a:r>
            <a:r>
              <a:rPr lang="ru-RU" sz="4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0330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Дом\AppData\Local\Microsoft\Windows\Temporary Internet Files\Content.IE5\03UKMIU3\IMG_466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"/>
            <a:ext cx="5256584" cy="1196751"/>
          </a:xfrm>
        </p:spPr>
        <p:txBody>
          <a:bodyPr>
            <a:normAutofit fontScale="90000"/>
          </a:bodyPr>
          <a:lstStyle/>
          <a:p>
            <a:r>
              <a:rPr lang="ru-RU" b="1" i="1" u="sng" dirty="0" smtClean="0">
                <a:solidFill>
                  <a:schemeClr val="tx1"/>
                </a:solidFill>
              </a:rPr>
              <a:t> Солнечные </a:t>
            </a:r>
            <a:r>
              <a:rPr lang="ru-RU" b="1" i="1" u="sng" dirty="0">
                <a:solidFill>
                  <a:schemeClr val="tx1"/>
                </a:solidFill>
              </a:rPr>
              <a:t>в</a:t>
            </a:r>
            <a:r>
              <a:rPr lang="ru-RU" b="1" i="1" u="sng" dirty="0" smtClean="0">
                <a:solidFill>
                  <a:schemeClr val="tx1"/>
                </a:solidFill>
              </a:rPr>
              <a:t>спышки</a:t>
            </a:r>
            <a:endParaRPr lang="ru-RU" b="1" i="1" u="sng" dirty="0">
              <a:solidFill>
                <a:schemeClr val="tx1"/>
              </a:solidFill>
            </a:endParaRPr>
          </a:p>
        </p:txBody>
      </p:sp>
      <p:pic>
        <p:nvPicPr>
          <p:cNvPr id="4" name="Picture 6" descr="0503010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70665" y="1105999"/>
            <a:ext cx="5500702" cy="381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412777"/>
            <a:ext cx="396044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Хромосферные вспышки</a:t>
            </a:r>
            <a:r>
              <a:rPr lang="ru-RU" dirty="0"/>
              <a:t> - огромные, короткоживущие выбросы света и вещества, являющиеся результатом перестройки магнитных силовых линий. Хромосферные вспышки сопровождаются выбросом протонов, электронов, гамма- излучения,  рентгеновского излучения, радиоизлучения, солнечного ветра.  </a:t>
            </a:r>
          </a:p>
        </p:txBody>
      </p:sp>
    </p:spTree>
    <p:extLst>
      <p:ext uri="{BB962C8B-B14F-4D97-AF65-F5344CB8AC3E}">
        <p14:creationId xmlns:p14="http://schemas.microsoft.com/office/powerpoint/2010/main" val="253349140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9" descr="606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43570" cy="67151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7499350" cy="1143000"/>
          </a:xfrm>
        </p:spPr>
        <p:txBody>
          <a:bodyPr/>
          <a:lstStyle/>
          <a:p>
            <a:r>
              <a:rPr lang="ru-RU" b="1" i="1" u="sng" dirty="0" err="1" smtClean="0">
                <a:solidFill>
                  <a:schemeClr val="tx1"/>
                </a:solidFill>
              </a:rPr>
              <a:t>Спикулы</a:t>
            </a:r>
            <a:endParaRPr lang="ru-RU" b="1" i="1" u="sng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57818" y="0"/>
            <a:ext cx="3786182" cy="4143380"/>
          </a:xfrm>
        </p:spPr>
        <p:txBody>
          <a:bodyPr/>
          <a:lstStyle/>
          <a:p>
            <a:r>
              <a:rPr lang="ru-RU" dirty="0" err="1" smtClean="0"/>
              <a:t>Спикулы</a:t>
            </a:r>
            <a:r>
              <a:rPr lang="ru-RU" dirty="0" smtClean="0"/>
              <a:t> - языки на краю диска в виде выбросов плазмы со скоростью 20 или 30 км/с в течении 5-10 мин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122835"/>
      </p:ext>
    </p:extLst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52"/>
            <a:ext cx="8934450" cy="1274786"/>
          </a:xfrm>
        </p:spPr>
        <p:txBody>
          <a:bodyPr/>
          <a:lstStyle/>
          <a:p>
            <a:r>
              <a:rPr lang="ru-RU" b="1" i="1" u="sng" dirty="0" smtClean="0">
                <a:solidFill>
                  <a:schemeClr val="tx1"/>
                </a:solidFill>
              </a:rPr>
              <a:t>Корональные лучи</a:t>
            </a:r>
            <a:endParaRPr lang="ru-RU" b="1" i="1" u="sng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9190" y="142852"/>
            <a:ext cx="4214810" cy="4286280"/>
          </a:xfrm>
        </p:spPr>
        <p:txBody>
          <a:bodyPr/>
          <a:lstStyle/>
          <a:p>
            <a:r>
              <a:rPr lang="ru-RU" sz="2400" dirty="0" smtClean="0"/>
              <a:t>Корона имеет круглую форму в  годы  максимума солнечной активности и  в годы  минимумы солнечной активности вытянутую в плоскости экватора Солнца. Во время вспышек усиливаются потоки плазмы в виде солнечного ветра – </a:t>
            </a:r>
            <a:r>
              <a:rPr lang="ru-RU" sz="2400" dirty="0" err="1" smtClean="0"/>
              <a:t>корональные</a:t>
            </a:r>
            <a:r>
              <a:rPr lang="ru-RU" sz="2400" dirty="0" smtClean="0"/>
              <a:t> лучи.</a:t>
            </a:r>
            <a:endParaRPr lang="ru-RU" sz="2400" dirty="0"/>
          </a:p>
        </p:txBody>
      </p:sp>
      <p:pic>
        <p:nvPicPr>
          <p:cNvPr id="4" name="Picture 8" descr="0502050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8196" r="27523" b="45977"/>
          <a:stretch/>
        </p:blipFill>
        <p:spPr bwMode="auto">
          <a:xfrm>
            <a:off x="200574" y="1700808"/>
            <a:ext cx="4070826" cy="3907966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552610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6998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u="sng" dirty="0" smtClean="0">
                <a:latin typeface="Times New Roman"/>
                <a:ea typeface="Calibri"/>
                <a:cs typeface="Times New Roman"/>
              </a:rPr>
              <a:t>Солнечный </a:t>
            </a:r>
            <a:r>
              <a:rPr lang="ru-RU" sz="2800" b="1" u="sng" dirty="0">
                <a:latin typeface="Times New Roman"/>
                <a:ea typeface="Calibri"/>
                <a:cs typeface="Times New Roman"/>
              </a:rPr>
              <a:t>цикл 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– это период времени, через который активизируются нестационарные образования в атмосфере Солнца: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В фотосфере: пятна и факелы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В хромосфере: вспышки, которые охватывают всю атмосферу, и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спикулы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В короне: протуберанцы и корональные лучи</a:t>
            </a:r>
            <a:r>
              <a:rPr lang="ru-RU" sz="2400" dirty="0" smtClean="0">
                <a:latin typeface="Times New Roman"/>
                <a:ea typeface="Calibri"/>
                <a:cs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latin typeface="Times New Roman"/>
                <a:ea typeface="Calibri"/>
                <a:cs typeface="Times New Roman"/>
              </a:rPr>
              <a:t>Солнечный цикл составляет 22 года – это период, через который происходит смена полярности пятен. Число пятен меняется через каждые 11,2 года, близ полюсов число пятен равно 0 в год солнечный активности. Появление и рост солнечных пятен генерирует фотосферные вспышки, которые проецируются на хромосферные. Во время вспышек усиливаются корональные лучи. Относительная интенсивность 11 летних циклов меняется с периодом 80 лет.</a:t>
            </a:r>
            <a:endParaRPr lang="ru-RU" sz="2400" dirty="0" smtClean="0">
              <a:latin typeface="Calibri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00907375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Рисунок 7" descr="14ro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00750" y="0"/>
            <a:ext cx="314325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Рисунок 5" descr="1249462940_promanim4_eit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63" y="0"/>
            <a:ext cx="3214687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3" descr="sun06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78606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Рисунок 9" descr="6069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86063" y="3429000"/>
            <a:ext cx="33324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6" descr="0503010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5750" y="3714750"/>
            <a:ext cx="3429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429000"/>
            <a:ext cx="2500313" cy="150018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rgbClr val="0070C0"/>
                </a:solidFill>
              </a:rPr>
              <a:t>4) Вспышки</a:t>
            </a:r>
            <a:r>
              <a:rPr lang="ru-RU" sz="3600" dirty="0" smtClean="0">
                <a:solidFill>
                  <a:srgbClr val="0070C0"/>
                </a:solidFill>
              </a:rPr>
              <a:t/>
            </a:r>
            <a:br>
              <a:rPr lang="ru-RU" sz="3600" dirty="0" smtClean="0">
                <a:solidFill>
                  <a:srgbClr val="0070C0"/>
                </a:solidFill>
              </a:rPr>
            </a:br>
            <a:r>
              <a:rPr lang="ru-RU" sz="1800" dirty="0" smtClean="0">
                <a:solidFill>
                  <a:schemeClr val="tx2">
                    <a:satMod val="13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dirty="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8839200" cy="71437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sz="2000" b="1" i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Солнечная активность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комплекс нестационарных образований в атмосфере Солнца. Такими нестационарными образованиями являются: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1" name="Прямоугольник 4"/>
          <p:cNvSpPr>
            <a:spLocks noChangeArrowheads="1"/>
          </p:cNvSpPr>
          <p:nvPr/>
        </p:nvSpPr>
        <p:spPr bwMode="auto">
          <a:xfrm>
            <a:off x="0" y="1935163"/>
            <a:ext cx="2214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prstClr val="black"/>
                </a:solidFill>
                <a:latin typeface="Corbel" pitchFamily="34" charset="0"/>
              </a:rPr>
              <a:t> </a:t>
            </a:r>
            <a:r>
              <a:rPr lang="ru-RU" sz="3600" b="1" i="1">
                <a:solidFill>
                  <a:prstClr val="white"/>
                </a:solidFill>
                <a:latin typeface="Corbel" pitchFamily="34" charset="0"/>
              </a:rPr>
              <a:t>1) Пятна</a:t>
            </a:r>
          </a:p>
        </p:txBody>
      </p:sp>
      <p:sp>
        <p:nvSpPr>
          <p:cNvPr id="31752" name="Прямоугольник 6"/>
          <p:cNvSpPr>
            <a:spLocks noChangeArrowheads="1"/>
          </p:cNvSpPr>
          <p:nvPr/>
        </p:nvSpPr>
        <p:spPr bwMode="auto">
          <a:xfrm>
            <a:off x="3214688" y="2149475"/>
            <a:ext cx="23574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i="1" dirty="0">
                <a:solidFill>
                  <a:prstClr val="black"/>
                </a:solidFill>
                <a:latin typeface="Corbel" pitchFamily="34" charset="0"/>
              </a:rPr>
              <a:t> </a:t>
            </a:r>
            <a:r>
              <a:rPr lang="ru-RU" sz="3600" b="1" i="1" dirty="0">
                <a:solidFill>
                  <a:srgbClr val="0070C0"/>
                </a:solidFill>
                <a:latin typeface="Corbel" pitchFamily="34" charset="0"/>
              </a:rPr>
              <a:t>2) Факелы</a:t>
            </a:r>
          </a:p>
        </p:txBody>
      </p:sp>
      <p:sp>
        <p:nvSpPr>
          <p:cNvPr id="31753" name="Прямоугольник 8"/>
          <p:cNvSpPr>
            <a:spLocks noChangeArrowheads="1"/>
          </p:cNvSpPr>
          <p:nvPr/>
        </p:nvSpPr>
        <p:spPr bwMode="auto">
          <a:xfrm>
            <a:off x="5929313" y="2143125"/>
            <a:ext cx="32146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solidFill>
                  <a:prstClr val="black"/>
                </a:solidFill>
                <a:latin typeface="Corbel" pitchFamily="34" charset="0"/>
              </a:rPr>
              <a:t> </a:t>
            </a:r>
            <a:r>
              <a:rPr lang="ru-RU" sz="2800">
                <a:solidFill>
                  <a:prstClr val="white"/>
                </a:solidFill>
                <a:latin typeface="Corbel" pitchFamily="34" charset="0"/>
              </a:rPr>
              <a:t>3) Протуберанцы</a:t>
            </a:r>
          </a:p>
        </p:txBody>
      </p:sp>
      <p:pic>
        <p:nvPicPr>
          <p:cNvPr id="15" name="Picture 8" descr="0502050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8196" r="27523" b="45977"/>
          <a:stretch/>
        </p:blipFill>
        <p:spPr bwMode="auto">
          <a:xfrm>
            <a:off x="6000750" y="3429000"/>
            <a:ext cx="314325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6" name="Прямоугольник 12"/>
          <p:cNvSpPr>
            <a:spLocks noChangeArrowheads="1"/>
          </p:cNvSpPr>
          <p:nvPr/>
        </p:nvSpPr>
        <p:spPr bwMode="auto">
          <a:xfrm>
            <a:off x="3000375" y="4042208"/>
            <a:ext cx="2349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Corbel" pitchFamily="34" charset="0"/>
              </a:rPr>
              <a:t>5) </a:t>
            </a:r>
            <a:r>
              <a:rPr lang="ru-RU" sz="2800" dirty="0" err="1">
                <a:solidFill>
                  <a:srgbClr val="0070C0"/>
                </a:solidFill>
                <a:latin typeface="Corbel" pitchFamily="34" charset="0"/>
              </a:rPr>
              <a:t>Спикулы</a:t>
            </a:r>
            <a:endParaRPr lang="ru-RU" sz="2800" dirty="0">
              <a:solidFill>
                <a:srgbClr val="0070C0"/>
              </a:solidFill>
              <a:latin typeface="Corbel" pitchFamily="34" charset="0"/>
            </a:endParaRPr>
          </a:p>
        </p:txBody>
      </p:sp>
      <p:sp>
        <p:nvSpPr>
          <p:cNvPr id="31757" name="Прямоугольник 13"/>
          <p:cNvSpPr>
            <a:spLocks noChangeArrowheads="1"/>
          </p:cNvSpPr>
          <p:nvPr/>
        </p:nvSpPr>
        <p:spPr bwMode="auto">
          <a:xfrm flipH="1">
            <a:off x="6072188" y="3929063"/>
            <a:ext cx="28575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 dirty="0">
                <a:solidFill>
                  <a:srgbClr val="0070C0"/>
                </a:solidFill>
                <a:latin typeface="Corbel" pitchFamily="34" charset="0"/>
              </a:rPr>
              <a:t>6) </a:t>
            </a:r>
            <a:r>
              <a:rPr lang="ru-RU" sz="2800" b="1" i="1" dirty="0" smtClean="0">
                <a:solidFill>
                  <a:srgbClr val="0070C0"/>
                </a:solidFill>
                <a:latin typeface="Corbel" pitchFamily="34" charset="0"/>
              </a:rPr>
              <a:t>Корональные лучи</a:t>
            </a:r>
            <a:r>
              <a:rPr lang="ru-RU" dirty="0">
                <a:solidFill>
                  <a:srgbClr val="0070C0"/>
                </a:solidFill>
                <a:latin typeface="Corbel" pitchFamily="34" charset="0"/>
              </a:rPr>
              <a:t/>
            </a:r>
            <a:br>
              <a:rPr lang="ru-RU" dirty="0">
                <a:solidFill>
                  <a:srgbClr val="0070C0"/>
                </a:solidFill>
                <a:latin typeface="Corbel" pitchFamily="34" charset="0"/>
              </a:rPr>
            </a:br>
            <a:endParaRPr lang="ru-RU" dirty="0">
              <a:solidFill>
                <a:srgbClr val="0070C0"/>
              </a:solidFill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075037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/>
          </p:cNvSpPr>
          <p:nvPr>
            <p:ph type="ctrTitle"/>
          </p:nvPr>
        </p:nvSpPr>
        <p:spPr bwMode="auto">
          <a:xfrm>
            <a:off x="0" y="692696"/>
            <a:ext cx="8934450" cy="511156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b="1" i="1" u="sng" dirty="0" smtClean="0">
                <a:solidFill>
                  <a:schemeClr val="tx1"/>
                </a:solidFill>
                <a:effectLst/>
              </a:rPr>
              <a:t>Солнечная активность и солнечно-земные связи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182231"/>
            <a:ext cx="914400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/>
                <a:ea typeface="Calibri"/>
              </a:rPr>
              <a:t>1.Земля </a:t>
            </a:r>
            <a:r>
              <a:rPr lang="ru-RU" sz="2200" dirty="0">
                <a:latin typeface="Times New Roman"/>
                <a:ea typeface="Calibri"/>
              </a:rPr>
              <a:t>получает от Солнца  только свет и тепло, обеспечивающее необходимый уровень освещенности и среднюю температуру поверхности, но и подвергается воздействию ультрафиолетового, рентгеновского излучения, солнечного ветра, солнечных </a:t>
            </a:r>
            <a:r>
              <a:rPr lang="ru-RU" sz="2200" dirty="0" smtClean="0">
                <a:latin typeface="Times New Roman"/>
                <a:ea typeface="Calibri"/>
              </a:rPr>
              <a:t>космических </a:t>
            </a:r>
            <a:r>
              <a:rPr lang="ru-RU" sz="2200" dirty="0">
                <a:latin typeface="Times New Roman"/>
                <a:ea typeface="Calibri"/>
              </a:rPr>
              <a:t>лучей. </a:t>
            </a:r>
            <a:endParaRPr lang="ru-RU" sz="2200" dirty="0" smtClean="0">
              <a:latin typeface="Times New Roman"/>
              <a:ea typeface="Calibri"/>
            </a:endParaRPr>
          </a:p>
          <a:p>
            <a:r>
              <a:rPr lang="ru-RU" sz="2200" dirty="0" smtClean="0">
                <a:latin typeface="Times New Roman"/>
              </a:rPr>
              <a:t>2</a:t>
            </a:r>
            <a:r>
              <a:rPr lang="ru-RU" sz="2200" dirty="0" smtClean="0">
                <a:latin typeface="Times New Roman"/>
              </a:rPr>
              <a:t>. Из-за вспышек на Солнце происходит сбой в радиосвязи.</a:t>
            </a:r>
          </a:p>
          <a:p>
            <a:r>
              <a:rPr lang="ru-RU" sz="2200" dirty="0" smtClean="0">
                <a:latin typeface="Times New Roman"/>
              </a:rPr>
              <a:t>3. Солнечные корональные лучи истощают озонный слой, повышая уровень радиации на Земле. </a:t>
            </a:r>
          </a:p>
          <a:p>
            <a:r>
              <a:rPr lang="ru-RU" sz="2200" dirty="0" smtClean="0">
                <a:latin typeface="Times New Roman"/>
              </a:rPr>
              <a:t>4. Установлена связь между уровнем солнечной активности  и процессами в биосфере: динамикой популяции животных, эпидемий, количеством сердечно-сосудистых заболеваний.</a:t>
            </a:r>
          </a:p>
          <a:p>
            <a:r>
              <a:rPr lang="ru-RU" sz="2200" dirty="0" smtClean="0">
                <a:latin typeface="Times New Roman"/>
              </a:rPr>
              <a:t>5. Магнитные бури препятствуют навигации судов и пилотированию самолетов.</a:t>
            </a:r>
            <a:endParaRPr lang="ru-RU" sz="2200" dirty="0"/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Рисунок 3" descr="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717032"/>
            <a:ext cx="8839200" cy="1989981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Коронографы - это телескопы, сконструированные  для создания   искусственных затмений, они используются для фотографирования короны.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0" y="9747"/>
            <a:ext cx="8659688" cy="636967"/>
          </a:xfrm>
          <a:prstGeom prst="rect">
            <a:avLst/>
          </a:prstGeom>
        </p:spPr>
        <p:txBody>
          <a:bodyPr anchor="b">
            <a:normAutofit fontScale="9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300" kern="1200">
                <a:solidFill>
                  <a:srgbClr val="572314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300">
                <a:solidFill>
                  <a:srgbClr val="572314"/>
                </a:solidFill>
                <a:latin typeface="Corbel" pitchFamily="34" charset="0"/>
              </a:defRPr>
            </a:lvl9pPr>
            <a:extLst/>
          </a:lstStyle>
          <a:p>
            <a:pPr algn="ctr"/>
            <a:r>
              <a:rPr lang="ru-RU" b="1" u="sng" dirty="0" smtClean="0">
                <a:solidFill>
                  <a:schemeClr val="bg1"/>
                </a:solidFill>
              </a:rPr>
              <a:t>Исследования Солнца</a:t>
            </a:r>
            <a:endParaRPr lang="ru-RU" b="1" u="sng" dirty="0">
              <a:solidFill>
                <a:schemeClr val="bg1"/>
              </a:solidFill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 bwMode="auto">
          <a:xfrm>
            <a:off x="2232" y="638727"/>
            <a:ext cx="86596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>
            <a:lvl1pPr marL="27432" indent="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 sz="2600" kern="1200">
                <a:solidFill>
                  <a:schemeClr val="tx2">
                    <a:shade val="30000"/>
                    <a:satMod val="1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2D2E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None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оптических солнечных телескопов фотографируют видимую поверхность </a:t>
            </a:r>
            <a:b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Солнца.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помощью инфракрасных телескопов наблюдают солнечный лимб и солнечные пятна.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Изучение солнечной короны возможно при солнечных затмениях.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5013176"/>
            <a:ext cx="91417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В </a:t>
            </a:r>
            <a:r>
              <a:rPr lang="ru-RU" sz="2400" b="1" dirty="0">
                <a:solidFill>
                  <a:schemeClr val="bg1"/>
                </a:solidFill>
                <a:latin typeface="Times New Roman"/>
                <a:ea typeface="Calibri"/>
              </a:rPr>
              <a:t>международном масштабе организована система непрерывных наблюдений Солнца – служба Солнца, в которой участвуют все крупные астрофизические обсерватории.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sz="44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       Solar  Orbiter    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ом\AppData\Local\Microsoft\Windows\Temporary Internet Files\Content.IE5\E2S734AF\IMG_4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550" y="1196752"/>
            <a:ext cx="9061450" cy="56612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146242" y="3244334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Orbiter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ru-RU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Солнечная обсерватория </a:t>
            </a:r>
            <a:r>
              <a:rPr lang="en-US" sz="28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Solar Orbiter</a:t>
            </a:r>
            <a:endParaRPr lang="ru-RU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10февраля 2020 года с площадки 41Станции космических сил США «Мыс Канаверал» (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Флорида, США) осуществлен успешный запуск РН А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tlas-5/411 (AV-087)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американо-европейской солнечной обсерваторией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Solar Orbiter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Solar Orbiter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совместный проект НАСА и Европейского космического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агенства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стоимостью около 1,5 млрд. 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Миссия зонда рассчитана на 7 лет. Аппарат должен вести наблюдения за солнечной активностью и полярными областями Солнца. Наблюдения будут координироваться с запущенным в 2018 году зондом </a:t>
            </a:r>
          </a:p>
          <a:p>
            <a:pPr>
              <a:buNone/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Solar Probe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6288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300082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700" b="1" dirty="0">
                <a:solidFill>
                  <a:srgbClr val="FFFF00"/>
                </a:solidFill>
              </a:rPr>
              <a:t>Масса звезды</a:t>
            </a:r>
            <a:r>
              <a:rPr lang="ru-RU" sz="2700" dirty="0">
                <a:solidFill>
                  <a:srgbClr val="FFFF00"/>
                </a:solidFill>
              </a:rPr>
              <a:t> – едва ли не самая важная характеристика. Масса  определяет весь жизненный путь звезды</a:t>
            </a:r>
            <a:r>
              <a:rPr lang="ru-RU" sz="2700" dirty="0" smtClean="0">
                <a:solidFill>
                  <a:srgbClr val="FFFF00"/>
                </a:solidFill>
              </a:rPr>
              <a:t>. Чем больше масса звезды, тем короче ее жизненный путь. </a:t>
            </a:r>
          </a:p>
          <a:p>
            <a:endParaRPr lang="ru-RU" sz="2700" dirty="0" smtClean="0">
              <a:solidFill>
                <a:prstClr val="white"/>
              </a:solidFill>
            </a:endParaRPr>
          </a:p>
          <a:p>
            <a:endParaRPr lang="ru-RU" sz="2700" dirty="0">
              <a:solidFill>
                <a:prstClr val="white"/>
              </a:solidFill>
            </a:endParaRPr>
          </a:p>
          <a:p>
            <a:endParaRPr lang="ru-RU" sz="2700" dirty="0" smtClean="0">
              <a:solidFill>
                <a:prstClr val="white"/>
              </a:solidFill>
            </a:endParaRPr>
          </a:p>
          <a:p>
            <a:endParaRPr lang="ru-RU" sz="2700" dirty="0">
              <a:solidFill>
                <a:prstClr val="white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 flipV="1">
            <a:off x="1619672" y="1484783"/>
            <a:ext cx="7416824" cy="9240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068960"/>
            <a:ext cx="9144000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                 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0,1 М</a:t>
            </a:r>
            <a:r>
              <a:rPr lang="en-US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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 ≤ М ≤ 1,4 М</a:t>
            </a:r>
            <a:b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</a:br>
            <a:r>
              <a:rPr lang="en-US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                 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Звезды типа Солнца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Wingdings 2"/>
              </a:rPr>
              <a:t/>
            </a:r>
            <a:b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Wingdings 2"/>
              </a:rPr>
            </a:br>
            <a:r>
              <a:rPr lang="en-US" sz="3600" b="1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Times New Roman"/>
                <a:ea typeface="Calibri"/>
                <a:cs typeface="Times New Roman"/>
                <a:sym typeface="Wingdings 2"/>
              </a:rPr>
              <a:t>                 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1,4 М</a:t>
            </a:r>
            <a:r>
              <a:rPr lang="en-US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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 &lt; М &lt; 3 М</a:t>
            </a:r>
            <a:b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</a:br>
            <a:r>
              <a:rPr lang="en-US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                 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Звезды – гиганты</a:t>
            </a:r>
            <a:b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</a:br>
            <a:r>
              <a:rPr lang="en-US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                      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М &gt; 3 М</a:t>
            </a:r>
            <a:b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</a:br>
            <a:r>
              <a:rPr lang="en-US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                 </a:t>
            </a: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latin typeface="Times New Roman"/>
                <a:ea typeface="Calibri"/>
                <a:cs typeface="Times New Roman"/>
                <a:sym typeface="Wingdings 2"/>
              </a:rPr>
              <a:t>Звезды сверхгиганты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1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9280312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" y="2996952"/>
            <a:ext cx="8236024" cy="3600400"/>
          </a:xfrm>
        </p:spPr>
        <p:txBody>
          <a:bodyPr>
            <a:normAutofit fontScale="47500" lnSpcReduction="20000"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Солнце – самое могущественное тело солнечной системы, по размерам превосходящее Землю в миллионы раз. Солнце дарит питающий нас свет и тепло, без него Земля погиба бы через 8 минут. Солнце – источник жизни на нашей планете. Однако Солнце бывает изменчивым и жестоким и с годами становится все опаснее.</a:t>
            </a:r>
          </a:p>
          <a:p>
            <a:r>
              <a:rPr lang="ru-RU" sz="4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Все многообразие солнечных явлений свойственно  не только Солнцу, но и другим звездам. Поэтому физика солнечных явлений имеет огромное значение для развития астрофизики  в целом.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906356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Рисунок 3" descr="0_2c182_372d3527_XL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25"/>
            <a:ext cx="9144000" cy="678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1925" y="360363"/>
            <a:ext cx="7407275" cy="45688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9600" i="1" dirty="0" smtClean="0">
                <a:solidFill>
                  <a:schemeClr val="bg1"/>
                </a:solidFill>
                <a:latin typeface="Mistral" pitchFamily="66" charset="0"/>
              </a:rPr>
              <a:t>Спасибо за внимание</a:t>
            </a:r>
            <a:endParaRPr lang="ru-RU" sz="9600" i="1" dirty="0">
              <a:solidFill>
                <a:schemeClr val="bg1"/>
              </a:solidFill>
              <a:latin typeface="Mistral" pitchFamily="66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dirty="0" smtClean="0"/>
              <a:t>   </a:t>
            </a:r>
            <a:r>
              <a:rPr lang="ru-RU" dirty="0" smtClean="0">
                <a:solidFill>
                  <a:schemeClr val="accent6"/>
                </a:solidFill>
              </a:rPr>
              <a:t>Спектральная классификация 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373216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Известно семь классов  звезд согласно Гарвардской классификации: </a:t>
            </a:r>
            <a:r>
              <a:rPr lang="ru-RU" dirty="0" smtClean="0">
                <a:solidFill>
                  <a:srgbClr val="0070C0"/>
                </a:solidFill>
              </a:rPr>
              <a:t>О,В,</a:t>
            </a:r>
            <a:r>
              <a:rPr lang="en-US" dirty="0" smtClean="0">
                <a:solidFill>
                  <a:srgbClr val="0070C0"/>
                </a:solidFill>
              </a:rPr>
              <a:t>F</a:t>
            </a:r>
            <a:r>
              <a:rPr lang="ru-RU" dirty="0" smtClean="0">
                <a:solidFill>
                  <a:srgbClr val="0070C0"/>
                </a:solidFill>
              </a:rPr>
              <a:t>, </a:t>
            </a:r>
            <a:r>
              <a:rPr lang="en-US" dirty="0" smtClean="0">
                <a:solidFill>
                  <a:srgbClr val="0070C0"/>
                </a:solidFill>
              </a:rPr>
              <a:t>G</a:t>
            </a:r>
            <a:r>
              <a:rPr lang="ru-RU" dirty="0" smtClean="0">
                <a:solidFill>
                  <a:srgbClr val="0070C0"/>
                </a:solidFill>
              </a:rPr>
              <a:t>,К,М.  </a:t>
            </a:r>
            <a:r>
              <a:rPr lang="ru-RU" dirty="0" smtClean="0">
                <a:solidFill>
                  <a:srgbClr val="FF0000"/>
                </a:solidFill>
              </a:rPr>
              <a:t>Каждый класс делится на 7 или 10 подклассов. Они представлены в порядке уменьшения температуры.</a:t>
            </a:r>
          </a:p>
          <a:p>
            <a:r>
              <a:rPr lang="ru-RU" dirty="0" smtClean="0">
                <a:solidFill>
                  <a:srgbClr val="0070C0"/>
                </a:solidFill>
              </a:rPr>
              <a:t>О- голубые горячие</a:t>
            </a:r>
            <a:r>
              <a:rPr lang="ru-RU" dirty="0" smtClean="0">
                <a:solidFill>
                  <a:srgbClr val="FF0000"/>
                </a:solidFill>
              </a:rPr>
              <a:t>; </a:t>
            </a:r>
            <a:r>
              <a:rPr lang="ru-RU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В-голубовато</a:t>
            </a:r>
            <a:r>
              <a:rPr lang="ru-RU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- белые</a:t>
            </a:r>
            <a:r>
              <a:rPr lang="ru-RU" dirty="0" smtClean="0">
                <a:solidFill>
                  <a:srgbClr val="FF0000"/>
                </a:solidFill>
              </a:rPr>
              <a:t>; </a:t>
            </a:r>
            <a:r>
              <a:rPr lang="ru-RU" dirty="0" smtClean="0">
                <a:solidFill>
                  <a:schemeClr val="bg1"/>
                </a:solidFill>
              </a:rPr>
              <a:t>А-белые; </a:t>
            </a:r>
            <a:r>
              <a:rPr lang="en-US" dirty="0" smtClean="0">
                <a:solidFill>
                  <a:srgbClr val="FFFF00"/>
                </a:solidFill>
              </a:rPr>
              <a:t>F</a:t>
            </a:r>
            <a:r>
              <a:rPr lang="ru-RU" dirty="0" smtClean="0">
                <a:solidFill>
                  <a:srgbClr val="FFFF00"/>
                </a:solidFill>
              </a:rPr>
              <a:t>-желто- белые;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G</a:t>
            </a:r>
            <a:r>
              <a:rPr lang="ru-RU" dirty="0" smtClean="0">
                <a:solidFill>
                  <a:srgbClr val="FFC000"/>
                </a:solidFill>
              </a:rPr>
              <a:t>-желтые; </a:t>
            </a:r>
            <a:r>
              <a:rPr lang="ru-RU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К-оранжевые</a:t>
            </a:r>
            <a:r>
              <a:rPr lang="ru-RU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;</a:t>
            </a:r>
            <a:r>
              <a:rPr lang="ru-RU" dirty="0" smtClean="0">
                <a:solidFill>
                  <a:srgbClr val="FF0000"/>
                </a:solidFill>
              </a:rPr>
              <a:t> М-красные.</a:t>
            </a:r>
          </a:p>
          <a:p>
            <a:pPr>
              <a:buNone/>
            </a:pPr>
            <a:endParaRPr lang="ru-RU" b="1" dirty="0" smtClean="0">
              <a:solidFill>
                <a:prstClr val="white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3" descr="9525664505c1e0cc1fca0598316fb65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829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16632"/>
            <a:ext cx="8839200" cy="428625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i="1" u="sng" dirty="0" smtClean="0">
                <a:solidFill>
                  <a:schemeClr val="bg1"/>
                </a:solidFill>
              </a:rPr>
              <a:t>Эволюция Солнца.</a:t>
            </a:r>
            <a:endParaRPr lang="ru-RU" sz="3200" b="1" i="1" u="sng" dirty="0">
              <a:solidFill>
                <a:schemeClr val="bg1"/>
              </a:solidFill>
            </a:endParaRPr>
          </a:p>
        </p:txBody>
      </p:sp>
      <p:sp>
        <p:nvSpPr>
          <p:cNvPr id="2253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692696"/>
            <a:ext cx="9036496" cy="4752528"/>
          </a:xfrm>
        </p:spPr>
        <p:txBody>
          <a:bodyPr/>
          <a:lstStyle/>
          <a:p>
            <a:pPr marL="26988" eaLnBrk="1" hangingPunct="1">
              <a:lnSpc>
                <a:spcPct val="80000"/>
              </a:lnSpc>
            </a:pPr>
            <a:r>
              <a:rPr lang="ru-RU" sz="2400" b="1" i="1" dirty="0" smtClean="0">
                <a:solidFill>
                  <a:srgbClr val="FFFF00"/>
                </a:solidFill>
              </a:rPr>
              <a:t>Конденсационная теория происхождения Солнечной системы рассматривает совместное образование нашего Солнца и его планетной семьи из вращающегося  газопылевого облака около 5 миллиардов лет назад.</a:t>
            </a:r>
          </a:p>
          <a:p>
            <a:pPr marL="26988" eaLnBrk="1" hangingPunct="1">
              <a:lnSpc>
                <a:spcPct val="80000"/>
              </a:lnSpc>
            </a:pPr>
            <a:r>
              <a:rPr lang="ru-RU" sz="2400" b="1" i="1" dirty="0" smtClean="0">
                <a:solidFill>
                  <a:srgbClr val="FFFF00"/>
                </a:solidFill>
              </a:rPr>
              <a:t> Большая часть этого облака сконденсировалась в Солнце. На Солнце приходится больше 99% массы Солнечной системы, что обеспечивает силу тяготения, удерживающую планеты на орбитах. Солнце формируется внутри газопылевого облака из молекулярного водорода, пыли и осколков, образованных взрывами сверхновых звезд. </a:t>
            </a:r>
          </a:p>
          <a:p>
            <a:pPr marL="26988" eaLnBrk="1" hangingPunct="1">
              <a:lnSpc>
                <a:spcPct val="80000"/>
              </a:lnSpc>
            </a:pPr>
            <a:r>
              <a:rPr lang="ru-RU" sz="2400" b="1" i="1" dirty="0" smtClean="0">
                <a:solidFill>
                  <a:srgbClr val="FFFF00"/>
                </a:solidFill>
              </a:rPr>
              <a:t>В настоящие время Солнце является стационарной звездой. Стационарная звезда это – гидростатический равновесный объект, при котором силы давления газов изнутри, возникающие в гравитационного сжатия снаружи.</a:t>
            </a:r>
          </a:p>
          <a:p>
            <a:pPr marL="26988" eaLnBrk="1" hangingPunct="1">
              <a:lnSpc>
                <a:spcPct val="80000"/>
              </a:lnSpc>
            </a:pPr>
            <a:endParaRPr lang="ru-RU" sz="1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41763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ru-RU" dirty="0" smtClean="0"/>
              <a:t>                </a:t>
            </a:r>
            <a:r>
              <a:rPr lang="ru-RU" dirty="0" smtClean="0">
                <a:solidFill>
                  <a:srgbClr val="FF0000"/>
                </a:solidFill>
              </a:rPr>
              <a:t>Размеры Солнца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447800"/>
            <a:ext cx="8136904" cy="541020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FFFF00"/>
                </a:solidFill>
              </a:rPr>
              <a:t>Наглядное</a:t>
            </a:r>
          </a:p>
          <a:p>
            <a:pPr>
              <a:buNone/>
            </a:pPr>
            <a:r>
              <a:rPr lang="ru-RU" i="1" dirty="0" smtClean="0">
                <a:solidFill>
                  <a:srgbClr val="FFFF00"/>
                </a:solidFill>
              </a:rPr>
              <a:t>Сравнение</a:t>
            </a:r>
          </a:p>
          <a:p>
            <a:pPr>
              <a:buNone/>
            </a:pPr>
            <a:r>
              <a:rPr lang="ru-RU" i="1" dirty="0" smtClean="0">
                <a:solidFill>
                  <a:srgbClr val="FFFF00"/>
                </a:solidFill>
              </a:rPr>
              <a:t>Солнца,</a:t>
            </a:r>
          </a:p>
          <a:p>
            <a:pPr>
              <a:buNone/>
            </a:pPr>
            <a:r>
              <a:rPr lang="ru-RU" i="1" dirty="0" smtClean="0">
                <a:solidFill>
                  <a:srgbClr val="FFFF00"/>
                </a:solidFill>
              </a:rPr>
              <a:t>Юпитера</a:t>
            </a:r>
          </a:p>
          <a:p>
            <a:pPr>
              <a:buNone/>
            </a:pPr>
            <a:r>
              <a:rPr lang="ru-RU" i="1" dirty="0" smtClean="0">
                <a:solidFill>
                  <a:srgbClr val="FFFF00"/>
                </a:solidFill>
              </a:rPr>
              <a:t>И Земли</a:t>
            </a:r>
            <a:endParaRPr lang="ru-RU" i="1" dirty="0">
              <a:solidFill>
                <a:srgbClr val="FFFF00"/>
              </a:solidFill>
            </a:endParaRPr>
          </a:p>
        </p:txBody>
      </p:sp>
      <p:pic>
        <p:nvPicPr>
          <p:cNvPr id="4" name="Рисунок 3" descr="C:\Users\Дом\AppData\Local\Microsoft\Windows\Temporary Internet Files\Content.IE5\03UKMIU3\IMG_466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9492" y="1484784"/>
            <a:ext cx="5634508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lum contrast="40000"/>
          </a:blip>
          <a:srcRect/>
          <a:stretch>
            <a:fillRect/>
          </a:stretch>
        </p:blipFill>
        <p:spPr bwMode="auto">
          <a:xfrm>
            <a:off x="-98517" y="0"/>
            <a:ext cx="92627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0" name="Rectangle 2"/>
          <p:cNvSpPr>
            <a:spLocks noGrp="1"/>
          </p:cNvSpPr>
          <p:nvPr>
            <p:ph type="ctrTitle"/>
          </p:nvPr>
        </p:nvSpPr>
        <p:spPr bwMode="auto">
          <a:xfrm>
            <a:off x="0" y="116632"/>
            <a:ext cx="8934450" cy="547339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b="1" i="1" u="sng" dirty="0" smtClean="0">
                <a:solidFill>
                  <a:schemeClr val="tx1"/>
                </a:solidFill>
                <a:effectLst/>
              </a:rPr>
              <a:t>Жизненный путь звезды типа Солнца</a:t>
            </a: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5" descr="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929688" cy="785794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i="1" u="sng" dirty="0" smtClean="0">
                <a:solidFill>
                  <a:schemeClr val="bg1"/>
                </a:solidFill>
              </a:rPr>
              <a:t>Солнце - типичная звезда</a:t>
            </a:r>
            <a:endParaRPr lang="ru-RU" sz="4800" b="1" i="1" u="sng" dirty="0">
              <a:solidFill>
                <a:schemeClr val="bg1"/>
              </a:solidFill>
            </a:endParaRPr>
          </a:p>
        </p:txBody>
      </p:sp>
      <p:sp>
        <p:nvSpPr>
          <p:cNvPr id="174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95486"/>
            <a:ext cx="4139952" cy="5357850"/>
          </a:xfrm>
        </p:spPr>
        <p:txBody>
          <a:bodyPr/>
          <a:lstStyle/>
          <a:p>
            <a:pPr marL="26988" eaLnBrk="1" hangingPunct="1">
              <a:lnSpc>
                <a:spcPct val="90000"/>
              </a:lnSpc>
            </a:pPr>
            <a:r>
              <a:rPr lang="ru-RU" sz="1600" b="1" i="1" dirty="0" smtClean="0">
                <a:solidFill>
                  <a:schemeClr val="bg1"/>
                </a:solidFill>
              </a:rPr>
              <a:t>Солнце - типичная стационарная звезда  второго поколения, «желтый карлик» спектрального класса G2. Солнце находится в одном из спиральных рукавов нашей галактики «Млечный путь» посередине между центром и краем  галактики, на расстоянии от центра галактики 30000 световых лет Возраст Солнца - 4,5(7) миллиардов лет, а в галактических годах - 25 галактических лет . Галактический год – период  обращения вокруг центра галактики – 200 миллионов лет</a:t>
            </a:r>
          </a:p>
          <a:p>
            <a:pPr marL="26988" eaLnBrk="1" hangingPunct="1">
              <a:lnSpc>
                <a:spcPct val="90000"/>
              </a:lnSpc>
            </a:pPr>
            <a:r>
              <a:rPr lang="ru-RU" sz="1600" b="1" i="1" dirty="0" smtClean="0">
                <a:solidFill>
                  <a:schemeClr val="bg1"/>
                </a:solidFill>
              </a:rPr>
              <a:t> На первом галактическом году - появились планеты, на четвертом – человек. Солнце является центром нашей планетной системы, в которую кроме него входят 8 больших планет, несколько десятков спутников планет, несколько тысяч астероидов (малых планет), кометы, метеорные тела, межпланетные пыль и газ.</a:t>
            </a:r>
          </a:p>
          <a:p>
            <a:pPr marL="26988" eaLnBrk="1" hangingPunct="1">
              <a:lnSpc>
                <a:spcPct val="90000"/>
              </a:lnSpc>
            </a:pPr>
            <a:endParaRPr lang="ru-RU" sz="1600" b="1" i="1" dirty="0" smtClean="0">
              <a:solidFill>
                <a:schemeClr val="bg1"/>
              </a:solidFill>
            </a:endParaRPr>
          </a:p>
          <a:p>
            <a:pPr marL="26988" eaLnBrk="1" hangingPunct="1">
              <a:lnSpc>
                <a:spcPct val="90000"/>
              </a:lnSpc>
            </a:pPr>
            <a:endParaRPr lang="ru-RU" sz="2000" b="1" i="1" dirty="0" smtClean="0">
              <a:solidFill>
                <a:schemeClr val="bg1"/>
              </a:solidFill>
            </a:endParaRPr>
          </a:p>
          <a:p>
            <a:pPr marL="26988" eaLnBrk="1" hangingPunct="1">
              <a:lnSpc>
                <a:spcPct val="90000"/>
              </a:lnSpc>
            </a:pPr>
            <a:endParaRPr lang="ru-RU" sz="2400" dirty="0" smtClean="0">
              <a:solidFill>
                <a:srgbClr val="320E0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3227" t="11685" r="3028" b="25424"/>
          <a:stretch/>
        </p:blipFill>
        <p:spPr bwMode="auto">
          <a:xfrm>
            <a:off x="4283968" y="1916832"/>
            <a:ext cx="4659085" cy="36878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1322</TotalTime>
  <Words>1783</Words>
  <Application>Microsoft Office PowerPoint</Application>
  <PresentationFormat>Экран (4:3)</PresentationFormat>
  <Paragraphs>145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Солнцестояние</vt:lpstr>
      <vt:lpstr>Презентация PowerPoint</vt:lpstr>
      <vt:lpstr>        Солнце – стационарная звезда</vt:lpstr>
      <vt:lpstr>Звезды отличаются друг от друга:</vt:lpstr>
      <vt:lpstr> </vt:lpstr>
      <vt:lpstr>   Спектральная классификация </vt:lpstr>
      <vt:lpstr>Эволюция Солнца.</vt:lpstr>
      <vt:lpstr>                Размеры Солнца</vt:lpstr>
      <vt:lpstr>Жизненный путь звезды типа Солнца</vt:lpstr>
      <vt:lpstr>Солнце - типичная звезда</vt:lpstr>
      <vt:lpstr>Общие сведения и общие характеристики Солнца</vt:lpstr>
      <vt:lpstr>Движение Солнца  </vt:lpstr>
      <vt:lpstr>Презентация PowerPoint</vt:lpstr>
      <vt:lpstr>Солнечный спектр</vt:lpstr>
      <vt:lpstr>Презентация PowerPoint</vt:lpstr>
      <vt:lpstr>Солнце вначале своей жизни на главной последовательности и “на склоне лет”</vt:lpstr>
      <vt:lpstr>Солнце на стадии красного гиганта </vt:lpstr>
      <vt:lpstr>Строение Солнца как стационарной звезды</vt:lpstr>
      <vt:lpstr>Презентация PowerPoint</vt:lpstr>
      <vt:lpstr>Ядро Солнца.</vt:lpstr>
      <vt:lpstr>Протон – протонный цикл</vt:lpstr>
      <vt:lpstr>Презентация PowerPoint</vt:lpstr>
      <vt:lpstr>Зона энерговыделения</vt:lpstr>
      <vt:lpstr>Зона конвекции</vt:lpstr>
      <vt:lpstr>Презентация PowerPoint</vt:lpstr>
      <vt:lpstr>Презентация PowerPoint</vt:lpstr>
      <vt:lpstr>Корона - внешний слой атмосферы  Солнца температурой около 10 млн. К. </vt:lpstr>
      <vt:lpstr>Презентация PowerPoint</vt:lpstr>
      <vt:lpstr>Презентация PowerPoint</vt:lpstr>
      <vt:lpstr>Протуберанцы</vt:lpstr>
      <vt:lpstr>Презентация PowerPoint</vt:lpstr>
      <vt:lpstr> Солнечные вспышки</vt:lpstr>
      <vt:lpstr>Спикулы</vt:lpstr>
      <vt:lpstr>Корональные лучи</vt:lpstr>
      <vt:lpstr>Презентация PowerPoint</vt:lpstr>
      <vt:lpstr>     4) Вспышки   </vt:lpstr>
      <vt:lpstr>Солнечная активность и солнечно-земные связи</vt:lpstr>
      <vt:lpstr>Презентация PowerPoint</vt:lpstr>
      <vt:lpstr>                     Solar  Orbiter         </vt:lpstr>
      <vt:lpstr>              Солнечная обсерватория Solar Orbiter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никс</dc:creator>
  <cp:lastModifiedBy>Людмила</cp:lastModifiedBy>
  <cp:revision>128</cp:revision>
  <dcterms:created xsi:type="dcterms:W3CDTF">2014-04-30T10:05:50Z</dcterms:created>
  <dcterms:modified xsi:type="dcterms:W3CDTF">2022-09-09T12:14:02Z</dcterms:modified>
</cp:coreProperties>
</file>