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3" r:id="rId3"/>
    <p:sldId id="342" r:id="rId4"/>
    <p:sldId id="277" r:id="rId5"/>
    <p:sldId id="346" r:id="rId6"/>
    <p:sldId id="347" r:id="rId7"/>
    <p:sldId id="330" r:id="rId8"/>
    <p:sldId id="329" r:id="rId9"/>
    <p:sldId id="275" r:id="rId10"/>
    <p:sldId id="279" r:id="rId11"/>
    <p:sldId id="281" r:id="rId12"/>
    <p:sldId id="284" r:id="rId13"/>
    <p:sldId id="285" r:id="rId14"/>
    <p:sldId id="288" r:id="rId15"/>
    <p:sldId id="291" r:id="rId16"/>
    <p:sldId id="335" r:id="rId17"/>
    <p:sldId id="304" r:id="rId18"/>
    <p:sldId id="305" r:id="rId19"/>
    <p:sldId id="326" r:id="rId20"/>
    <p:sldId id="289" r:id="rId21"/>
    <p:sldId id="306" r:id="rId22"/>
    <p:sldId id="327" r:id="rId23"/>
    <p:sldId id="290" r:id="rId24"/>
    <p:sldId id="320" r:id="rId25"/>
    <p:sldId id="322" r:id="rId26"/>
    <p:sldId id="336" r:id="rId27"/>
    <p:sldId id="311" r:id="rId28"/>
    <p:sldId id="341" r:id="rId29"/>
    <p:sldId id="343" r:id="rId30"/>
    <p:sldId id="318" r:id="rId31"/>
    <p:sldId id="340" r:id="rId32"/>
    <p:sldId id="256" r:id="rId33"/>
    <p:sldId id="32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3399"/>
    <a:srgbClr val="006600"/>
    <a:srgbClr val="FF0000"/>
    <a:srgbClr val="FF5050"/>
    <a:srgbClr val="6600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90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93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small" dirty="0" smtClean="0">
                <a:solidFill>
                  <a:srgbClr val="660066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Актуализация знаний</a:t>
            </a:r>
            <a:endParaRPr lang="ru-RU" sz="3200" b="1" cap="small" dirty="0">
              <a:solidFill>
                <a:srgbClr val="660066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788" y="1037049"/>
            <a:ext cx="85796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внутренней средой организма и из </a:t>
            </a:r>
            <a:r>
              <a:rPr lang="ru-RU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компонентов </a:t>
            </a: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состоит ?</a:t>
            </a:r>
            <a:endParaRPr lang="ru-RU" sz="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гомеостаз?</a:t>
            </a:r>
          </a:p>
          <a:p>
            <a:pPr marL="514350" indent="-514350">
              <a:buFont typeface="+mj-lt"/>
              <a:buAutoNum type="arabicPeriod"/>
            </a:pPr>
            <a:endParaRPr lang="ru-RU" sz="3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</a:t>
            </a:r>
            <a:r>
              <a:rPr lang="ru-RU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</a:t>
            </a: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внутренней среды </a:t>
            </a:r>
            <a:r>
              <a:rPr lang="ru-RU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представлены на рисунке цифрами 1,2,3</a:t>
            </a:r>
            <a:r>
              <a:rPr lang="ru-RU" sz="3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ru-RU" sz="3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http://qanver.az/1V/wp-content/uploads/2013/04/images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0"/>
            <a:ext cx="971600" cy="79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://us.cdn2.123rf.com/168nwm/chudtsankov/chudtsankov1202/chudtsankov120200048/12352788-red-blood-drop-mit-medizin-si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714620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2643174" y="585789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638952/im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2166"/>
            <a:ext cx="9143999" cy="518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476672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Кровь – это  ...</a:t>
            </a:r>
            <a:endParaRPr lang="ru-RU" sz="48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1496519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КРОВЬ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" name="Picture 2" descr="D:\М А М А\0002-002-Sostav-kro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944984" cy="260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638952/im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39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80528" y="2678162"/>
            <a:ext cx="33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Плазма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(межклеточное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вещество 60%)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742" y="2678162"/>
            <a:ext cx="3654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Форменные элементы  40%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8362" y="1022518"/>
            <a:ext cx="29112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КРОВЬ</a:t>
            </a:r>
            <a:endParaRPr lang="ru-RU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362" y="552848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эритроциты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043" y="5205321"/>
            <a:ext cx="244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лейкоциты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5764139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тромбоциты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Кровь – это  жидкая соединительная ткань, состоящая из межклеточного вещества – плазмы и клеток – форменных элементов  крови.    </a:t>
            </a:r>
          </a:p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26951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Плазма – это  ...</a:t>
            </a:r>
            <a:endParaRPr lang="ru-RU" sz="4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http://festival.1september.ru/articles/638952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39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1556792"/>
            <a:ext cx="410445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993366"/>
                </a:solidFill>
                <a:latin typeface="Cambria Math" pitchFamily="18" charset="0"/>
                <a:ea typeface="Cambria Math" pitchFamily="18" charset="0"/>
              </a:rPr>
              <a:t>Плазма</a:t>
            </a:r>
          </a:p>
          <a:p>
            <a:pPr algn="ctr"/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8914" name="Picture 2" descr="http://news.rin.ru/pictures/23/228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989" y="188640"/>
            <a:ext cx="269548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5" y="26064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Плазма – это  прозрачное,  желтоватое межклеточное вещество крови, составляющее  около 60% её объёма.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festival.1september.ru/articles/638952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4974"/>
            <a:ext cx="9143999" cy="429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2109" y="2156956"/>
            <a:ext cx="410445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Плазма</a:t>
            </a:r>
          </a:p>
          <a:p>
            <a:pPr algn="ctr"/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758" y="4557027"/>
            <a:ext cx="297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вода </a:t>
            </a:r>
          </a:p>
          <a:p>
            <a:pPr algn="ctr"/>
            <a:r>
              <a:rPr lang="ru-RU" sz="3600" b="1" dirty="0" smtClean="0">
                <a:latin typeface="Cambria Math" pitchFamily="18" charset="0"/>
                <a:ea typeface="Cambria Math" pitchFamily="18" charset="0"/>
              </a:rPr>
              <a:t>(90-92%)</a:t>
            </a:r>
            <a:endParaRPr lang="ru-RU" sz="3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780557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минеральные </a:t>
            </a:r>
            <a:r>
              <a:rPr lang="ru-RU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в-ва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(соли </a:t>
            </a:r>
            <a:r>
              <a:rPr lang="en-US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Na, K, </a:t>
            </a:r>
            <a:r>
              <a:rPr lang="en-US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Ca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Р и др.)</a:t>
            </a:r>
            <a:endParaRPr lang="ru-RU" sz="28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437112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</a:rPr>
              <a:t>органические в-</a:t>
            </a:r>
            <a:r>
              <a:rPr lang="ru-RU" sz="2400" b="1" dirty="0" err="1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</a:rPr>
              <a:t>ва</a:t>
            </a:r>
            <a:r>
              <a:rPr lang="ru-RU" sz="2400" b="1" dirty="0" smtClean="0">
                <a:solidFill>
                  <a:srgbClr val="003399"/>
                </a:solidFill>
                <a:latin typeface="Cambria Math" pitchFamily="18" charset="0"/>
                <a:ea typeface="Cambria Math" pitchFamily="18" charset="0"/>
              </a:rPr>
              <a:t> (белки- фибриноген глюкоза, липиды и др.)</a:t>
            </a:r>
            <a:endParaRPr lang="ru-RU" sz="2400" b="1" dirty="0">
              <a:solidFill>
                <a:srgbClr val="003399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605208"/>
              </p:ext>
            </p:extLst>
          </p:nvPr>
        </p:nvGraphicFramePr>
        <p:xfrm>
          <a:off x="0" y="908720"/>
          <a:ext cx="9173735" cy="5949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1440160"/>
                <a:gridCol w="1512168"/>
                <a:gridCol w="1296144"/>
                <a:gridCol w="1505391"/>
              </a:tblGrid>
              <a:tr h="1159481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строение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Кол-во в 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 мм3 крови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Эритроциты 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Лейкоциты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Тромбоциты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6330005"/>
              </p:ext>
            </p:extLst>
          </p:nvPr>
        </p:nvGraphicFramePr>
        <p:xfrm>
          <a:off x="251519" y="908720"/>
          <a:ext cx="8640962" cy="3305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5"/>
                <a:gridCol w="1440160"/>
                <a:gridCol w="1156089"/>
                <a:gridCol w="1497026"/>
                <a:gridCol w="1292886"/>
                <a:gridCol w="159861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строение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 1 мм3 крови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73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Эритроциты (красные клетки крови)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двояковогнутые диски;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Позвон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.+</a:t>
                      </a:r>
                    </a:p>
                    <a:p>
                      <a:pPr algn="ctr"/>
                      <a:r>
                        <a:rPr lang="ru-RU" sz="2000" b="1" u="sng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ядро;</a:t>
                      </a: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Млекоп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2000" b="1" u="sng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ядро</a:t>
                      </a:r>
                      <a:endParaRPr lang="ru-RU" sz="2000" b="1" u="sng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4-5,5 млн.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120-130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красный костный мозг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газов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D:\М А М А\kr22.jpg"/>
          <p:cNvPicPr>
            <a:picLocks noChangeAspect="1" noChangeArrowheads="1"/>
          </p:cNvPicPr>
          <p:nvPr/>
        </p:nvPicPr>
        <p:blipFill>
          <a:blip r:embed="rId2" cstate="print"/>
          <a:srcRect l="4378" t="3648" r="3684" b="5144"/>
          <a:stretch>
            <a:fillRect/>
          </a:stretch>
        </p:blipFill>
        <p:spPr bwMode="auto">
          <a:xfrm>
            <a:off x="5292080" y="4365104"/>
            <a:ext cx="326628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97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97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4601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5085184"/>
            <a:ext cx="8003232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B80000"/>
                </a:solidFill>
              </a:rPr>
              <a:t>гемоглобин:</a:t>
            </a:r>
            <a:br>
              <a:rPr lang="ru-RU" sz="4000" b="1" dirty="0" smtClean="0">
                <a:solidFill>
                  <a:srgbClr val="B80000"/>
                </a:solidFill>
              </a:rPr>
            </a:br>
            <a:r>
              <a:rPr lang="ru-RU" sz="4000" b="1" dirty="0" err="1" smtClean="0">
                <a:solidFill>
                  <a:srgbClr val="B80000"/>
                </a:solidFill>
              </a:rPr>
              <a:t>гем</a:t>
            </a:r>
            <a:r>
              <a:rPr lang="ru-RU" sz="4000" b="1" dirty="0" smtClean="0">
                <a:solidFill>
                  <a:srgbClr val="B80000"/>
                </a:solidFill>
              </a:rPr>
              <a:t>-</a:t>
            </a:r>
            <a:r>
              <a:rPr lang="ru-RU" sz="4000" b="1" dirty="0" smtClean="0">
                <a:solidFill>
                  <a:schemeClr val="tx2"/>
                </a:solidFill>
              </a:rPr>
              <a:t>(железо),  </a:t>
            </a:r>
            <a:r>
              <a:rPr lang="ru-RU" sz="4000" b="1" dirty="0" smtClean="0">
                <a:solidFill>
                  <a:srgbClr val="B80000"/>
                </a:solidFill>
              </a:rPr>
              <a:t>глобин-</a:t>
            </a:r>
            <a:r>
              <a:rPr lang="ru-RU" sz="4000" b="1" dirty="0" smtClean="0">
                <a:solidFill>
                  <a:schemeClr val="tx2"/>
                </a:solidFill>
              </a:rPr>
              <a:t>(белок)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529" y="131251"/>
            <a:ext cx="40322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96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641" y="260648"/>
            <a:ext cx="8352928" cy="10359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гемоглобина с газами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4492" y="1813075"/>
            <a:ext cx="4107507" cy="31685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>
              <a:solidFill>
                <a:srgbClr val="FF3300"/>
              </a:solidFill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4860032" y="1867943"/>
            <a:ext cx="3993537" cy="31685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611560" y="5298724"/>
            <a:ext cx="3960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Артериальная</a:t>
            </a:r>
          </a:p>
          <a:p>
            <a:pPr algn="ctr" eaLnBrk="1" hangingPunct="1"/>
            <a:r>
              <a:rPr lang="ru-RU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кровь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571999" y="5298724"/>
            <a:ext cx="42815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Венозная кровь</a:t>
            </a:r>
            <a:endParaRPr lang="ru-RU" sz="4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64492" y="2120052"/>
            <a:ext cx="410750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Гемоглобин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Кислород</a:t>
            </a:r>
          </a:p>
          <a:p>
            <a:pPr algn="ctr" eaLnBrk="1" hangingPunct="1"/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оксигемоглобин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4860032" y="2129935"/>
            <a:ext cx="381351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Гемоглобин</a:t>
            </a: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Углекислый газ</a:t>
            </a: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</a:t>
            </a: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карбогемоглобин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/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5439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626659"/>
              </p:ext>
            </p:extLst>
          </p:nvPr>
        </p:nvGraphicFramePr>
        <p:xfrm>
          <a:off x="0" y="908720"/>
          <a:ext cx="9173735" cy="5949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1440160"/>
                <a:gridCol w="1512168"/>
                <a:gridCol w="1296144"/>
                <a:gridCol w="1505391"/>
              </a:tblGrid>
              <a:tr h="1159481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строение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Кол-во в 1мм3 крови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Эритроциты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(красные клетки крови)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двояковогнутые диски</a:t>
                      </a:r>
                    </a:p>
                    <a:p>
                      <a:r>
                        <a:rPr lang="ru-RU" sz="1600" b="0" kern="1200" dirty="0" err="1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Позвон</a:t>
                      </a:r>
                      <a:r>
                        <a:rPr lang="ru-RU" sz="1600" b="0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.+</a:t>
                      </a:r>
                      <a:r>
                        <a:rPr lang="ru-RU" sz="1600" b="0" u="sng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ядро;</a:t>
                      </a:r>
                    </a:p>
                    <a:p>
                      <a:r>
                        <a:rPr lang="ru-RU" sz="1600" b="0" kern="1200" dirty="0" err="1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Млекоп</a:t>
                      </a:r>
                      <a:r>
                        <a:rPr lang="ru-RU" sz="1600" b="0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600" b="0" u="sng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ядро</a:t>
                      </a:r>
                      <a:endParaRPr lang="ru-RU" sz="1600" b="0" u="sng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4-5,5млн.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120-130 </a:t>
                      </a:r>
                      <a:r>
                        <a:rPr lang="ru-RU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Красный костный мозг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газов</a:t>
                      </a:r>
                      <a:endParaRPr lang="ru-RU" sz="1600" b="0" dirty="0" smtClean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Лейкоциты</a:t>
                      </a:r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66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90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70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7" y="968153"/>
            <a:ext cx="7773045" cy="58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950912" y="116632"/>
            <a:ext cx="7372672" cy="85152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>
                <a:solidFill>
                  <a:srgbClr val="FFCC00"/>
                </a:solidFill>
              </a:rPr>
              <a:t>В</a:t>
            </a:r>
            <a:r>
              <a:rPr lang="ru-RU" sz="4000" b="1" dirty="0" smtClean="0">
                <a:solidFill>
                  <a:srgbClr val="FFCC00"/>
                </a:solidFill>
              </a:rPr>
              <a:t>нутренняя среда организма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779912" y="1124744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/>
              <a:t>1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378546" y="2965449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/>
              <a:t>2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7572396" y="1785926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1956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30120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 </a:t>
            </a:r>
          </a:p>
          <a:p>
            <a:r>
              <a:rPr lang="ru-RU" sz="24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эритроцитов</a:t>
            </a:r>
            <a:endParaRPr lang="ru-RU" sz="24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М А М А\103-chto-takoe-lejkot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14884"/>
            <a:ext cx="3024336" cy="199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493169"/>
              </p:ext>
            </p:extLst>
          </p:nvPr>
        </p:nvGraphicFramePr>
        <p:xfrm>
          <a:off x="-1" y="1124744"/>
          <a:ext cx="9144001" cy="323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6197"/>
                <a:gridCol w="1885672"/>
                <a:gridCol w="1071570"/>
                <a:gridCol w="1428760"/>
                <a:gridCol w="1643074"/>
                <a:gridCol w="1428728"/>
              </a:tblGrid>
              <a:tr h="1359505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строение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Кол-во в 1мм</a:t>
                      </a:r>
                      <a:r>
                        <a:rPr lang="ru-RU" sz="20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крови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72032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Лейкоциты (белые кровяные тельца)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бесцветные, амёбовидные с хорошо развитым ядром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4-8 тыс.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неск</a:t>
                      </a:r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часов до 10 дней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красный костный мозг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защитная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71513"/>
          </a:xfrm>
        </p:spPr>
        <p:txBody>
          <a:bodyPr>
            <a:normAutofit fontScale="90000"/>
          </a:bodyPr>
          <a:lstStyle/>
          <a:p>
            <a:r>
              <a:rPr lang="ru-RU" sz="2200" b="1" i="0" dirty="0" smtClean="0"/>
              <a:t/>
            </a:r>
            <a:br>
              <a:rPr lang="ru-RU" sz="2200" b="1" i="0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</a:t>
            </a:r>
            <a:r>
              <a:rPr lang="ru-RU" sz="31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захват и поглощение живых клеток и неживых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частиц особыми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клетками - фагоцитами </a:t>
            </a:r>
            <a:endParaRPr lang="ru-RU" sz="3100" b="1" i="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 descr="ме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294953"/>
            <a:ext cx="2663825" cy="3384550"/>
          </a:xfrm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23528" y="3776117"/>
            <a:ext cx="33123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Ильич Мечников</a:t>
            </a:r>
          </a:p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1845- 1926гг.</a:t>
            </a:r>
          </a:p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1883г. открыл явление-</a:t>
            </a:r>
          </a:p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фагоцитоза</a:t>
            </a:r>
          </a:p>
        </p:txBody>
      </p:sp>
      <p:pic>
        <p:nvPicPr>
          <p:cNvPr id="7" name="Picture 6" descr="фагацито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5040558" cy="48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11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2730216"/>
              </p:ext>
            </p:extLst>
          </p:nvPr>
        </p:nvGraphicFramePr>
        <p:xfrm>
          <a:off x="0" y="908720"/>
          <a:ext cx="9173735" cy="55446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680"/>
                <a:gridCol w="1728192"/>
                <a:gridCol w="1440160"/>
                <a:gridCol w="1512168"/>
                <a:gridCol w="1296144"/>
                <a:gridCol w="1505391"/>
              </a:tblGrid>
              <a:tr h="1088781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строение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Кол-во в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 мм</a:t>
                      </a:r>
                      <a:r>
                        <a:rPr lang="ru-RU" sz="20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крови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924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Эритроциты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(красные клетки крови)</a:t>
                      </a:r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двояковогнутые диски</a:t>
                      </a:r>
                    </a:p>
                    <a:p>
                      <a:r>
                        <a:rPr lang="ru-RU" sz="1600" b="0" kern="1200" dirty="0" err="1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Позвон</a:t>
                      </a:r>
                      <a:r>
                        <a:rPr lang="ru-RU" sz="1600" b="0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.+</a:t>
                      </a:r>
                      <a:r>
                        <a:rPr lang="ru-RU" sz="1600" b="0" u="sng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ядро;</a:t>
                      </a:r>
                    </a:p>
                    <a:p>
                      <a:r>
                        <a:rPr lang="ru-RU" sz="1600" b="0" kern="1200" dirty="0" err="1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Млекоп</a:t>
                      </a:r>
                      <a:r>
                        <a:rPr lang="ru-RU" sz="1600" b="0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600" b="0" u="sng" kern="120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ядро</a:t>
                      </a:r>
                      <a:endParaRPr lang="ru-RU" sz="1600" b="0" u="sng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4-5,5млн.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120-130 </a:t>
                      </a:r>
                      <a:r>
                        <a:rPr lang="ru-RU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красный костный мозг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газов</a:t>
                      </a:r>
                      <a:endParaRPr lang="ru-RU" sz="1600" b="0" dirty="0" smtClean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924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Лейкоциты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(белые кровяные тельца)</a:t>
                      </a:r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бесцветные, амёбовидные с хорошо развитым ядром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4-8 тыс.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нескольких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часов до 10 дней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красный костный мозг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защитная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734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97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Форменные элементы крови</a:t>
            </a:r>
            <a:endParaRPr lang="ru-RU" sz="3200" b="1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8625761"/>
              </p:ext>
            </p:extLst>
          </p:nvPr>
        </p:nvGraphicFramePr>
        <p:xfrm>
          <a:off x="0" y="908720"/>
          <a:ext cx="9144000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4480"/>
                <a:gridCol w="1705392"/>
                <a:gridCol w="1152128"/>
                <a:gridCol w="1152128"/>
                <a:gridCol w="1633954"/>
                <a:gridCol w="178591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строение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Кол-во в 1 мм</a:t>
                      </a:r>
                      <a:r>
                        <a:rPr lang="ru-RU" sz="2000" b="1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крови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Место образования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73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Тромбоциты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(кровяные пластинки)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безъядерные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образования округлой или овальной формы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200-400</a:t>
                      </a:r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8-10 суток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r>
                        <a:rPr lang="ru-RU" sz="20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костный мозг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свертывание крови</a:t>
                      </a:r>
                      <a:endParaRPr lang="ru-RU" sz="2000" b="1" dirty="0"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D:\М А М А\66197835_0_20c3f_1dc6c684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995936" cy="285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8486" y="5334307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66"/>
                </a:solidFill>
              </a:rPr>
              <a:t>тромбоциты, образующие тромб</a:t>
            </a:r>
            <a:endParaRPr lang="ru-RU" sz="2400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9" y="-13752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FF5050"/>
                </a:solidFill>
              </a:rPr>
              <a:t>Свертывание крови</a:t>
            </a:r>
            <a:r>
              <a:rPr lang="ru-RU" sz="2000" b="1" dirty="0" smtClean="0">
                <a:solidFill>
                  <a:srgbClr val="FF5050"/>
                </a:solidFill>
              </a:rPr>
              <a:t/>
            </a:r>
            <a:br>
              <a:rPr lang="ru-RU" sz="2000" b="1" dirty="0" smtClean="0">
                <a:solidFill>
                  <a:srgbClr val="FF5050"/>
                </a:solidFill>
              </a:rPr>
            </a:br>
            <a:endParaRPr lang="ru-RU" sz="6000" b="1" dirty="0" smtClean="0">
              <a:solidFill>
                <a:srgbClr val="FF5050"/>
              </a:solidFill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371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533400" y="836612"/>
            <a:ext cx="1600200" cy="15240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59968" y="1756048"/>
            <a:ext cx="181203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Фермент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 протромбин</a:t>
            </a:r>
          </a:p>
          <a:p>
            <a:pPr algn="ctr" eaLnBrk="1" hangingPunct="1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92196" y="4495800"/>
            <a:ext cx="28713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FFFF66"/>
                </a:solidFill>
              </a:rPr>
              <a:t>Фибриноген</a:t>
            </a:r>
          </a:p>
          <a:p>
            <a:pPr eaLnBrk="1" hangingPunct="1"/>
            <a:r>
              <a:rPr lang="ru-RU" sz="2800" b="1" dirty="0">
                <a:solidFill>
                  <a:srgbClr val="FFFF66"/>
                </a:solidFill>
              </a:rPr>
              <a:t>(растворимый </a:t>
            </a:r>
            <a:endParaRPr lang="ru-RU" sz="2800" b="1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FF66"/>
                </a:solidFill>
              </a:rPr>
              <a:t>белок</a:t>
            </a:r>
            <a:r>
              <a:rPr lang="ru-RU" sz="2800" b="1" dirty="0">
                <a:solidFill>
                  <a:srgbClr val="FFFF66"/>
                </a:solidFill>
              </a:rPr>
              <a:t>)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362200" y="4495800"/>
            <a:ext cx="21336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267200" y="4267200"/>
            <a:ext cx="2308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66"/>
                </a:solidFill>
              </a:rPr>
              <a:t>Фибрин</a:t>
            </a:r>
          </a:p>
          <a:p>
            <a:pPr algn="ctr" eaLnBrk="1" hangingPunct="1"/>
            <a:r>
              <a:rPr lang="ru-RU" sz="2000" b="1">
                <a:solidFill>
                  <a:srgbClr val="FFFF66"/>
                </a:solidFill>
              </a:rPr>
              <a:t>(нерастворимый</a:t>
            </a:r>
          </a:p>
          <a:p>
            <a:pPr algn="ctr" eaLnBrk="1" hangingPunct="1"/>
            <a:r>
              <a:rPr lang="ru-RU" sz="2000" b="1">
                <a:solidFill>
                  <a:srgbClr val="FFFF66"/>
                </a:solidFill>
              </a:rPr>
              <a:t> волокнистый</a:t>
            </a:r>
          </a:p>
          <a:p>
            <a:pPr algn="ctr" eaLnBrk="1" hangingPunct="1"/>
            <a:r>
              <a:rPr lang="ru-RU" sz="2000" b="1">
                <a:solidFill>
                  <a:srgbClr val="FFFF66"/>
                </a:solidFill>
              </a:rPr>
              <a:t>белок)</a:t>
            </a:r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657600"/>
            <a:ext cx="2590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804111" y="5830888"/>
            <a:ext cx="23001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FFFF00"/>
                </a:solidFill>
              </a:rPr>
              <a:t>Тромб –</a:t>
            </a:r>
          </a:p>
          <a:p>
            <a:pPr algn="ctr" eaLnBrk="1" hangingPunct="1"/>
            <a:r>
              <a:rPr lang="ru-RU" sz="2400" b="1" dirty="0">
                <a:solidFill>
                  <a:srgbClr val="FFFF00"/>
                </a:solidFill>
              </a:rPr>
              <a:t>сгусток крови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627877" y="1052512"/>
            <a:ext cx="5086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chemeClr val="bg1"/>
                </a:solidFill>
              </a:rPr>
              <a:t>Повреждение тромбоцитов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664958" y="3321050"/>
            <a:ext cx="117089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↓</a:t>
            </a:r>
          </a:p>
          <a:p>
            <a:pPr algn="ctr" eaLnBrk="1" hangingPunct="1"/>
            <a:endParaRPr lang="ru-RU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chemeClr val="bg1"/>
                </a:solidFill>
              </a:rPr>
              <a:t>тромбин</a:t>
            </a:r>
            <a:endParaRPr lang="ru-RU" b="1" dirty="0">
              <a:solidFill>
                <a:schemeClr val="bg1"/>
              </a:solidFill>
            </a:endParaRPr>
          </a:p>
          <a:p>
            <a:pPr algn="ctr" eaLnBrk="1" hangingPunct="1"/>
            <a:endParaRPr lang="ru-RU" dirty="0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953000" y="2248490"/>
            <a:ext cx="1435008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</a:t>
            </a:r>
            <a:r>
              <a:rPr lang="ru-RU" sz="2800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2+</a:t>
            </a:r>
          </a:p>
          <a:p>
            <a:pPr eaLnBrk="1" hangingPunct="1"/>
            <a:endParaRPr lang="ru-RU" sz="2800" b="1" baseline="30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ru-RU" sz="2800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Витамин К</a:t>
            </a:r>
            <a:endParaRPr lang="ru-RU" sz="2800" b="1" baseline="30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2209800" y="3048000"/>
            <a:ext cx="2743200" cy="17526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74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2.77457E-6 L 0.02656 0.133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2118 0.15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/>
      <p:bldP spid="23563" grpId="1"/>
      <p:bldP spid="23565" grpId="0"/>
      <p:bldP spid="23566" grpId="0" animBg="1"/>
      <p:bldP spid="23567" grpId="0"/>
      <p:bldP spid="23569" grpId="0"/>
      <p:bldP spid="23572" grpId="0"/>
      <p:bldP spid="23573" grpId="0"/>
      <p:bldP spid="23573" grpId="1"/>
      <p:bldP spid="235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371656" cy="744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Verdana" pitchFamily="34" charset="0"/>
              </a:rPr>
              <a:t/>
            </a:r>
            <a:br>
              <a:rPr lang="ru-RU" sz="2400" dirty="0" smtClean="0">
                <a:latin typeface="Verdana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исследовательского характера:</a:t>
            </a:r>
            <a:br>
              <a:rPr lang="ru-RU" sz="3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каком из микропрепаратов - эритроциты человека</a:t>
            </a:r>
            <a:r>
              <a:rPr lang="en-US" sz="3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390" name="Picture 9" descr="Эритроциты ляг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14816"/>
            <a:ext cx="3311723" cy="3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539552" y="5178975"/>
            <a:ext cx="3744415" cy="5542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Микропрепарат №1</a:t>
            </a: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4684786" y="5168381"/>
            <a:ext cx="3949551" cy="5754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Микропрепарат №2</a:t>
            </a: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683568" y="5733256"/>
            <a:ext cx="7653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Эритроциты человека или лягушки будут переносить</a:t>
            </a:r>
          </a:p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больше кислорода в единицу времени </a:t>
            </a:r>
            <a:r>
              <a:rPr lang="en-US" sz="2400" b="1" i="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  <a:r>
              <a:rPr lang="ru-RU" sz="2400" b="1" i="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Почему?</a:t>
            </a:r>
            <a:endParaRPr lang="ru-RU" sz="2400" b="1" i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4817"/>
            <a:ext cx="3168352" cy="35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96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371656" cy="600075"/>
          </a:xfrm>
        </p:spPr>
        <p:txBody>
          <a:bodyPr>
            <a:noAutofit/>
          </a:bodyPr>
          <a:lstStyle/>
          <a:p>
            <a:pPr algn="ctr"/>
            <a:r>
              <a:rPr lang="ru-RU" sz="3200" b="1" cap="small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чём может рассказать анализ крови</a:t>
            </a:r>
            <a:r>
              <a:rPr lang="en-US" sz="3200" b="1" cap="small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200" b="1" cap="small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56" name="Picture 4" descr="7cd37de298274f53ae28b36c520e0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02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85728"/>
            <a:ext cx="4857784" cy="15716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крови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4876" y="2285992"/>
            <a:ext cx="4286280" cy="5072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 БИЛИРУБИН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НА ГЕМОГЛОБИН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НА ЛЕЙКОЦИТОЗ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НА СВЕРТЫВАЕМОСТЬ КРОВИ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57158" y="1071546"/>
            <a:ext cx="4429156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БИОХИМИЧЕСКИЙ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ГРУППУ КРОВИ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3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00372"/>
            <a:ext cx="2643206" cy="36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mirelady.ru/wp-content/uploads/gemoglobin-norma-u-zhenshhin_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21510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900" b="1" dirty="0" smtClean="0">
                <a:solidFill>
                  <a:srgbClr val="993366"/>
                </a:solidFill>
              </a:rPr>
              <a:t>Философы Древней Греции считали ее носителем души.</a:t>
            </a:r>
          </a:p>
          <a:p>
            <a:pPr algn="ctr">
              <a:buFont typeface="Wingdings" pitchFamily="2" charset="2"/>
              <a:buChar char="ü"/>
            </a:pPr>
            <a:r>
              <a:rPr lang="ru-RU" sz="3900" b="1" dirty="0" smtClean="0">
                <a:solidFill>
                  <a:srgbClr val="C00000"/>
                </a:solidFill>
              </a:rPr>
              <a:t>Ею скрепляли </a:t>
            </a:r>
            <a:r>
              <a:rPr lang="ru-RU" sz="3900" b="1" dirty="0" err="1" smtClean="0">
                <a:solidFill>
                  <a:srgbClr val="C00000"/>
                </a:solidFill>
              </a:rPr>
              <a:t>скрепляли</a:t>
            </a:r>
            <a:r>
              <a:rPr lang="ru-RU" sz="3900" b="1" dirty="0" smtClean="0">
                <a:solidFill>
                  <a:srgbClr val="C00000"/>
                </a:solidFill>
              </a:rPr>
              <a:t> священные клятвы.</a:t>
            </a:r>
          </a:p>
          <a:p>
            <a:pPr algn="ctr">
              <a:buFont typeface="Wingdings" pitchFamily="2" charset="2"/>
              <a:buChar char="ü"/>
            </a:pPr>
            <a:r>
              <a:rPr lang="ru-RU" sz="3900" b="1" dirty="0" smtClean="0">
                <a:solidFill>
                  <a:schemeClr val="accent4">
                    <a:lumMod val="75000"/>
                  </a:schemeClr>
                </a:solidFill>
              </a:rPr>
              <a:t>Ее приносили в жертву богу.</a:t>
            </a:r>
          </a:p>
          <a:p>
            <a:pPr algn="ctr">
              <a:buFont typeface="Wingdings" pitchFamily="2" charset="2"/>
              <a:buChar char="ü"/>
            </a:pPr>
            <a:r>
              <a:rPr lang="ru-RU" sz="3900" b="1" dirty="0" smtClean="0">
                <a:solidFill>
                  <a:srgbClr val="00B050"/>
                </a:solidFill>
              </a:rPr>
              <a:t>Гиппократ считал, что она – один из соков человеческого тела.</a:t>
            </a:r>
          </a:p>
          <a:p>
            <a:pPr algn="ctr">
              <a:buFont typeface="Wingdings" pitchFamily="2" charset="2"/>
              <a:buChar char="ü"/>
            </a:pPr>
            <a:r>
              <a:rPr lang="ru-RU" sz="3900" b="1" dirty="0" smtClean="0">
                <a:solidFill>
                  <a:srgbClr val="0070C0"/>
                </a:solidFill>
              </a:rPr>
              <a:t>Маленькая частичка ее может рассказать многое о состоянии здоровья организма.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крови №1</a:t>
            </a:r>
          </a:p>
        </p:txBody>
      </p:sp>
      <p:pic>
        <p:nvPicPr>
          <p:cNvPr id="29709" name="Picture 13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3891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828800" y="1676400"/>
            <a:ext cx="7315200" cy="4776936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93663" indent="-936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эритроцитов – 3,5 млн.</a:t>
            </a:r>
          </a:p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лейкоцитов – 7 тыс. </a:t>
            </a:r>
          </a:p>
          <a:p>
            <a:pPr algn="ctr" eaLnBrk="1" hangingPunct="1"/>
            <a:endParaRPr lang="ru-RU" sz="2800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800" b="1" cap="small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– 70 г/л</a:t>
            </a:r>
            <a:endParaRPr lang="ru-RU" sz="2800" b="1" cap="small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6480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крови </a:t>
            </a:r>
          </a:p>
        </p:txBody>
      </p:sp>
      <p:pic>
        <p:nvPicPr>
          <p:cNvPr id="36870" name="Picture 6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2600"/>
            <a:ext cx="23891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976884" y="1676400"/>
            <a:ext cx="7195120" cy="4920952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93663" indent="-936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эритроцитов – 5 млн.</a:t>
            </a:r>
          </a:p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лейкоцитов – 14 тыс. </a:t>
            </a:r>
          </a:p>
          <a:p>
            <a:pPr algn="ctr" eaLnBrk="1" hangingPunct="1"/>
            <a:endParaRPr lang="ru-RU" sz="2800" b="1" cap="small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800" b="1" cap="sm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– </a:t>
            </a:r>
            <a:r>
              <a:rPr lang="ru-RU" sz="2800" b="1" cap="small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800" b="1" cap="small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г/л</a:t>
            </a:r>
          </a:p>
        </p:txBody>
      </p:sp>
    </p:spTree>
    <p:extLst>
      <p:ext uri="{BB962C8B-B14F-4D97-AF65-F5344CB8AC3E}">
        <p14:creationId xmlns:p14="http://schemas.microsoft.com/office/powerpoint/2010/main" xmlns="" val="1708332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 А М А\4800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7934">
            <a:off x="3537602" y="4593045"/>
            <a:ext cx="1870222" cy="219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www.asemoni.com/img/Red-White-Blood-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6487">
            <a:off x="5968561" y="4557221"/>
            <a:ext cx="2975699" cy="193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 А М А\trombots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1742">
            <a:off x="376311" y="4732443"/>
            <a:ext cx="2489779" cy="177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90467" y="166939"/>
            <a:ext cx="598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small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Домашнее задание</a:t>
            </a:r>
            <a:endParaRPr lang="ru-RU" sz="3200" b="1" cap="small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95623" y="751714"/>
            <a:ext cx="777686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чебник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§17,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выучить определения, схемы и таблицу,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составленные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на уроке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ворческое задание - сделать презентации или краткие сообщения  на темы: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История открытия фагоцитоза.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История открытия групп крови.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stat17.privet.ru/lr/092ee5f0ef2880bf857f2e3598633a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459" cy="3861048"/>
          </a:xfrm>
          <a:prstGeom prst="rect">
            <a:avLst/>
          </a:prstGeom>
          <a:noFill/>
        </p:spPr>
      </p:pic>
      <p:pic>
        <p:nvPicPr>
          <p:cNvPr id="34818" name="Picture 2" descr="http://s49.radikal.ru/i124/0904/0b/6f8085fc3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-23637"/>
            <a:ext cx="4499992" cy="6881637"/>
          </a:xfrm>
          <a:prstGeom prst="rect">
            <a:avLst/>
          </a:prstGeom>
          <a:noFill/>
        </p:spPr>
      </p:pic>
      <p:pic>
        <p:nvPicPr>
          <p:cNvPr id="34820" name="Picture 4" descr="http://attic.volgmed.ru/depts/opsurg/site/i/izo/13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66480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-live.gr/wp-content/uploads/2009/12/news-synthetic-nanoparticles-reduce-bleeding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57301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функции компонентов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Цель урока:</a:t>
            </a:r>
            <a:endParaRPr lang="ru-RU" sz="2800" b="1" cap="all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39055" y="2122983"/>
            <a:ext cx="422387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Узнать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больше  о своем организме;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800" b="1" baseline="0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Уметь применять знания в повседневной жизни</a:t>
            </a:r>
            <a:r>
              <a:rPr lang="ru-RU" sz="28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для сохранения своего здоровья;</a:t>
            </a:r>
            <a:endParaRPr lang="ru-RU" sz="2800" b="1" dirty="0">
              <a:solidFill>
                <a:srgbClr val="006600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тветить на проблемные вопросы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35843" name="Picture 3" descr="http://med.rufut.ru/pic/md/2009270716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271" y="2276872"/>
            <a:ext cx="4248509" cy="424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8122" y="696179"/>
            <a:ext cx="8593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изучить состав и функции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58" y="404664"/>
            <a:ext cx="5337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Проблемные </a:t>
            </a:r>
          </a:p>
          <a:p>
            <a:pPr algn="ctr"/>
            <a:r>
              <a:rPr lang="ru-RU" sz="4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вопросы</a:t>
            </a:r>
            <a:endParaRPr lang="ru-RU" sz="44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58" y="2348880"/>
            <a:ext cx="5118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Как кровь переносит кислород, ведь газы  плохо растворяются в жидкостях?</a:t>
            </a:r>
          </a:p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457200" lvl="0" indent="-457200">
              <a:buAutoNum type="arabicPeriod" startAt="3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2771" name="Picture 3" descr="http://www.likar.info/pictures/news/cropr_210x200/0053084_131893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968" y="764704"/>
            <a:ext cx="3453520" cy="55446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323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58" y="404664"/>
            <a:ext cx="5337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Проблемные </a:t>
            </a:r>
          </a:p>
          <a:p>
            <a:pPr algn="ctr"/>
            <a:r>
              <a:rPr lang="ru-RU" sz="4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вопросы</a:t>
            </a:r>
            <a:endParaRPr lang="ru-RU" sz="44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58" y="2348880"/>
            <a:ext cx="51182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Кровь – это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жидкость.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Но в случае пореза она превращается в сгусток. Как и почему это происходит?</a:t>
            </a:r>
          </a:p>
          <a:p>
            <a:pPr marL="457200" lvl="0" indent="-457200">
              <a:buAutoNum type="arabicPeriod" startAt="3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2771" name="Picture 3" descr="http://www.likar.info/pictures/news/cropr_210x200/0053084_131893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614" y="404664"/>
            <a:ext cx="3575909" cy="58436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6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5337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Проблемные </a:t>
            </a:r>
          </a:p>
          <a:p>
            <a:pPr algn="ctr"/>
            <a:r>
              <a:rPr lang="ru-RU" sz="4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вопросы</a:t>
            </a:r>
            <a:endParaRPr lang="ru-RU" sz="44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58" y="2708920"/>
            <a:ext cx="51182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Почему  на первом приёме у врача нам назначают  сдать  анализ крови? </a:t>
            </a:r>
          </a:p>
          <a:p>
            <a:pPr marL="457200" lvl="0" indent="-457200">
              <a:buAutoNum type="arabicPeriod" startAt="3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2771" name="Picture 3" descr="http://www.likar.info/pictures/news/cropr_210x200/0053084_1318939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404664"/>
            <a:ext cx="3728442" cy="6225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1540</TotalTime>
  <Words>689</Words>
  <Application>Microsoft Office PowerPoint</Application>
  <PresentationFormat>Экран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Внутренняя среда организма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гемоглобин: гем-(железо),  глобин-(белок)</vt:lpstr>
      <vt:lpstr> Соединение гемоглобина с газами </vt:lpstr>
      <vt:lpstr>Слайд 19</vt:lpstr>
      <vt:lpstr>Слайд 20</vt:lpstr>
      <vt:lpstr>                                  Фагоцитоз - активный захват и поглощение живых клеток и неживых частиц особыми клетками - фагоцитами </vt:lpstr>
      <vt:lpstr>Слайд 22</vt:lpstr>
      <vt:lpstr>Слайд 23</vt:lpstr>
      <vt:lpstr>Свертывание крови </vt:lpstr>
      <vt:lpstr>Слайд 25</vt:lpstr>
      <vt:lpstr>       Задание исследовательского характера: на каком из микропрепаратов - эритроциты человека? </vt:lpstr>
      <vt:lpstr>О чём может рассказать анализ крови? </vt:lpstr>
      <vt:lpstr>Анализ крови</vt:lpstr>
      <vt:lpstr>Слайд 29</vt:lpstr>
      <vt:lpstr>Общий анализ крови №1</vt:lpstr>
      <vt:lpstr>Общий анализ крови 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ЛЮЛЮ</dc:creator>
  <cp:lastModifiedBy>admin</cp:lastModifiedBy>
  <cp:revision>162</cp:revision>
  <dcterms:created xsi:type="dcterms:W3CDTF">2014-01-20T17:30:49Z</dcterms:created>
  <dcterms:modified xsi:type="dcterms:W3CDTF">2022-10-23T20:13:23Z</dcterms:modified>
</cp:coreProperties>
</file>