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2" r:id="rId4"/>
    <p:sldId id="261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85" r:id="rId13"/>
    <p:sldId id="286" r:id="rId14"/>
    <p:sldId id="268" r:id="rId15"/>
    <p:sldId id="269" r:id="rId16"/>
    <p:sldId id="270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71" r:id="rId26"/>
    <p:sldId id="280" r:id="rId27"/>
    <p:sldId id="281" r:id="rId28"/>
  </p:sldIdLst>
  <p:sldSz cx="9144000" cy="5715000" type="screen16x10"/>
  <p:notesSz cx="6858000" cy="9144000"/>
  <p:defaultTextStyle>
    <a:defPPr>
      <a:defRPr lang="ru-RU"/>
    </a:defPPr>
    <a:lvl1pPr marL="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D1C4"/>
    <a:srgbClr val="EEF2CD"/>
    <a:srgbClr val="FEDBBB"/>
    <a:srgbClr val="C5EBF6"/>
    <a:srgbClr val="FEFBC7"/>
    <a:srgbClr val="F0F3C8"/>
    <a:srgbClr val="FEDBF1"/>
    <a:srgbClr val="C7E7F8"/>
    <a:srgbClr val="DFEB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99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5DEEC-FBAA-4177-9425-952A86AE780E}" type="datetimeFigureOut">
              <a:rPr lang="ru-RU" smtClean="0"/>
              <a:t>05.11.2022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7460A-D279-44AE-9F72-71A244F7A8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3604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5DEEC-FBAA-4177-9425-952A86AE780E}" type="datetimeFigureOut">
              <a:rPr lang="ru-RU" smtClean="0"/>
              <a:t>05.11.2022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7460A-D279-44AE-9F72-71A244F7A8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5629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5DEEC-FBAA-4177-9425-952A86AE780E}" type="datetimeFigureOut">
              <a:rPr lang="ru-RU" smtClean="0"/>
              <a:t>05.11.2022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7460A-D279-44AE-9F72-71A244F7A8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937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5DEEC-FBAA-4177-9425-952A86AE780E}" type="datetimeFigureOut">
              <a:rPr lang="ru-RU" smtClean="0"/>
              <a:t>05.11.2022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7460A-D279-44AE-9F72-71A244F7A8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500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5DEEC-FBAA-4177-9425-952A86AE780E}" type="datetimeFigureOut">
              <a:rPr lang="ru-RU" smtClean="0"/>
              <a:t>05.11.2022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7460A-D279-44AE-9F72-71A244F7A8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0231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5DEEC-FBAA-4177-9425-952A86AE780E}" type="datetimeFigureOut">
              <a:rPr lang="ru-RU" smtClean="0"/>
              <a:t>05.11.2022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7460A-D279-44AE-9F72-71A244F7A8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907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5DEEC-FBAA-4177-9425-952A86AE780E}" type="datetimeFigureOut">
              <a:rPr lang="ru-RU" smtClean="0"/>
              <a:t>05.11.2022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7460A-D279-44AE-9F72-71A244F7A8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5220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5DEEC-FBAA-4177-9425-952A86AE780E}" type="datetimeFigureOut">
              <a:rPr lang="ru-RU" smtClean="0"/>
              <a:t>05.11.2022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7460A-D279-44AE-9F72-71A244F7A8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6732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5DEEC-FBAA-4177-9425-952A86AE780E}" type="datetimeFigureOut">
              <a:rPr lang="ru-RU" smtClean="0"/>
              <a:t>05.11.2022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7460A-D279-44AE-9F72-71A244F7A8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1869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5DEEC-FBAA-4177-9425-952A86AE780E}" type="datetimeFigureOut">
              <a:rPr lang="ru-RU" smtClean="0"/>
              <a:t>05.11.2022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7460A-D279-44AE-9F72-71A244F7A8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2546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5DEEC-FBAA-4177-9425-952A86AE780E}" type="datetimeFigureOut">
              <a:rPr lang="ru-RU" smtClean="0"/>
              <a:t>05.11.2022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7460A-D279-44AE-9F72-71A244F7A8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098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35DEEC-FBAA-4177-9425-952A86AE780E}" type="datetimeFigureOut">
              <a:rPr lang="ru-RU" smtClean="0"/>
              <a:t>05.11.2022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C7460A-D279-44AE-9F72-71A244F7A8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9553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9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microsoft.com/office/2007/relationships/hdphoto" Target="../media/hdphoto3.wdp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hdphoto" Target="../media/hdphoto6.wdp"/><Relationship Id="rId7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microsoft.com/office/2007/relationships/hdphoto" Target="../media/hdphoto7.wdp"/><Relationship Id="rId10" Type="http://schemas.openxmlformats.org/officeDocument/2006/relationships/image" Target="../media/image41.png"/><Relationship Id="rId4" Type="http://schemas.openxmlformats.org/officeDocument/2006/relationships/image" Target="../media/image36.png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10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6.png"/><Relationship Id="rId7" Type="http://schemas.openxmlformats.org/officeDocument/2006/relationships/image" Target="../media/image15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11" Type="http://schemas.openxmlformats.org/officeDocument/2006/relationships/image" Target="../media/image68.png"/><Relationship Id="rId5" Type="http://schemas.openxmlformats.org/officeDocument/2006/relationships/image" Target="../media/image67.png"/><Relationship Id="rId10" Type="http://schemas.openxmlformats.org/officeDocument/2006/relationships/image" Target="../media/image14.png"/><Relationship Id="rId4" Type="http://schemas.microsoft.com/office/2007/relationships/hdphoto" Target="../media/hdphoto9.wdp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8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1772" y="583187"/>
            <a:ext cx="2991730" cy="1973108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50471" y="-24832"/>
            <a:ext cx="32271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Module 5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0197" y1="10998" x2="17531" y2="50102"/>
                        <a14:foregroundMark x1="15385" y1="5906" x2="39714" y2="10387"/>
                        <a14:foregroundMark x1="31127" y1="2444" x2="31127" y2="2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81" y="3274917"/>
            <a:ext cx="2778017" cy="2440083"/>
          </a:xfrm>
          <a:prstGeom prst="rect">
            <a:avLst/>
          </a:prstGeom>
        </p:spPr>
      </p:pic>
      <p:sp>
        <p:nvSpPr>
          <p:cNvPr id="5" name="Прямоугольная выноска 4"/>
          <p:cNvSpPr/>
          <p:nvPr/>
        </p:nvSpPr>
        <p:spPr>
          <a:xfrm>
            <a:off x="150471" y="898498"/>
            <a:ext cx="3437681" cy="937550"/>
          </a:xfrm>
          <a:prstGeom prst="wedgeRectCallout">
            <a:avLst>
              <a:gd name="adj1" fmla="val -32203"/>
              <a:gd name="adj2" fmla="val 115586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Comic Sans MS" panose="030F0702030302020204" pitchFamily="66" charset="0"/>
              </a:rPr>
              <a:t>In this module we will study about …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4854" y="1603211"/>
            <a:ext cx="2609343" cy="172895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1772" y="2759155"/>
            <a:ext cx="2991730" cy="2013888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4855" y="3905178"/>
            <a:ext cx="2609343" cy="173573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4722471" y="2037144"/>
            <a:ext cx="2500132" cy="49771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Comic Sans MS" panose="030F0702030302020204" pitchFamily="66" charset="0"/>
              </a:rPr>
              <a:t>Natural disasters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374065" y="3083309"/>
            <a:ext cx="2500132" cy="61900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Comic Sans MS" panose="030F0702030302020204" pitchFamily="66" charset="0"/>
              </a:rPr>
              <a:t>Environmental problems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482905" y="4460407"/>
            <a:ext cx="2500132" cy="49771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Comic Sans MS" panose="030F0702030302020204" pitchFamily="66" charset="0"/>
              </a:rPr>
              <a:t>Animals 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802231" y="5143196"/>
            <a:ext cx="2500132" cy="49771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Comic Sans MS" panose="030F0702030302020204" pitchFamily="66" charset="0"/>
              </a:rPr>
              <a:t>The weather 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811021" y="-86559"/>
            <a:ext cx="391325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‘Global issues’</a:t>
            </a:r>
            <a:endParaRPr lang="ru-RU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073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9919" y="625030"/>
            <a:ext cx="2430684" cy="490417"/>
          </a:xfrm>
          <a:prstGeom prst="rect">
            <a:avLst/>
          </a:prstGeom>
          <a:solidFill>
            <a:srgbClr val="C7E7F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survivors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9919" y="1115447"/>
            <a:ext cx="2430684" cy="490417"/>
          </a:xfrm>
          <a:prstGeom prst="rect">
            <a:avLst/>
          </a:prstGeom>
          <a:solidFill>
            <a:srgbClr val="C7E7F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buried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9919" y="1605864"/>
            <a:ext cx="2430684" cy="490417"/>
          </a:xfrm>
          <a:prstGeom prst="rect">
            <a:avLst/>
          </a:prstGeom>
          <a:solidFill>
            <a:srgbClr val="C7E7F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horrific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9919" y="2096281"/>
            <a:ext cx="2430684" cy="490417"/>
          </a:xfrm>
          <a:prstGeom prst="rect">
            <a:avLst/>
          </a:prstGeom>
          <a:solidFill>
            <a:srgbClr val="C7E7F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p</a:t>
            </a:r>
            <a:r>
              <a:rPr lang="en-US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ulled me out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9919" y="2586698"/>
            <a:ext cx="2430684" cy="490417"/>
          </a:xfrm>
          <a:prstGeom prst="rect">
            <a:avLst/>
          </a:prstGeom>
          <a:solidFill>
            <a:srgbClr val="C7E7F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generated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19919" y="3077115"/>
            <a:ext cx="2430684" cy="490417"/>
          </a:xfrm>
          <a:prstGeom prst="rect">
            <a:avLst/>
          </a:prstGeom>
          <a:solidFill>
            <a:srgbClr val="C7E7F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w</a:t>
            </a:r>
            <a:r>
              <a:rPr lang="en-US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e were rescued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19919" y="3567532"/>
            <a:ext cx="2430684" cy="490417"/>
          </a:xfrm>
          <a:prstGeom prst="rect">
            <a:avLst/>
          </a:prstGeom>
          <a:solidFill>
            <a:srgbClr val="C7E7F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occurred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9919" y="4057949"/>
            <a:ext cx="2430684" cy="490417"/>
          </a:xfrm>
          <a:prstGeom prst="rect">
            <a:avLst/>
          </a:prstGeom>
          <a:solidFill>
            <a:srgbClr val="C7E7F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t</a:t>
            </a:r>
            <a:r>
              <a:rPr lang="en-US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inned fish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19919" y="4548366"/>
            <a:ext cx="2430684" cy="490417"/>
          </a:xfrm>
          <a:prstGeom prst="rect">
            <a:avLst/>
          </a:prstGeom>
          <a:solidFill>
            <a:srgbClr val="C7E7F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m</a:t>
            </a:r>
            <a:r>
              <a:rPr lang="en-US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assive waves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19919" y="5038783"/>
            <a:ext cx="2430684" cy="490417"/>
          </a:xfrm>
          <a:prstGeom prst="rect">
            <a:avLst/>
          </a:prstGeom>
          <a:solidFill>
            <a:srgbClr val="C7E7F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collapsed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650603" y="625030"/>
            <a:ext cx="2129741" cy="490417"/>
          </a:xfrm>
          <a:prstGeom prst="rect">
            <a:avLst/>
          </a:prstGeom>
          <a:solidFill>
            <a:srgbClr val="C7E7F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pieces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780344" y="625030"/>
            <a:ext cx="2129741" cy="490417"/>
          </a:xfrm>
          <a:prstGeom prst="rect">
            <a:avLst/>
          </a:prstGeom>
          <a:solidFill>
            <a:srgbClr val="C7E7F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supplies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910085" y="625030"/>
            <a:ext cx="2129741" cy="490417"/>
          </a:xfrm>
          <a:prstGeom prst="rect">
            <a:avLst/>
          </a:prstGeom>
          <a:solidFill>
            <a:srgbClr val="C7E7F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cracked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974" y="1188006"/>
            <a:ext cx="4476479" cy="336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Прямоугольник 18"/>
          <p:cNvSpPr/>
          <p:nvPr/>
        </p:nvSpPr>
        <p:spPr>
          <a:xfrm>
            <a:off x="3692321" y="4673585"/>
            <a:ext cx="4282636" cy="697068"/>
          </a:xfrm>
          <a:prstGeom prst="rect">
            <a:avLst/>
          </a:prstGeom>
          <a:solidFill>
            <a:srgbClr val="C7E7F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Bits 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37435" y="639890"/>
            <a:ext cx="533577" cy="49870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3175" y="1199579"/>
            <a:ext cx="3584076" cy="3337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Прямоугольник 22"/>
          <p:cNvSpPr/>
          <p:nvPr/>
        </p:nvSpPr>
        <p:spPr>
          <a:xfrm>
            <a:off x="3703895" y="4690249"/>
            <a:ext cx="4282636" cy="697068"/>
          </a:xfrm>
          <a:prstGeom prst="rect">
            <a:avLst/>
          </a:prstGeom>
          <a:solidFill>
            <a:srgbClr val="C7E7F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Took me out of the water 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08205" y="2099827"/>
            <a:ext cx="533577" cy="49870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3755" y="1155208"/>
            <a:ext cx="4102915" cy="3455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Прямоугольник 25"/>
          <p:cNvSpPr/>
          <p:nvPr/>
        </p:nvSpPr>
        <p:spPr>
          <a:xfrm>
            <a:off x="3692319" y="4690249"/>
            <a:ext cx="4282636" cy="697068"/>
          </a:xfrm>
          <a:prstGeom prst="rect">
            <a:avLst/>
          </a:prstGeom>
          <a:solidFill>
            <a:srgbClr val="C7E7F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Were saved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1403" y="3103483"/>
            <a:ext cx="533577" cy="49870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7077" y="1211151"/>
            <a:ext cx="4500568" cy="3325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Прямоугольник 28"/>
          <p:cNvSpPr/>
          <p:nvPr/>
        </p:nvSpPr>
        <p:spPr>
          <a:xfrm>
            <a:off x="3703895" y="4690249"/>
            <a:ext cx="4282636" cy="697068"/>
          </a:xfrm>
          <a:prstGeom prst="rect">
            <a:avLst/>
          </a:prstGeom>
          <a:solidFill>
            <a:srgbClr val="C7E7F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Provisions, food and water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67176" y="630797"/>
            <a:ext cx="533577" cy="498703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87077" y="1239842"/>
            <a:ext cx="4593689" cy="3360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" name="Прямоугольник 31"/>
          <p:cNvSpPr/>
          <p:nvPr/>
        </p:nvSpPr>
        <p:spPr>
          <a:xfrm>
            <a:off x="3705927" y="4690249"/>
            <a:ext cx="4282636" cy="697068"/>
          </a:xfrm>
          <a:prstGeom prst="rect">
            <a:avLst/>
          </a:prstGeom>
          <a:solidFill>
            <a:srgbClr val="C7E7F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People who have are still alive after facing a danger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39604" y="630551"/>
            <a:ext cx="533577" cy="498703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65362" y="1239842"/>
            <a:ext cx="4409593" cy="3296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5" name="Прямоугольник 34"/>
          <p:cNvSpPr/>
          <p:nvPr/>
        </p:nvSpPr>
        <p:spPr>
          <a:xfrm>
            <a:off x="3705927" y="4690249"/>
            <a:ext cx="4282636" cy="697068"/>
          </a:xfrm>
          <a:prstGeom prst="rect">
            <a:avLst/>
          </a:prstGeom>
          <a:solidFill>
            <a:srgbClr val="C7E7F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People who have are still alive after facing a danger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23335" y="630551"/>
            <a:ext cx="533577" cy="49870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35693" y="1206115"/>
            <a:ext cx="4439262" cy="3405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9" name="Прямоугольник 38"/>
          <p:cNvSpPr/>
          <p:nvPr/>
        </p:nvSpPr>
        <p:spPr>
          <a:xfrm>
            <a:off x="3705929" y="4679325"/>
            <a:ext cx="4282636" cy="697068"/>
          </a:xfrm>
          <a:prstGeom prst="rect">
            <a:avLst/>
          </a:prstGeom>
          <a:solidFill>
            <a:srgbClr val="C7E7F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Fallen down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34690" y="5034640"/>
            <a:ext cx="533577" cy="498703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42859" y="1257767"/>
            <a:ext cx="4282124" cy="3302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Прямоугольник 41"/>
          <p:cNvSpPr/>
          <p:nvPr/>
        </p:nvSpPr>
        <p:spPr>
          <a:xfrm>
            <a:off x="3699122" y="4681917"/>
            <a:ext cx="4282636" cy="697068"/>
          </a:xfrm>
          <a:prstGeom prst="rect">
            <a:avLst/>
          </a:prstGeom>
          <a:solidFill>
            <a:srgbClr val="C7E7F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With things lying on top so that you can’t escape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07694" y="1118208"/>
            <a:ext cx="533577" cy="498703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08110" y="1241103"/>
            <a:ext cx="3851053" cy="3307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5" name="Прямоугольник 44"/>
          <p:cNvSpPr/>
          <p:nvPr/>
        </p:nvSpPr>
        <p:spPr>
          <a:xfrm>
            <a:off x="3699122" y="4681917"/>
            <a:ext cx="4282636" cy="697068"/>
          </a:xfrm>
          <a:prstGeom prst="rect">
            <a:avLst/>
          </a:prstGeom>
          <a:solidFill>
            <a:srgbClr val="C7E7F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Very bad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80242" y="1605864"/>
            <a:ext cx="533577" cy="498703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84390" y="1353214"/>
            <a:ext cx="4440976" cy="3029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8" name="Прямоугольник 47"/>
          <p:cNvSpPr/>
          <p:nvPr/>
        </p:nvSpPr>
        <p:spPr>
          <a:xfrm>
            <a:off x="3701321" y="4681917"/>
            <a:ext cx="4282636" cy="697068"/>
          </a:xfrm>
          <a:prstGeom prst="rect">
            <a:avLst/>
          </a:prstGeom>
          <a:solidFill>
            <a:srgbClr val="C7E7F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Happened 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9" name="Рисунок 4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80241" y="3608376"/>
            <a:ext cx="533577" cy="498703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42881" y="1346635"/>
            <a:ext cx="4502382" cy="3111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1" name="Прямоугольник 50"/>
          <p:cNvSpPr/>
          <p:nvPr/>
        </p:nvSpPr>
        <p:spPr>
          <a:xfrm>
            <a:off x="3703893" y="4683535"/>
            <a:ext cx="4282636" cy="697068"/>
          </a:xfrm>
          <a:prstGeom prst="rect">
            <a:avLst/>
          </a:prstGeom>
          <a:solidFill>
            <a:srgbClr val="C7E7F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Caused  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95515" y="2587895"/>
            <a:ext cx="533577" cy="498703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07653" y="1253557"/>
            <a:ext cx="4342507" cy="3241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4" name="Прямоугольник 53"/>
          <p:cNvSpPr/>
          <p:nvPr/>
        </p:nvSpPr>
        <p:spPr>
          <a:xfrm>
            <a:off x="3692319" y="4686892"/>
            <a:ext cx="4282636" cy="697068"/>
          </a:xfrm>
          <a:prstGeom prst="rect">
            <a:avLst/>
          </a:prstGeom>
          <a:solidFill>
            <a:srgbClr val="C7E7F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Fish in tins  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5" name="Рисунок 5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17026" y="4078371"/>
            <a:ext cx="533577" cy="498703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56458" y="1353214"/>
            <a:ext cx="4067062" cy="3272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7" name="Прямоугольник 56"/>
          <p:cNvSpPr/>
          <p:nvPr/>
        </p:nvSpPr>
        <p:spPr>
          <a:xfrm>
            <a:off x="3705923" y="4689624"/>
            <a:ext cx="4282636" cy="697068"/>
          </a:xfrm>
          <a:prstGeom prst="rect">
            <a:avLst/>
          </a:prstGeom>
          <a:solidFill>
            <a:srgbClr val="C7E7F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Very big waves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8" name="Рисунок 5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17025" y="4555312"/>
            <a:ext cx="533577" cy="498703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0" y="0"/>
            <a:ext cx="9144000" cy="5029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omic Sans MS" pitchFamily="66" charset="0"/>
              </a:rPr>
              <a:t>Match the words to their meanings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809235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 animBg="1"/>
      <p:bldP spid="26" grpId="0" animBg="1"/>
      <p:bldP spid="29" grpId="0" animBg="1"/>
      <p:bldP spid="32" grpId="0" animBg="1"/>
      <p:bldP spid="35" grpId="0" animBg="1"/>
      <p:bldP spid="39" grpId="0" animBg="1"/>
      <p:bldP spid="42" grpId="0" animBg="1"/>
      <p:bldP spid="45" grpId="0" animBg="1"/>
      <p:bldP spid="48" grpId="0" animBg="1"/>
      <p:bldP spid="51" grpId="0" animBg="1"/>
      <p:bldP spid="54" grpId="0" animBg="1"/>
      <p:bldP spid="5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28" b="98695" l="1805" r="96029">
                        <a14:foregroundMark x1="5054" y1="22454" x2="36823" y2="19321"/>
                        <a14:foregroundMark x1="15523" y1="14883" x2="27798" y2="12533"/>
                        <a14:foregroundMark x1="3249" y1="21149" x2="13718" y2="20888"/>
                        <a14:foregroundMark x1="30686" y1="22193" x2="33935" y2="28982"/>
                        <a14:foregroundMark x1="36101" y1="13055" x2="29603" y2="19321"/>
                        <a14:foregroundMark x1="41516" y1="14621" x2="43682" y2="17232"/>
                        <a14:foregroundMark x1="47653" y1="21149" x2="51986" y2="23238"/>
                        <a14:foregroundMark x1="47292" y1="4700" x2="55957" y2="10444"/>
                        <a14:foregroundMark x1="44765" y1="40731" x2="63538" y2="31854"/>
                        <a14:foregroundMark x1="23105" y1="45170" x2="28520" y2="56658"/>
                        <a14:foregroundMark x1="48014" y1="57441" x2="69675" y2="55352"/>
                        <a14:foregroundMark x1="68231" y1="86945" x2="88809" y2="83812"/>
                        <a14:foregroundMark x1="56679" y1="85901" x2="60650" y2="85901"/>
                        <a14:foregroundMark x1="37545" y1="38642" x2="45848" y2="33159"/>
                        <a14:foregroundMark x1="50542" y1="96345" x2="59928" y2="96345"/>
                        <a14:backgroundMark x1="35018" y1="55875" x2="31047" y2="43864"/>
                        <a14:backgroundMark x1="8303" y1="32898" x2="1805" y2="39164"/>
                        <a14:backgroundMark x1="20217" y1="58486" x2="28159" y2="70757"/>
                        <a14:backgroundMark x1="36101" y1="32637" x2="37545" y2="35248"/>
                        <a14:backgroundMark x1="71841" y1="90078" x2="68592" y2="89034"/>
                        <a14:backgroundMark x1="63899" y1="77807" x2="64982" y2="79373"/>
                        <a14:backgroundMark x1="7220" y1="48564" x2="3971" y2="45170"/>
                        <a14:backgroundMark x1="29242" y1="66319" x2="35740" y2="819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81332" y="499394"/>
            <a:ext cx="3753860" cy="51903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536">
                        <a14:foregroundMark x1="48028" y1="95652" x2="24826" y2="94348"/>
                        <a14:foregroundMark x1="3248" y1="93696" x2="14385" y2="91304"/>
                        <a14:foregroundMark x1="3480" y1="97391" x2="19258" y2="93913"/>
                        <a14:backgroundMark x1="2320" y1="98913" x2="62645" y2="986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0041" y="598678"/>
            <a:ext cx="2640057" cy="2817694"/>
          </a:xfrm>
          <a:prstGeom prst="rect">
            <a:avLst/>
          </a:prstGeom>
        </p:spPr>
      </p:pic>
      <p:sp>
        <p:nvSpPr>
          <p:cNvPr id="8" name="Овальная выноска 7"/>
          <p:cNvSpPr/>
          <p:nvPr/>
        </p:nvSpPr>
        <p:spPr>
          <a:xfrm>
            <a:off x="5488404" y="499394"/>
            <a:ext cx="3558937" cy="1091226"/>
          </a:xfrm>
          <a:prstGeom prst="wedgeEllipseCallout">
            <a:avLst>
              <a:gd name="adj1" fmla="val -48477"/>
              <a:gd name="adj2" fmla="val 103867"/>
            </a:avLst>
          </a:prstGeom>
          <a:solidFill>
            <a:srgbClr val="C7E7F8"/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Where did the tsunami happen?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Овальная выноска 8"/>
          <p:cNvSpPr/>
          <p:nvPr/>
        </p:nvSpPr>
        <p:spPr>
          <a:xfrm>
            <a:off x="5408394" y="2213250"/>
            <a:ext cx="3558937" cy="1091226"/>
          </a:xfrm>
          <a:prstGeom prst="wedgeEllipseCallout">
            <a:avLst>
              <a:gd name="adj1" fmla="val -61161"/>
              <a:gd name="adj2" fmla="val 16889"/>
            </a:avLst>
          </a:prstGeom>
          <a:solidFill>
            <a:srgbClr val="C7E7F8"/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How many people were killed?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Овальная выноска 9"/>
          <p:cNvSpPr/>
          <p:nvPr/>
        </p:nvSpPr>
        <p:spPr>
          <a:xfrm>
            <a:off x="5258262" y="3951500"/>
            <a:ext cx="3558937" cy="1091226"/>
          </a:xfrm>
          <a:prstGeom prst="wedgeEllipseCallout">
            <a:avLst>
              <a:gd name="adj1" fmla="val -64414"/>
              <a:gd name="adj2" fmla="val -100848"/>
            </a:avLst>
          </a:prstGeom>
          <a:solidFill>
            <a:srgbClr val="C7E7F8"/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Why did it happen?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Овальная выноска 10"/>
          <p:cNvSpPr/>
          <p:nvPr/>
        </p:nvSpPr>
        <p:spPr>
          <a:xfrm>
            <a:off x="1170245" y="4219361"/>
            <a:ext cx="3558937" cy="1091226"/>
          </a:xfrm>
          <a:prstGeom prst="wedgeEllipseCallout">
            <a:avLst>
              <a:gd name="adj1" fmla="val 36407"/>
              <a:gd name="adj2" fmla="val -96606"/>
            </a:avLst>
          </a:prstGeom>
          <a:solidFill>
            <a:srgbClr val="C7E7F8"/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What time did the earthquake happen?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-1" y="0"/>
            <a:ext cx="9047341" cy="4993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omic Sans MS" pitchFamily="66" charset="0"/>
              </a:rPr>
              <a:t>Work in groups of five. Interview the people who </a:t>
            </a:r>
            <a:r>
              <a:rPr lang="en-US" sz="2000" dirty="0" smtClean="0">
                <a:solidFill>
                  <a:schemeClr val="bg1"/>
                </a:solidFill>
                <a:latin typeface="Comic Sans MS" pitchFamily="66" charset="0"/>
              </a:rPr>
              <a:t>wrote texts A-D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22133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48745"/>
          <a:stretch/>
        </p:blipFill>
        <p:spPr>
          <a:xfrm>
            <a:off x="162046" y="833589"/>
            <a:ext cx="2086170" cy="24999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38085" y="920080"/>
            <a:ext cx="6637764" cy="35245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2433"/>
          <a:stretch/>
        </p:blipFill>
        <p:spPr>
          <a:xfrm>
            <a:off x="162046" y="3236949"/>
            <a:ext cx="1869109" cy="2413429"/>
          </a:xfrm>
          <a:prstGeom prst="rect">
            <a:avLst/>
          </a:prstGeom>
        </p:spPr>
      </p:pic>
      <p:sp>
        <p:nvSpPr>
          <p:cNvPr id="8" name="16-конечная звезда 7"/>
          <p:cNvSpPr/>
          <p:nvPr/>
        </p:nvSpPr>
        <p:spPr>
          <a:xfrm>
            <a:off x="616539" y="1088020"/>
            <a:ext cx="471481" cy="370850"/>
          </a:xfrm>
          <a:prstGeom prst="star16">
            <a:avLst/>
          </a:prstGeom>
          <a:solidFill>
            <a:srgbClr val="FDD1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f</a:t>
            </a:r>
            <a:endParaRPr lang="ru-RU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16-конечная звезда 8"/>
          <p:cNvSpPr/>
          <p:nvPr/>
        </p:nvSpPr>
        <p:spPr>
          <a:xfrm>
            <a:off x="616539" y="1366300"/>
            <a:ext cx="471481" cy="370850"/>
          </a:xfrm>
          <a:prstGeom prst="star16">
            <a:avLst/>
          </a:prstGeom>
          <a:solidFill>
            <a:srgbClr val="FDD1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g</a:t>
            </a:r>
            <a:endParaRPr lang="ru-RU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16-конечная звезда 9"/>
          <p:cNvSpPr/>
          <p:nvPr/>
        </p:nvSpPr>
        <p:spPr>
          <a:xfrm>
            <a:off x="625119" y="1671680"/>
            <a:ext cx="471481" cy="370850"/>
          </a:xfrm>
          <a:prstGeom prst="star16">
            <a:avLst/>
          </a:prstGeom>
          <a:solidFill>
            <a:srgbClr val="FDD1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b</a:t>
            </a:r>
            <a:endParaRPr lang="ru-RU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16-конечная звезда 10"/>
          <p:cNvSpPr/>
          <p:nvPr/>
        </p:nvSpPr>
        <p:spPr>
          <a:xfrm>
            <a:off x="625119" y="1942356"/>
            <a:ext cx="471481" cy="370850"/>
          </a:xfrm>
          <a:prstGeom prst="star16">
            <a:avLst/>
          </a:prstGeom>
          <a:solidFill>
            <a:srgbClr val="FDD1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d</a:t>
            </a:r>
            <a:endParaRPr lang="ru-RU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16-конечная звезда 11"/>
          <p:cNvSpPr/>
          <p:nvPr/>
        </p:nvSpPr>
        <p:spPr>
          <a:xfrm>
            <a:off x="625119" y="2243464"/>
            <a:ext cx="471481" cy="370850"/>
          </a:xfrm>
          <a:prstGeom prst="star16">
            <a:avLst/>
          </a:prstGeom>
          <a:solidFill>
            <a:srgbClr val="FDD1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a</a:t>
            </a:r>
            <a:endParaRPr lang="ru-RU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16-конечная звезда 12"/>
          <p:cNvSpPr/>
          <p:nvPr/>
        </p:nvSpPr>
        <p:spPr>
          <a:xfrm>
            <a:off x="625119" y="2512877"/>
            <a:ext cx="471481" cy="370850"/>
          </a:xfrm>
          <a:prstGeom prst="star16">
            <a:avLst/>
          </a:prstGeom>
          <a:solidFill>
            <a:srgbClr val="FDD1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e</a:t>
            </a:r>
            <a:endParaRPr lang="ru-RU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16-конечная звезда 13"/>
          <p:cNvSpPr/>
          <p:nvPr/>
        </p:nvSpPr>
        <p:spPr>
          <a:xfrm>
            <a:off x="625119" y="2830114"/>
            <a:ext cx="471481" cy="370850"/>
          </a:xfrm>
          <a:prstGeom prst="star16">
            <a:avLst/>
          </a:prstGeom>
          <a:solidFill>
            <a:srgbClr val="FDD1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c</a:t>
            </a:r>
            <a:endParaRPr lang="ru-RU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6225" y="1228187"/>
            <a:ext cx="971550" cy="276225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2184" y="2180131"/>
            <a:ext cx="1600200" cy="276225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29037" y="2512877"/>
            <a:ext cx="1685925" cy="323850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20489" y="3193341"/>
            <a:ext cx="1552575" cy="257175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29670" y="3815177"/>
            <a:ext cx="1885950" cy="266700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2" name="Скругленный прямоугольник 1"/>
          <p:cNvSpPr/>
          <p:nvPr/>
        </p:nvSpPr>
        <p:spPr>
          <a:xfrm>
            <a:off x="0" y="0"/>
            <a:ext cx="9144000" cy="6972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bg1"/>
                </a:solidFill>
                <a:latin typeface="Comic Sans MS" pitchFamily="66" charset="0"/>
              </a:rPr>
              <a:t>Match the words in column A to those in column B. then use five to complete B. then use five to complete the sentences below.</a:t>
            </a:r>
          </a:p>
        </p:txBody>
      </p:sp>
    </p:spTree>
    <p:extLst>
      <p:ext uri="{BB962C8B-B14F-4D97-AF65-F5344CB8AC3E}">
        <p14:creationId xmlns:p14="http://schemas.microsoft.com/office/powerpoint/2010/main" val="4167298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8060" y="701168"/>
            <a:ext cx="7947880" cy="2193946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4942390" y="1099594"/>
            <a:ext cx="1099595" cy="0"/>
          </a:xfrm>
          <a:prstGeom prst="line">
            <a:avLst/>
          </a:prstGeom>
          <a:ln w="38100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5685099" y="1564511"/>
            <a:ext cx="1387033" cy="9646"/>
          </a:xfrm>
          <a:prstGeom prst="line">
            <a:avLst/>
          </a:prstGeom>
          <a:ln w="38100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4784062" y="2407534"/>
            <a:ext cx="609740" cy="3857"/>
          </a:xfrm>
          <a:prstGeom prst="line">
            <a:avLst/>
          </a:prstGeom>
          <a:ln w="38100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3044142" y="2895114"/>
            <a:ext cx="810228" cy="0"/>
          </a:xfrm>
          <a:prstGeom prst="line">
            <a:avLst/>
          </a:prstGeom>
          <a:ln w="38100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Скругленный прямоугольник 2"/>
          <p:cNvSpPr/>
          <p:nvPr/>
        </p:nvSpPr>
        <p:spPr>
          <a:xfrm>
            <a:off x="0" y="0"/>
            <a:ext cx="9144000" cy="7011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bg1"/>
                </a:solidFill>
                <a:latin typeface="Comic Sans MS" pitchFamily="66" charset="0"/>
              </a:rPr>
              <a:t>Underline the correct word.</a:t>
            </a:r>
            <a:endParaRPr lang="en-US" sz="2000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99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5" y="871260"/>
            <a:ext cx="5585312" cy="30963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5" y="3990744"/>
            <a:ext cx="5335326" cy="10461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0087" y="920080"/>
            <a:ext cx="3380115" cy="28638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16-конечная звезда 7"/>
          <p:cNvSpPr/>
          <p:nvPr/>
        </p:nvSpPr>
        <p:spPr>
          <a:xfrm>
            <a:off x="3472404" y="799291"/>
            <a:ext cx="2523281" cy="598207"/>
          </a:xfrm>
          <a:prstGeom prst="star16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Comic Sans MS" panose="030F0702030302020204" pitchFamily="66" charset="0"/>
              </a:rPr>
              <a:t>засуха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3490" y="979882"/>
            <a:ext cx="3296515" cy="28759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16-конечная звезда 9"/>
          <p:cNvSpPr/>
          <p:nvPr/>
        </p:nvSpPr>
        <p:spPr>
          <a:xfrm>
            <a:off x="3020993" y="1693381"/>
            <a:ext cx="3070318" cy="598207"/>
          </a:xfrm>
          <a:prstGeom prst="star16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Comic Sans MS" panose="030F0702030302020204" pitchFamily="66" charset="0"/>
              </a:rPr>
              <a:t>наводнение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2025" y="979882"/>
            <a:ext cx="3261471" cy="2480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16-конечная звезда 11"/>
          <p:cNvSpPr/>
          <p:nvPr/>
        </p:nvSpPr>
        <p:spPr>
          <a:xfrm>
            <a:off x="3522976" y="2705983"/>
            <a:ext cx="2422136" cy="598207"/>
          </a:xfrm>
          <a:prstGeom prst="star16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Comic Sans MS" panose="030F0702030302020204" pitchFamily="66" charset="0"/>
              </a:rPr>
              <a:t>торнадо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28276" y="920079"/>
            <a:ext cx="3475133" cy="2621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16-конечная звезда 13"/>
          <p:cNvSpPr/>
          <p:nvPr/>
        </p:nvSpPr>
        <p:spPr>
          <a:xfrm>
            <a:off x="3573549" y="3807034"/>
            <a:ext cx="2422136" cy="598207"/>
          </a:xfrm>
          <a:prstGeom prst="star16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Comic Sans MS" panose="030F0702030302020204" pitchFamily="66" charset="0"/>
              </a:rPr>
              <a:t>цунами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" y="-1"/>
            <a:ext cx="9103408" cy="5654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bg1"/>
                </a:solidFill>
                <a:latin typeface="Comic Sans MS" pitchFamily="66" charset="0"/>
              </a:rPr>
              <a:t>Read the dictionary entries. What are these disasters called in your language? What causes each one?</a:t>
            </a:r>
          </a:p>
        </p:txBody>
      </p:sp>
    </p:spTree>
    <p:extLst>
      <p:ext uri="{BB962C8B-B14F-4D97-AF65-F5344CB8AC3E}">
        <p14:creationId xmlns:p14="http://schemas.microsoft.com/office/powerpoint/2010/main" val="1435718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799291"/>
            <a:ext cx="5820982" cy="383058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3601" y="920080"/>
            <a:ext cx="3289167" cy="2418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16-конечная звезда 15"/>
          <p:cNvSpPr/>
          <p:nvPr/>
        </p:nvSpPr>
        <p:spPr>
          <a:xfrm>
            <a:off x="2210765" y="802450"/>
            <a:ext cx="3880545" cy="598207"/>
          </a:xfrm>
          <a:prstGeom prst="star16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Comic Sans MS" panose="030F0702030302020204" pitchFamily="66" charset="0"/>
              </a:rPr>
              <a:t>землетрясение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8515" y="920080"/>
            <a:ext cx="3378111" cy="2297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16-конечная звезда 17"/>
          <p:cNvSpPr/>
          <p:nvPr/>
        </p:nvSpPr>
        <p:spPr>
          <a:xfrm>
            <a:off x="3734513" y="1582305"/>
            <a:ext cx="2088399" cy="598207"/>
          </a:xfrm>
          <a:prstGeom prst="star16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Comic Sans MS" panose="030F0702030302020204" pitchFamily="66" charset="0"/>
              </a:rPr>
              <a:t>циклон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8516" y="848111"/>
            <a:ext cx="3374252" cy="3245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16-конечная звезда 19"/>
          <p:cNvSpPr/>
          <p:nvPr/>
        </p:nvSpPr>
        <p:spPr>
          <a:xfrm>
            <a:off x="3391382" y="2550660"/>
            <a:ext cx="2429602" cy="739071"/>
          </a:xfrm>
          <a:prstGeom prst="star16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Comic Sans MS" panose="030F0702030302020204" pitchFamily="66" charset="0"/>
              </a:rPr>
              <a:t>с</a:t>
            </a:r>
            <a:r>
              <a:rPr lang="ru-RU" sz="2000" dirty="0" smtClean="0">
                <a:latin typeface="Comic Sans MS" panose="030F0702030302020204" pitchFamily="66" charset="0"/>
              </a:rPr>
              <a:t>нежный обвал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0637" y="1362948"/>
            <a:ext cx="3322131" cy="2228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16-конечная звезда 13"/>
          <p:cNvSpPr/>
          <p:nvPr/>
        </p:nvSpPr>
        <p:spPr>
          <a:xfrm>
            <a:off x="3785470" y="3565883"/>
            <a:ext cx="2088399" cy="598207"/>
          </a:xfrm>
          <a:prstGeom prst="star16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Comic Sans MS" panose="030F0702030302020204" pitchFamily="66" charset="0"/>
              </a:rPr>
              <a:t>ураган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" y="0"/>
            <a:ext cx="9143999" cy="5372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bg1"/>
                </a:solidFill>
                <a:latin typeface="Comic Sans MS" pitchFamily="66" charset="0"/>
              </a:rPr>
              <a:t>Read the dictionary entries. What are these disasters called in your language? What causes each one?</a:t>
            </a:r>
          </a:p>
        </p:txBody>
      </p:sp>
    </p:spTree>
    <p:extLst>
      <p:ext uri="{BB962C8B-B14F-4D97-AF65-F5344CB8AC3E}">
        <p14:creationId xmlns:p14="http://schemas.microsoft.com/office/powerpoint/2010/main" val="3388958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0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2"/>
          <a:srcRect l="10986"/>
          <a:stretch/>
        </p:blipFill>
        <p:spPr>
          <a:xfrm>
            <a:off x="6780243" y="811741"/>
            <a:ext cx="2271640" cy="1882796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2436" y="2898446"/>
            <a:ext cx="2280442" cy="1720453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1661" y="792043"/>
            <a:ext cx="2196449" cy="1916244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924" y="2898446"/>
            <a:ext cx="2261720" cy="1720453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624" y="792043"/>
            <a:ext cx="2261720" cy="1916244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2670" y="2898445"/>
            <a:ext cx="2339349" cy="1720453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/>
          <a:srcRect l="10174" r="12773"/>
          <a:stretch/>
        </p:blipFill>
        <p:spPr>
          <a:xfrm>
            <a:off x="4606724" y="789519"/>
            <a:ext cx="2164465" cy="1905019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41812" y="2898445"/>
            <a:ext cx="1788623" cy="1720453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12" name="16-конечная звезда 11"/>
          <p:cNvSpPr/>
          <p:nvPr/>
        </p:nvSpPr>
        <p:spPr>
          <a:xfrm>
            <a:off x="6157732" y="4822805"/>
            <a:ext cx="2712138" cy="598207"/>
          </a:xfrm>
          <a:prstGeom prst="star16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Comic Sans MS" panose="030F0702030302020204" pitchFamily="66" charset="0"/>
              </a:rPr>
              <a:t>tornado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13" name="16-конечная звезда 12"/>
          <p:cNvSpPr/>
          <p:nvPr/>
        </p:nvSpPr>
        <p:spPr>
          <a:xfrm>
            <a:off x="6157732" y="4822805"/>
            <a:ext cx="2712138" cy="598207"/>
          </a:xfrm>
          <a:prstGeom prst="star16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Comic Sans MS" panose="030F0702030302020204" pitchFamily="66" charset="0"/>
              </a:rPr>
              <a:t>drought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14" name="16-конечная звезда 13"/>
          <p:cNvSpPr/>
          <p:nvPr/>
        </p:nvSpPr>
        <p:spPr>
          <a:xfrm>
            <a:off x="6157732" y="4822805"/>
            <a:ext cx="2712138" cy="598207"/>
          </a:xfrm>
          <a:prstGeom prst="star16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Comic Sans MS" panose="030F0702030302020204" pitchFamily="66" charset="0"/>
              </a:rPr>
              <a:t>tsunami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15" name="16-конечная звезда 14"/>
          <p:cNvSpPr/>
          <p:nvPr/>
        </p:nvSpPr>
        <p:spPr>
          <a:xfrm>
            <a:off x="6157732" y="4822805"/>
            <a:ext cx="2712138" cy="598207"/>
          </a:xfrm>
          <a:prstGeom prst="star16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Comic Sans MS" panose="030F0702030302020204" pitchFamily="66" charset="0"/>
              </a:rPr>
              <a:t>flood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16" name="16-конечная звезда 15"/>
          <p:cNvSpPr/>
          <p:nvPr/>
        </p:nvSpPr>
        <p:spPr>
          <a:xfrm>
            <a:off x="5891514" y="4822804"/>
            <a:ext cx="2978356" cy="598207"/>
          </a:xfrm>
          <a:prstGeom prst="star16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Comic Sans MS" panose="030F0702030302020204" pitchFamily="66" charset="0"/>
              </a:rPr>
              <a:t>hurricane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17" name="16-конечная звезда 16"/>
          <p:cNvSpPr/>
          <p:nvPr/>
        </p:nvSpPr>
        <p:spPr>
          <a:xfrm>
            <a:off x="5949880" y="4822804"/>
            <a:ext cx="2968710" cy="598207"/>
          </a:xfrm>
          <a:prstGeom prst="star16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Comic Sans MS" panose="030F0702030302020204" pitchFamily="66" charset="0"/>
              </a:rPr>
              <a:t>avalanche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18" name="16-конечная звезда 17"/>
          <p:cNvSpPr/>
          <p:nvPr/>
        </p:nvSpPr>
        <p:spPr>
          <a:xfrm>
            <a:off x="5475318" y="4803713"/>
            <a:ext cx="3443272" cy="598207"/>
          </a:xfrm>
          <a:prstGeom prst="star16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Comic Sans MS" panose="030F0702030302020204" pitchFamily="66" charset="0"/>
              </a:rPr>
              <a:t>earthquake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19" name="16-конечная звезда 18"/>
          <p:cNvSpPr/>
          <p:nvPr/>
        </p:nvSpPr>
        <p:spPr>
          <a:xfrm>
            <a:off x="5815950" y="4796197"/>
            <a:ext cx="2712138" cy="598207"/>
          </a:xfrm>
          <a:prstGeom prst="star16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Comic Sans MS" panose="030F0702030302020204" pitchFamily="66" charset="0"/>
              </a:rPr>
              <a:t>cyclone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20" name="16-конечная звезда 19"/>
          <p:cNvSpPr/>
          <p:nvPr/>
        </p:nvSpPr>
        <p:spPr>
          <a:xfrm>
            <a:off x="1851949" y="805791"/>
            <a:ext cx="514395" cy="455850"/>
          </a:xfrm>
          <a:prstGeom prst="star1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16-конечная звезда 20"/>
          <p:cNvSpPr/>
          <p:nvPr/>
        </p:nvSpPr>
        <p:spPr>
          <a:xfrm>
            <a:off x="2426114" y="2238687"/>
            <a:ext cx="514395" cy="455850"/>
          </a:xfrm>
          <a:prstGeom prst="star1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16-конечная звезда 21"/>
          <p:cNvSpPr/>
          <p:nvPr/>
        </p:nvSpPr>
        <p:spPr>
          <a:xfrm>
            <a:off x="4633426" y="801093"/>
            <a:ext cx="514395" cy="455850"/>
          </a:xfrm>
          <a:prstGeom prst="star1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3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16-конечная звезда 22"/>
          <p:cNvSpPr/>
          <p:nvPr/>
        </p:nvSpPr>
        <p:spPr>
          <a:xfrm>
            <a:off x="7434235" y="2238687"/>
            <a:ext cx="514395" cy="455850"/>
          </a:xfrm>
          <a:prstGeom prst="star1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4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16-конечная звезда 23"/>
          <p:cNvSpPr/>
          <p:nvPr/>
        </p:nvSpPr>
        <p:spPr>
          <a:xfrm>
            <a:off x="124860" y="2898445"/>
            <a:ext cx="514395" cy="455850"/>
          </a:xfrm>
          <a:prstGeom prst="star1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5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16-конечная звезда 24"/>
          <p:cNvSpPr/>
          <p:nvPr/>
        </p:nvSpPr>
        <p:spPr>
          <a:xfrm>
            <a:off x="2417187" y="2912195"/>
            <a:ext cx="514395" cy="455850"/>
          </a:xfrm>
          <a:prstGeom prst="star1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6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16-конечная звезда 25"/>
          <p:cNvSpPr/>
          <p:nvPr/>
        </p:nvSpPr>
        <p:spPr>
          <a:xfrm>
            <a:off x="4828127" y="4163048"/>
            <a:ext cx="514395" cy="455850"/>
          </a:xfrm>
          <a:prstGeom prst="star1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7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16-конечная звезда 26"/>
          <p:cNvSpPr/>
          <p:nvPr/>
        </p:nvSpPr>
        <p:spPr>
          <a:xfrm>
            <a:off x="8470156" y="4020015"/>
            <a:ext cx="514395" cy="455850"/>
          </a:xfrm>
          <a:prstGeom prst="star1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8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0" y="0"/>
            <a:ext cx="9144000" cy="5600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Comic Sans MS" panose="030F0702030302020204" pitchFamily="66" charset="0"/>
              </a:rPr>
              <a:t>Match the words to the pictures</a:t>
            </a:r>
            <a:endParaRPr lang="ru-RU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16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1111E-6 L -0.66354 -0.1144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177" y="-5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1111E-6 L -0.66597 -0.4666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299" y="-2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1111E-6 L -0.41545 -0.08778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81" y="-4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1111E-6 L -0.44323 -0.7138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70" y="-3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11111E-6 L 0.02778 -0.73805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9" y="-36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0.01684 -0.292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14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-0.13629 -0.36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23" y="-18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11111E-6 L -0.13369 -0.48639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84" y="-24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0197" y1="10998" x2="17531" y2="50102"/>
                        <a14:foregroundMark x1="15385" y1="5906" x2="39714" y2="10387"/>
                        <a14:foregroundMark x1="31127" y1="2444" x2="31127" y2="2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81" y="3274917"/>
            <a:ext cx="2778017" cy="2440083"/>
          </a:xfrm>
          <a:prstGeom prst="rect">
            <a:avLst/>
          </a:prstGeom>
        </p:spPr>
      </p:pic>
      <p:sp>
        <p:nvSpPr>
          <p:cNvPr id="4" name="Прямоугольная выноска 3"/>
          <p:cNvSpPr/>
          <p:nvPr/>
        </p:nvSpPr>
        <p:spPr>
          <a:xfrm>
            <a:off x="430003" y="427055"/>
            <a:ext cx="4718989" cy="1251315"/>
          </a:xfrm>
          <a:prstGeom prst="wedgeRectCallout">
            <a:avLst>
              <a:gd name="adj1" fmla="val -32203"/>
              <a:gd name="adj2" fmla="val 115586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Comic Sans MS" panose="030F0702030302020204" pitchFamily="66" charset="0"/>
              </a:rPr>
              <a:t>What is caused by lack or rain?</a:t>
            </a:r>
            <a:endParaRPr lang="ru-RU" sz="2800" dirty="0"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7049" y="2015096"/>
            <a:ext cx="4207819" cy="3010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16-конечная звезда 6"/>
          <p:cNvSpPr/>
          <p:nvPr/>
        </p:nvSpPr>
        <p:spPr>
          <a:xfrm>
            <a:off x="5741750" y="4588104"/>
            <a:ext cx="3130669" cy="937820"/>
          </a:xfrm>
          <a:prstGeom prst="star16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Comic Sans MS" panose="030F0702030302020204" pitchFamily="66" charset="0"/>
              </a:rPr>
              <a:t>drought</a:t>
            </a:r>
            <a:endParaRPr lang="ru-RU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488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0197" y1="10998" x2="17531" y2="50102"/>
                        <a14:foregroundMark x1="15385" y1="5906" x2="39714" y2="10387"/>
                        <a14:foregroundMark x1="31127" y1="2444" x2="31127" y2="2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81" y="3274917"/>
            <a:ext cx="2778017" cy="2440083"/>
          </a:xfrm>
          <a:prstGeom prst="rect">
            <a:avLst/>
          </a:prstGeom>
        </p:spPr>
      </p:pic>
      <p:sp>
        <p:nvSpPr>
          <p:cNvPr id="4" name="Прямоугольная выноска 3"/>
          <p:cNvSpPr/>
          <p:nvPr/>
        </p:nvSpPr>
        <p:spPr>
          <a:xfrm>
            <a:off x="430003" y="427055"/>
            <a:ext cx="4718989" cy="1251315"/>
          </a:xfrm>
          <a:prstGeom prst="wedgeRectCallout">
            <a:avLst>
              <a:gd name="adj1" fmla="val -32203"/>
              <a:gd name="adj2" fmla="val 115586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Comic Sans MS" panose="030F0702030302020204" pitchFamily="66" charset="0"/>
              </a:rPr>
              <a:t>What is caused low pressure areas formed over warm water?</a:t>
            </a:r>
            <a:endParaRPr lang="ru-RU" sz="2800" dirty="0">
              <a:latin typeface="Comic Sans MS" panose="030F0702030302020204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1287" y="1828841"/>
            <a:ext cx="4875895" cy="3398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16-конечная звезда 7"/>
          <p:cNvSpPr/>
          <p:nvPr/>
        </p:nvSpPr>
        <p:spPr>
          <a:xfrm>
            <a:off x="5474826" y="4514127"/>
            <a:ext cx="3397594" cy="1011797"/>
          </a:xfrm>
          <a:prstGeom prst="star16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Comic Sans MS" panose="030F0702030302020204" pitchFamily="66" charset="0"/>
              </a:rPr>
              <a:t>hurricane</a:t>
            </a:r>
            <a:endParaRPr lang="ru-RU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859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0197" y1="10998" x2="17531" y2="50102"/>
                        <a14:foregroundMark x1="15385" y1="5906" x2="39714" y2="10387"/>
                        <a14:foregroundMark x1="31127" y1="2444" x2="31127" y2="2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81" y="3274917"/>
            <a:ext cx="2778017" cy="2440083"/>
          </a:xfrm>
          <a:prstGeom prst="rect">
            <a:avLst/>
          </a:prstGeom>
        </p:spPr>
      </p:pic>
      <p:sp>
        <p:nvSpPr>
          <p:cNvPr id="4" name="Прямоугольная выноска 3"/>
          <p:cNvSpPr/>
          <p:nvPr/>
        </p:nvSpPr>
        <p:spPr>
          <a:xfrm>
            <a:off x="430003" y="427055"/>
            <a:ext cx="4718989" cy="1251315"/>
          </a:xfrm>
          <a:prstGeom prst="wedgeRectCallout">
            <a:avLst>
              <a:gd name="adj1" fmla="val -32203"/>
              <a:gd name="adj2" fmla="val 115586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Comic Sans MS" panose="030F0702030302020204" pitchFamily="66" charset="0"/>
              </a:rPr>
              <a:t>What is caused too much water?</a:t>
            </a:r>
            <a:endParaRPr lang="ru-RU" sz="2800" dirty="0"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6063" y="1766996"/>
            <a:ext cx="3921104" cy="3510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16-конечная звезда 8"/>
          <p:cNvSpPr/>
          <p:nvPr/>
        </p:nvSpPr>
        <p:spPr>
          <a:xfrm>
            <a:off x="5474826" y="4514127"/>
            <a:ext cx="3397594" cy="1011797"/>
          </a:xfrm>
          <a:prstGeom prst="star16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Comic Sans MS" panose="030F0702030302020204" pitchFamily="66" charset="0"/>
              </a:rPr>
              <a:t>flood</a:t>
            </a:r>
            <a:endParaRPr lang="ru-RU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916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2715" y="-5218"/>
            <a:ext cx="5074317" cy="2831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7465" y="2460162"/>
            <a:ext cx="3336535" cy="2161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0197" y1="10998" x2="17531" y2="50102"/>
                        <a14:foregroundMark x1="15385" y1="5906" x2="39714" y2="10387"/>
                        <a14:foregroundMark x1="31127" y1="2444" x2="31127" y2="2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81" y="3274917"/>
            <a:ext cx="2778017" cy="2440083"/>
          </a:xfrm>
          <a:prstGeom prst="rect">
            <a:avLst/>
          </a:prstGeom>
        </p:spPr>
      </p:pic>
      <p:sp>
        <p:nvSpPr>
          <p:cNvPr id="9" name="Прямоугольная выноска 8"/>
          <p:cNvSpPr/>
          <p:nvPr/>
        </p:nvSpPr>
        <p:spPr>
          <a:xfrm>
            <a:off x="111139" y="101857"/>
            <a:ext cx="3789529" cy="1136634"/>
          </a:xfrm>
          <a:prstGeom prst="wedgeRectCallout">
            <a:avLst>
              <a:gd name="adj1" fmla="val -32203"/>
              <a:gd name="adj2" fmla="val 115586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Comic Sans MS" panose="030F0702030302020204" pitchFamily="66" charset="0"/>
              </a:rPr>
              <a:t>Look at the picture and listen to the sounds. Imagine the scene.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pic>
        <p:nvPicPr>
          <p:cNvPr id="10" name="01 - Unit 5a. Ex. 1, p. 7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72092" y="670174"/>
            <a:ext cx="609600" cy="609600"/>
          </a:xfrm>
          <a:prstGeom prst="rect">
            <a:avLst/>
          </a:prstGeom>
        </p:spPr>
      </p:pic>
      <p:sp>
        <p:nvSpPr>
          <p:cNvPr id="11" name="Прямоугольная выноска 10"/>
          <p:cNvSpPr/>
          <p:nvPr/>
        </p:nvSpPr>
        <p:spPr>
          <a:xfrm>
            <a:off x="894733" y="1364564"/>
            <a:ext cx="3789529" cy="1136634"/>
          </a:xfrm>
          <a:prstGeom prst="wedgeRectCallout">
            <a:avLst>
              <a:gd name="adj1" fmla="val -32203"/>
              <a:gd name="adj2" fmla="val 115586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Comic Sans MS" panose="030F0702030302020204" pitchFamily="66" charset="0"/>
              </a:rPr>
              <a:t>Where are you? What is happening? What are people doing? How do you feel?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528123" y="344711"/>
            <a:ext cx="1686516" cy="386482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h</a:t>
            </a:r>
            <a:r>
              <a:rPr lang="en-US" sz="2000" dirty="0" smtClean="0">
                <a:latin typeface="Comic Sans MS" panose="030F0702030302020204" pitchFamily="66" charset="0"/>
              </a:rPr>
              <a:t>uge wave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240768" y="2000864"/>
            <a:ext cx="1303992" cy="386482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a</a:t>
            </a:r>
            <a:r>
              <a:rPr lang="en-US" sz="2000" dirty="0" smtClean="0">
                <a:latin typeface="Comic Sans MS" panose="030F0702030302020204" pitchFamily="66" charset="0"/>
              </a:rPr>
              <a:t> beach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500395" y="804009"/>
            <a:ext cx="1509790" cy="386482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Comic Sans MS" panose="030F0702030302020204" pitchFamily="66" charset="0"/>
              </a:rPr>
              <a:t>to scream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764020" y="2073680"/>
            <a:ext cx="1246165" cy="386482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Comic Sans MS" panose="030F0702030302020204" pitchFamily="66" charset="0"/>
              </a:rPr>
              <a:t>safety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240556" y="2726219"/>
            <a:ext cx="1378605" cy="386482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Comic Sans MS" panose="030F0702030302020204" pitchFamily="66" charset="0"/>
              </a:rPr>
              <a:t>scared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83140" l="0" r="86243">
                        <a14:backgroundMark x1="13757" y1="46512" x2="12698" y2="883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57430" y="2791802"/>
            <a:ext cx="2757209" cy="2509206"/>
          </a:xfrm>
          <a:prstGeom prst="rect">
            <a:avLst/>
          </a:prstGeom>
        </p:spPr>
      </p:pic>
      <p:sp>
        <p:nvSpPr>
          <p:cNvPr id="20" name="Прямоугольная выноска 19"/>
          <p:cNvSpPr/>
          <p:nvPr/>
        </p:nvSpPr>
        <p:spPr>
          <a:xfrm>
            <a:off x="2185018" y="4496014"/>
            <a:ext cx="5399016" cy="1136634"/>
          </a:xfrm>
          <a:prstGeom prst="wedgeRectCallout">
            <a:avLst>
              <a:gd name="adj1" fmla="val 27803"/>
              <a:gd name="adj2" fmla="val -90116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Comic Sans MS" panose="030F0702030302020204" pitchFamily="66" charset="0"/>
              </a:rPr>
              <a:t>I am on the beach and I see huge waves coming towards me. People are screaming and running to safety. I feel really scared.</a:t>
            </a:r>
            <a:endParaRPr lang="ru-RU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571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479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 animBg="1"/>
      <p:bldP spid="11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0197" y1="10998" x2="17531" y2="50102"/>
                        <a14:foregroundMark x1="15385" y1="5906" x2="39714" y2="10387"/>
                        <a14:foregroundMark x1="31127" y1="2444" x2="31127" y2="2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81" y="3274917"/>
            <a:ext cx="2778017" cy="2440083"/>
          </a:xfrm>
          <a:prstGeom prst="rect">
            <a:avLst/>
          </a:prstGeom>
        </p:spPr>
      </p:pic>
      <p:sp>
        <p:nvSpPr>
          <p:cNvPr id="4" name="Прямоугольная выноска 3"/>
          <p:cNvSpPr/>
          <p:nvPr/>
        </p:nvSpPr>
        <p:spPr>
          <a:xfrm>
            <a:off x="430003" y="427055"/>
            <a:ext cx="4718989" cy="1251315"/>
          </a:xfrm>
          <a:prstGeom prst="wedgeRectCallout">
            <a:avLst>
              <a:gd name="adj1" fmla="val -32203"/>
              <a:gd name="adj2" fmla="val 115586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Comic Sans MS" panose="030F0702030302020204" pitchFamily="66" charset="0"/>
              </a:rPr>
              <a:t>What is caused by a large amount of unstable snow on a mountain?</a:t>
            </a:r>
            <a:endParaRPr lang="ru-RU" sz="2800" dirty="0">
              <a:latin typeface="Comic Sans MS" panose="030F0702030302020204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5998" y="1780374"/>
            <a:ext cx="3817656" cy="3280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16-конечная звезда 9"/>
          <p:cNvSpPr/>
          <p:nvPr/>
        </p:nvSpPr>
        <p:spPr>
          <a:xfrm>
            <a:off x="5474826" y="4514127"/>
            <a:ext cx="3397594" cy="1011797"/>
          </a:xfrm>
          <a:prstGeom prst="star16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Comic Sans MS" panose="030F0702030302020204" pitchFamily="66" charset="0"/>
              </a:rPr>
              <a:t>avalanche</a:t>
            </a:r>
            <a:endParaRPr lang="ru-RU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910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0197" y1="10998" x2="17531" y2="50102"/>
                        <a14:foregroundMark x1="15385" y1="5906" x2="39714" y2="10387"/>
                        <a14:foregroundMark x1="31127" y1="2444" x2="31127" y2="2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81" y="3274917"/>
            <a:ext cx="2778017" cy="2440083"/>
          </a:xfrm>
          <a:prstGeom prst="rect">
            <a:avLst/>
          </a:prstGeom>
        </p:spPr>
      </p:pic>
      <p:sp>
        <p:nvSpPr>
          <p:cNvPr id="4" name="Прямоугольная выноска 3"/>
          <p:cNvSpPr/>
          <p:nvPr/>
        </p:nvSpPr>
        <p:spPr>
          <a:xfrm>
            <a:off x="430003" y="427055"/>
            <a:ext cx="4718989" cy="1251315"/>
          </a:xfrm>
          <a:prstGeom prst="wedgeRectCallout">
            <a:avLst>
              <a:gd name="adj1" fmla="val -32203"/>
              <a:gd name="adj2" fmla="val 115586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Comic Sans MS" panose="030F0702030302020204" pitchFamily="66" charset="0"/>
              </a:rPr>
              <a:t>What is caused by a tall column of air spinning around?</a:t>
            </a:r>
            <a:endParaRPr lang="ru-RU" sz="2800" dirty="0"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0065" y="1771815"/>
            <a:ext cx="3729519" cy="3754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16-конечная звезда 7"/>
          <p:cNvSpPr/>
          <p:nvPr/>
        </p:nvSpPr>
        <p:spPr>
          <a:xfrm>
            <a:off x="5474826" y="4514127"/>
            <a:ext cx="3397594" cy="1011797"/>
          </a:xfrm>
          <a:prstGeom prst="star16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Comic Sans MS" panose="030F0702030302020204" pitchFamily="66" charset="0"/>
              </a:rPr>
              <a:t>tornado</a:t>
            </a:r>
            <a:endParaRPr lang="ru-RU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783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0197" y1="10998" x2="17531" y2="50102"/>
                        <a14:foregroundMark x1="15385" y1="5906" x2="39714" y2="10387"/>
                        <a14:foregroundMark x1="31127" y1="2444" x2="31127" y2="2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81" y="3274917"/>
            <a:ext cx="2778017" cy="2440083"/>
          </a:xfrm>
          <a:prstGeom prst="rect">
            <a:avLst/>
          </a:prstGeom>
        </p:spPr>
      </p:pic>
      <p:sp>
        <p:nvSpPr>
          <p:cNvPr id="4" name="Прямоугольная выноска 3"/>
          <p:cNvSpPr/>
          <p:nvPr/>
        </p:nvSpPr>
        <p:spPr>
          <a:xfrm>
            <a:off x="430003" y="427055"/>
            <a:ext cx="4718989" cy="1251315"/>
          </a:xfrm>
          <a:prstGeom prst="wedgeRectCallout">
            <a:avLst>
              <a:gd name="adj1" fmla="val -32203"/>
              <a:gd name="adj2" fmla="val 115586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Comic Sans MS" panose="030F0702030302020204" pitchFamily="66" charset="0"/>
              </a:rPr>
              <a:t>What is caused by an earthquake happening in the sea?</a:t>
            </a:r>
            <a:endParaRPr lang="ru-RU" sz="2800" dirty="0">
              <a:latin typeface="Comic Sans MS" panose="030F0702030302020204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9348" y="1829829"/>
            <a:ext cx="4210954" cy="3400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16-конечная звезда 8"/>
          <p:cNvSpPr/>
          <p:nvPr/>
        </p:nvSpPr>
        <p:spPr>
          <a:xfrm>
            <a:off x="5474826" y="4514127"/>
            <a:ext cx="3397594" cy="1011797"/>
          </a:xfrm>
          <a:prstGeom prst="star16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Comic Sans MS" panose="030F0702030302020204" pitchFamily="66" charset="0"/>
              </a:rPr>
              <a:t>tsunami</a:t>
            </a:r>
            <a:endParaRPr lang="ru-RU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266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0197" y1="10998" x2="17531" y2="50102"/>
                        <a14:foregroundMark x1="15385" y1="5906" x2="39714" y2="10387"/>
                        <a14:foregroundMark x1="31127" y1="2444" x2="31127" y2="2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81" y="3274917"/>
            <a:ext cx="2778017" cy="2440083"/>
          </a:xfrm>
          <a:prstGeom prst="rect">
            <a:avLst/>
          </a:prstGeom>
        </p:spPr>
      </p:pic>
      <p:sp>
        <p:nvSpPr>
          <p:cNvPr id="4" name="Прямоугольная выноска 3"/>
          <p:cNvSpPr/>
          <p:nvPr/>
        </p:nvSpPr>
        <p:spPr>
          <a:xfrm>
            <a:off x="430003" y="427055"/>
            <a:ext cx="4718989" cy="1251315"/>
          </a:xfrm>
          <a:prstGeom prst="wedgeRectCallout">
            <a:avLst>
              <a:gd name="adj1" fmla="val -32203"/>
              <a:gd name="adj2" fmla="val 115586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Comic Sans MS" panose="030F0702030302020204" pitchFamily="66" charset="0"/>
              </a:rPr>
              <a:t>What is caused by movement of the earth’s crust?</a:t>
            </a:r>
            <a:endParaRPr lang="ru-RU" sz="2800" dirty="0"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7761" y="1807625"/>
            <a:ext cx="4066693" cy="3630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16-конечная звезда 7"/>
          <p:cNvSpPr/>
          <p:nvPr/>
        </p:nvSpPr>
        <p:spPr>
          <a:xfrm>
            <a:off x="4988689" y="4433105"/>
            <a:ext cx="3883731" cy="1092820"/>
          </a:xfrm>
          <a:prstGeom prst="star16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Comic Sans MS" panose="030F0702030302020204" pitchFamily="66" charset="0"/>
              </a:rPr>
              <a:t>earthquake</a:t>
            </a:r>
            <a:endParaRPr lang="ru-RU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395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0197" y1="10998" x2="17531" y2="50102"/>
                        <a14:foregroundMark x1="15385" y1="5906" x2="39714" y2="10387"/>
                        <a14:foregroundMark x1="31127" y1="2444" x2="31127" y2="2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81" y="3274917"/>
            <a:ext cx="2778017" cy="2440083"/>
          </a:xfrm>
          <a:prstGeom prst="rect">
            <a:avLst/>
          </a:prstGeom>
        </p:spPr>
      </p:pic>
      <p:sp>
        <p:nvSpPr>
          <p:cNvPr id="4" name="Прямоугольная выноска 3"/>
          <p:cNvSpPr/>
          <p:nvPr/>
        </p:nvSpPr>
        <p:spPr>
          <a:xfrm>
            <a:off x="430003" y="427055"/>
            <a:ext cx="6854451" cy="1251315"/>
          </a:xfrm>
          <a:prstGeom prst="wedgeRectCallout">
            <a:avLst>
              <a:gd name="adj1" fmla="val -32203"/>
              <a:gd name="adj2" fmla="val 115586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Comic Sans MS" panose="030F0702030302020204" pitchFamily="66" charset="0"/>
              </a:rPr>
              <a:t>What is caused by air going round and round during low atmospheric pressure?</a:t>
            </a:r>
            <a:endParaRPr lang="ru-RU" sz="2800" dirty="0">
              <a:latin typeface="Comic Sans MS" panose="030F0702030302020204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0634" y="1825845"/>
            <a:ext cx="3943350" cy="3267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16-конечная звезда 8"/>
          <p:cNvSpPr/>
          <p:nvPr/>
        </p:nvSpPr>
        <p:spPr>
          <a:xfrm>
            <a:off x="4988689" y="4433105"/>
            <a:ext cx="3883731" cy="1092820"/>
          </a:xfrm>
          <a:prstGeom prst="star16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Comic Sans MS" panose="030F0702030302020204" pitchFamily="66" charset="0"/>
              </a:rPr>
              <a:t>cyclone</a:t>
            </a:r>
            <a:endParaRPr lang="ru-RU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06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12" y="1111170"/>
            <a:ext cx="5322106" cy="342610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326" y="598678"/>
            <a:ext cx="7905462" cy="51249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787342" y="1088256"/>
            <a:ext cx="1678329" cy="355680"/>
          </a:xfrm>
          <a:prstGeom prst="rect">
            <a:avLst/>
          </a:prstGeom>
          <a:solidFill>
            <a:srgbClr val="FEDBF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left</a:t>
            </a:r>
            <a:endParaRPr lang="ru-RU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787341" y="1507718"/>
            <a:ext cx="1678329" cy="355680"/>
          </a:xfrm>
          <a:prstGeom prst="rect">
            <a:avLst/>
          </a:prstGeom>
          <a:solidFill>
            <a:srgbClr val="FEDBB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drowned</a:t>
            </a:r>
            <a:endParaRPr lang="ru-RU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787340" y="1907039"/>
            <a:ext cx="1678329" cy="355680"/>
          </a:xfrm>
          <a:prstGeom prst="rect">
            <a:avLst/>
          </a:prstGeom>
          <a:solidFill>
            <a:srgbClr val="EEF2C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lost</a:t>
            </a:r>
            <a:endParaRPr lang="ru-RU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787339" y="2600933"/>
            <a:ext cx="1678329" cy="355680"/>
          </a:xfrm>
          <a:prstGeom prst="rect">
            <a:avLst/>
          </a:prstGeom>
          <a:solidFill>
            <a:srgbClr val="FEFBC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cracked</a:t>
            </a:r>
            <a:endParaRPr lang="ru-RU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787338" y="2971510"/>
            <a:ext cx="1678329" cy="355680"/>
          </a:xfrm>
          <a:prstGeom prst="rect">
            <a:avLst/>
          </a:prstGeom>
          <a:solidFill>
            <a:srgbClr val="FDD1C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collapsed</a:t>
            </a:r>
            <a:endParaRPr lang="ru-RU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787338" y="3342087"/>
            <a:ext cx="1678329" cy="355680"/>
          </a:xfrm>
          <a:prstGeom prst="rect">
            <a:avLst/>
          </a:prstGeom>
          <a:solidFill>
            <a:srgbClr val="C5EB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feared</a:t>
            </a:r>
            <a:endParaRPr lang="ru-RU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787338" y="3790293"/>
            <a:ext cx="1678329" cy="355680"/>
          </a:xfrm>
          <a:prstGeom prst="rect">
            <a:avLst/>
          </a:prstGeom>
          <a:solidFill>
            <a:srgbClr val="C5EB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buried</a:t>
            </a:r>
            <a:endParaRPr lang="ru-RU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787337" y="4172695"/>
            <a:ext cx="1678329" cy="355680"/>
          </a:xfrm>
          <a:prstGeom prst="rect">
            <a:avLst/>
          </a:prstGeom>
          <a:solidFill>
            <a:srgbClr val="F0F3C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covered</a:t>
            </a:r>
            <a:endParaRPr lang="ru-RU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16-конечная звезда 18"/>
          <p:cNvSpPr/>
          <p:nvPr/>
        </p:nvSpPr>
        <p:spPr>
          <a:xfrm>
            <a:off x="216995" y="814575"/>
            <a:ext cx="2850296" cy="643995"/>
          </a:xfrm>
          <a:prstGeom prst="star16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Comic Sans MS" panose="030F0702030302020204" pitchFamily="66" charset="0"/>
              </a:rPr>
              <a:t>tsunami</a:t>
            </a:r>
            <a:endParaRPr lang="ru-RU" sz="2800" dirty="0">
              <a:latin typeface="Comic Sans MS" panose="030F0702030302020204" pitchFamily="66" charset="0"/>
            </a:endParaRPr>
          </a:p>
        </p:txBody>
      </p:sp>
      <p:sp>
        <p:nvSpPr>
          <p:cNvPr id="20" name="16-конечная звезда 19"/>
          <p:cNvSpPr/>
          <p:nvPr/>
        </p:nvSpPr>
        <p:spPr>
          <a:xfrm>
            <a:off x="2215342" y="847506"/>
            <a:ext cx="4040709" cy="643995"/>
          </a:xfrm>
          <a:prstGeom prst="star16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Comic Sans MS" panose="030F0702030302020204" pitchFamily="66" charset="0"/>
              </a:rPr>
              <a:t>earthquake</a:t>
            </a:r>
            <a:endParaRPr lang="ru-RU" sz="2800" dirty="0">
              <a:latin typeface="Comic Sans MS" panose="030F0702030302020204" pitchFamily="66" charset="0"/>
            </a:endParaRPr>
          </a:p>
        </p:txBody>
      </p:sp>
      <p:sp>
        <p:nvSpPr>
          <p:cNvPr id="21" name="16-конечная звезда 20"/>
          <p:cNvSpPr/>
          <p:nvPr/>
        </p:nvSpPr>
        <p:spPr>
          <a:xfrm>
            <a:off x="5275096" y="847506"/>
            <a:ext cx="2555668" cy="643995"/>
          </a:xfrm>
          <a:prstGeom prst="star16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Comic Sans MS" panose="030F0702030302020204" pitchFamily="66" charset="0"/>
              </a:rPr>
              <a:t>flood</a:t>
            </a:r>
            <a:endParaRPr lang="ru-RU" sz="2800" dirty="0">
              <a:latin typeface="Comic Sans MS" panose="030F0702030302020204" pitchFamily="66" charset="0"/>
            </a:endParaRPr>
          </a:p>
        </p:txBody>
      </p:sp>
      <p:sp>
        <p:nvSpPr>
          <p:cNvPr id="23" name="16-конечная звезда 22"/>
          <p:cNvSpPr/>
          <p:nvPr/>
        </p:nvSpPr>
        <p:spPr>
          <a:xfrm>
            <a:off x="463805" y="1641283"/>
            <a:ext cx="2555668" cy="643995"/>
          </a:xfrm>
          <a:prstGeom prst="star16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Comic Sans MS" panose="030F0702030302020204" pitchFamily="66" charset="0"/>
              </a:rPr>
              <a:t>flood</a:t>
            </a:r>
            <a:endParaRPr lang="ru-RU" sz="2800" dirty="0">
              <a:latin typeface="Comic Sans MS" panose="030F0702030302020204" pitchFamily="66" charset="0"/>
            </a:endParaRPr>
          </a:p>
        </p:txBody>
      </p:sp>
      <p:sp>
        <p:nvSpPr>
          <p:cNvPr id="24" name="16-конечная звезда 23"/>
          <p:cNvSpPr/>
          <p:nvPr/>
        </p:nvSpPr>
        <p:spPr>
          <a:xfrm>
            <a:off x="376897" y="2731238"/>
            <a:ext cx="4040709" cy="643995"/>
          </a:xfrm>
          <a:prstGeom prst="star16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Comic Sans MS" panose="030F0702030302020204" pitchFamily="66" charset="0"/>
              </a:rPr>
              <a:t>earthquake</a:t>
            </a:r>
            <a:endParaRPr lang="ru-RU" sz="2800" dirty="0">
              <a:latin typeface="Comic Sans MS" panose="030F0702030302020204" pitchFamily="66" charset="0"/>
            </a:endParaRPr>
          </a:p>
        </p:txBody>
      </p:sp>
      <p:sp>
        <p:nvSpPr>
          <p:cNvPr id="25" name="16-конечная звезда 24"/>
          <p:cNvSpPr/>
          <p:nvPr/>
        </p:nvSpPr>
        <p:spPr>
          <a:xfrm>
            <a:off x="425992" y="3823975"/>
            <a:ext cx="4040709" cy="643995"/>
          </a:xfrm>
          <a:prstGeom prst="star16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Comic Sans MS" panose="030F0702030302020204" pitchFamily="66" charset="0"/>
              </a:rPr>
              <a:t>avalanche</a:t>
            </a:r>
            <a:endParaRPr lang="ru-RU" sz="2800" dirty="0">
              <a:latin typeface="Comic Sans MS" panose="030F0702030302020204" pitchFamily="66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0" y="0"/>
            <a:ext cx="9143999" cy="5986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bg1"/>
                </a:solidFill>
                <a:latin typeface="Comic Sans MS" pitchFamily="66" charset="0"/>
              </a:rPr>
              <a:t>Use the words in their correct form to complete the gaps.</a:t>
            </a:r>
            <a:endParaRPr lang="en-US" sz="20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" y="4994910"/>
            <a:ext cx="9143998" cy="4686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bg1"/>
                </a:solidFill>
                <a:latin typeface="Comic Sans MS" pitchFamily="66" charset="0"/>
              </a:rPr>
              <a:t>Which natural disasters is each sentence talking about? </a:t>
            </a:r>
            <a:endParaRPr lang="en-US" sz="2000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32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2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48110"/>
            <a:ext cx="3808070" cy="484663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38894" y="2531485"/>
            <a:ext cx="1678329" cy="355680"/>
          </a:xfrm>
          <a:prstGeom prst="rect">
            <a:avLst/>
          </a:prstGeom>
          <a:solidFill>
            <a:srgbClr val="FEFBC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tornado</a:t>
            </a:r>
            <a:endParaRPr lang="ru-RU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50332" y="2531485"/>
            <a:ext cx="1799864" cy="355680"/>
          </a:xfrm>
          <a:prstGeom prst="rect">
            <a:avLst/>
          </a:prstGeom>
          <a:solidFill>
            <a:srgbClr val="FEFBC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earthquake</a:t>
            </a:r>
            <a:endParaRPr lang="ru-RU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8893" y="5161226"/>
            <a:ext cx="1678329" cy="355680"/>
          </a:xfrm>
          <a:prstGeom prst="rect">
            <a:avLst/>
          </a:prstGeom>
          <a:solidFill>
            <a:srgbClr val="FEFBC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drought</a:t>
            </a:r>
            <a:endParaRPr lang="ru-RU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011099" y="4004841"/>
            <a:ext cx="1678329" cy="1512065"/>
          </a:xfrm>
          <a:prstGeom prst="rect">
            <a:avLst/>
          </a:prstGeom>
          <a:solidFill>
            <a:srgbClr val="FEFBC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d</a:t>
            </a: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e</a:t>
            </a:r>
            <a:r>
              <a:rPr lang="en-US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struction from an earthquake or a hurricane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1640" y="2825554"/>
            <a:ext cx="1950879" cy="2889446"/>
          </a:xfrm>
          <a:prstGeom prst="rect">
            <a:avLst/>
          </a:prstGeom>
        </p:spPr>
      </p:pic>
      <p:sp>
        <p:nvSpPr>
          <p:cNvPr id="12" name="Прямоугольная выноска 11"/>
          <p:cNvSpPr/>
          <p:nvPr/>
        </p:nvSpPr>
        <p:spPr>
          <a:xfrm>
            <a:off x="3750196" y="668197"/>
            <a:ext cx="4849793" cy="2218968"/>
          </a:xfrm>
          <a:prstGeom prst="wedgeRectCallout">
            <a:avLst>
              <a:gd name="adj1" fmla="val 16398"/>
              <a:gd name="adj2" fmla="val 71368"/>
            </a:avLst>
          </a:prstGeom>
          <a:solidFill>
            <a:srgbClr val="FEFBC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I see a tornado, a drought, a flood and destruction from an earthquake or a hurricane. Forest fires and floods are the most common natural disasters in Russia. Tornados occur quite often and cause a lot of damage in populated areas near Moscow.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" y="-1"/>
            <a:ext cx="9132518" cy="6681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bg1"/>
                </a:solidFill>
                <a:latin typeface="Comic Sans MS" pitchFamily="66" charset="0"/>
              </a:rPr>
              <a:t>Which disasters can you see in the pictures? Which of these disasters are common in your country? Which is the most serious to you? Why?</a:t>
            </a:r>
          </a:p>
        </p:txBody>
      </p:sp>
    </p:spTree>
    <p:extLst>
      <p:ext uri="{BB962C8B-B14F-4D97-AF65-F5344CB8AC3E}">
        <p14:creationId xmlns:p14="http://schemas.microsoft.com/office/powerpoint/2010/main" val="3181286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50" y="1176521"/>
            <a:ext cx="7424893" cy="4458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5" b="99785" l="0" r="98680">
                        <a14:foregroundMark x1="65677" y1="27039" x2="77228" y2="41845"/>
                        <a14:foregroundMark x1="88119" y1="30901" x2="92079" y2="39700"/>
                        <a14:foregroundMark x1="54125" y1="64378" x2="7591" y2="99785"/>
                        <a14:foregroundMark x1="24752" y1="62876" x2="76898" y2="99142"/>
                        <a14:foregroundMark x1="80858" y1="72961" x2="50165" y2="74249"/>
                        <a14:foregroundMark x1="86139" y1="82189" x2="29043" y2="95923"/>
                        <a14:foregroundMark x1="83168" y1="96781" x2="32673" y2="961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821331" y="1992413"/>
            <a:ext cx="2420480" cy="372258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119970">
            <a:off x="5031710" y="3311560"/>
            <a:ext cx="2233471" cy="209811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752619" y="856527"/>
            <a:ext cx="3391382" cy="636607"/>
          </a:xfrm>
          <a:prstGeom prst="rect">
            <a:avLst/>
          </a:prstGeom>
          <a:solidFill>
            <a:srgbClr val="C5EB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What were you doing when the tsunami struck?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78284" y="1460761"/>
            <a:ext cx="4488097" cy="636607"/>
          </a:xfrm>
          <a:prstGeom prst="rect">
            <a:avLst/>
          </a:prstGeom>
          <a:solidFill>
            <a:srgbClr val="C5EB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What were your thoughts when you saw the huge wave approaching? 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925261" y="2060831"/>
            <a:ext cx="1653167" cy="636607"/>
          </a:xfrm>
          <a:prstGeom prst="rect">
            <a:avLst/>
          </a:prstGeom>
          <a:solidFill>
            <a:srgbClr val="C5EB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What did you do?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831438" y="2660901"/>
            <a:ext cx="2118168" cy="636607"/>
          </a:xfrm>
          <a:prstGeom prst="rect">
            <a:avLst/>
          </a:prstGeom>
          <a:solidFill>
            <a:srgbClr val="C5EB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And then what happened?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261219" y="3260971"/>
            <a:ext cx="1773756" cy="636607"/>
          </a:xfrm>
          <a:prstGeom prst="rect">
            <a:avLst/>
          </a:prstGeom>
          <a:solidFill>
            <a:srgbClr val="C5EB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Were you injured?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687" y="349835"/>
            <a:ext cx="4936022" cy="2278164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76250" y="5160903"/>
            <a:ext cx="1203767" cy="474562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Alex</a:t>
            </a:r>
            <a:endParaRPr lang="ru-RU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340389" y="5160903"/>
            <a:ext cx="1203767" cy="474562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Bill</a:t>
            </a:r>
            <a:endParaRPr lang="ru-RU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645" y="342308"/>
            <a:ext cx="4936022" cy="3580103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9" name="Скругленный прямоугольник 18"/>
          <p:cNvSpPr/>
          <p:nvPr/>
        </p:nvSpPr>
        <p:spPr>
          <a:xfrm>
            <a:off x="2604528" y="5160903"/>
            <a:ext cx="1203767" cy="474562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Jason</a:t>
            </a:r>
            <a:endParaRPr lang="ru-RU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3473" y="337475"/>
            <a:ext cx="4961278" cy="3589771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21" name="Скругленный прямоугольник 20"/>
          <p:cNvSpPr/>
          <p:nvPr/>
        </p:nvSpPr>
        <p:spPr>
          <a:xfrm>
            <a:off x="3868666" y="5160903"/>
            <a:ext cx="1203767" cy="474562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Sue </a:t>
            </a:r>
            <a:endParaRPr lang="ru-RU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8053" y="337474"/>
            <a:ext cx="4966769" cy="1964385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7526" y="171939"/>
            <a:ext cx="3651450" cy="5050997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24" name="Скругленный прямоугольник 23"/>
          <p:cNvSpPr/>
          <p:nvPr/>
        </p:nvSpPr>
        <p:spPr>
          <a:xfrm>
            <a:off x="7720314" y="5182516"/>
            <a:ext cx="1297409" cy="474562"/>
          </a:xfrm>
          <a:prstGeom prst="roundRect">
            <a:avLst/>
          </a:prstGeom>
          <a:solidFill>
            <a:srgbClr val="FEDBBB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Answer</a:t>
            </a:r>
            <a:endParaRPr lang="ru-RU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0" y="0"/>
            <a:ext cx="9144000" cy="5764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Work in pairs. Imagine you are a survivor of the tsunami disaster. Act out an interview with a journalist about your experience.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359973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5195" y="706056"/>
            <a:ext cx="2720051" cy="567159"/>
          </a:xfrm>
          <a:prstGeom prst="rect">
            <a:avLst/>
          </a:prstGeom>
          <a:solidFill>
            <a:srgbClr val="FDD1C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t</a:t>
            </a:r>
            <a:r>
              <a:rPr lang="en-US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o distribute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5194" y="1274868"/>
            <a:ext cx="2720051" cy="567159"/>
          </a:xfrm>
          <a:prstGeom prst="rect">
            <a:avLst/>
          </a:prstGeom>
          <a:solidFill>
            <a:srgbClr val="FDD1C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disaster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6012" y="1843680"/>
            <a:ext cx="2720051" cy="567159"/>
          </a:xfrm>
          <a:prstGeom prst="rect">
            <a:avLst/>
          </a:prstGeom>
          <a:solidFill>
            <a:srgbClr val="FDD1C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emergency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4377" y="2412492"/>
            <a:ext cx="2720051" cy="567159"/>
          </a:xfrm>
          <a:prstGeom prst="rect">
            <a:avLst/>
          </a:prstGeom>
          <a:solidFill>
            <a:srgbClr val="FDD1C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t</a:t>
            </a:r>
            <a:r>
              <a:rPr lang="en-US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o bury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4376" y="2969729"/>
            <a:ext cx="2720051" cy="567159"/>
          </a:xfrm>
          <a:prstGeom prst="rect">
            <a:avLst/>
          </a:prstGeom>
          <a:solidFill>
            <a:srgbClr val="FDD1C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holidaymaker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85194" y="3538541"/>
            <a:ext cx="2720051" cy="567159"/>
          </a:xfrm>
          <a:prstGeom prst="rect">
            <a:avLst/>
          </a:prstGeom>
          <a:solidFill>
            <a:srgbClr val="FDD1C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t</a:t>
            </a:r>
            <a:r>
              <a:rPr lang="en-US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o crack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83558" y="4107353"/>
            <a:ext cx="2720051" cy="567159"/>
          </a:xfrm>
          <a:prstGeom prst="rect">
            <a:avLst/>
          </a:prstGeom>
          <a:solidFill>
            <a:srgbClr val="FDD1C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t</a:t>
            </a:r>
            <a:r>
              <a:rPr lang="en-US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o drown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84376" y="4676166"/>
            <a:ext cx="2720051" cy="567159"/>
          </a:xfrm>
          <a:prstGeom prst="rect">
            <a:avLst/>
          </a:prstGeom>
          <a:solidFill>
            <a:srgbClr val="FDD1C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to hit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11041" y="706056"/>
            <a:ext cx="2720051" cy="567159"/>
          </a:xfrm>
          <a:prstGeom prst="rect">
            <a:avLst/>
          </a:prstGeom>
          <a:solidFill>
            <a:srgbClr val="FDD1C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injury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11040" y="1274868"/>
            <a:ext cx="2720051" cy="567159"/>
          </a:xfrm>
          <a:prstGeom prst="rect">
            <a:avLst/>
          </a:prstGeom>
          <a:solidFill>
            <a:srgbClr val="FDD1C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ruined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211858" y="1843680"/>
            <a:ext cx="2720051" cy="567159"/>
          </a:xfrm>
          <a:prstGeom prst="rect">
            <a:avLst/>
          </a:prstGeom>
          <a:solidFill>
            <a:srgbClr val="FDD1C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t</a:t>
            </a:r>
            <a:r>
              <a:rPr lang="en-US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o search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210223" y="2412492"/>
            <a:ext cx="2720051" cy="567159"/>
          </a:xfrm>
          <a:prstGeom prst="rect">
            <a:avLst/>
          </a:prstGeom>
          <a:solidFill>
            <a:srgbClr val="FDD1C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t</a:t>
            </a:r>
            <a:r>
              <a:rPr lang="en-US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o reach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210222" y="2969729"/>
            <a:ext cx="2720051" cy="567159"/>
          </a:xfrm>
          <a:prstGeom prst="rect">
            <a:avLst/>
          </a:prstGeom>
          <a:solidFill>
            <a:srgbClr val="FDD1C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t</a:t>
            </a:r>
            <a:r>
              <a:rPr lang="en-US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o occur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211040" y="3538541"/>
            <a:ext cx="2720051" cy="567159"/>
          </a:xfrm>
          <a:prstGeom prst="rect">
            <a:avLst/>
          </a:prstGeom>
          <a:solidFill>
            <a:srgbClr val="FDD1C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t</a:t>
            </a:r>
            <a:r>
              <a:rPr lang="en-US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o shake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209404" y="4107353"/>
            <a:ext cx="2720051" cy="567159"/>
          </a:xfrm>
          <a:prstGeom prst="rect">
            <a:avLst/>
          </a:prstGeom>
          <a:solidFill>
            <a:srgbClr val="FDD1C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storey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210222" y="4676166"/>
            <a:ext cx="2720051" cy="567159"/>
          </a:xfrm>
          <a:prstGeom prst="rect">
            <a:avLst/>
          </a:prstGeom>
          <a:solidFill>
            <a:srgbClr val="FDD1C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t</a:t>
            </a:r>
            <a:r>
              <a:rPr lang="en-US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o scream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242613" y="701168"/>
            <a:ext cx="2720051" cy="567159"/>
          </a:xfrm>
          <a:prstGeom prst="rect">
            <a:avLst/>
          </a:prstGeom>
          <a:solidFill>
            <a:srgbClr val="FDD1C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t</a:t>
            </a:r>
            <a:r>
              <a:rPr lang="en-US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o spin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242612" y="1269980"/>
            <a:ext cx="2720051" cy="567159"/>
          </a:xfrm>
          <a:prstGeom prst="rect">
            <a:avLst/>
          </a:prstGeom>
          <a:solidFill>
            <a:srgbClr val="FDD1C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t</a:t>
            </a:r>
            <a:r>
              <a:rPr lang="en-US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o smash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243430" y="1838792"/>
            <a:ext cx="2720051" cy="567159"/>
          </a:xfrm>
          <a:prstGeom prst="rect">
            <a:avLst/>
          </a:prstGeom>
          <a:solidFill>
            <a:srgbClr val="FDD1C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supplies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241795" y="2407604"/>
            <a:ext cx="2720051" cy="567159"/>
          </a:xfrm>
          <a:prstGeom prst="rect">
            <a:avLst/>
          </a:prstGeom>
          <a:solidFill>
            <a:srgbClr val="FDD1C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threatening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241794" y="2964841"/>
            <a:ext cx="2720051" cy="567159"/>
          </a:xfrm>
          <a:prstGeom prst="rect">
            <a:avLst/>
          </a:prstGeom>
          <a:solidFill>
            <a:srgbClr val="FDD1C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t</a:t>
            </a:r>
            <a:r>
              <a:rPr lang="en-US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o suffer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242612" y="3533653"/>
            <a:ext cx="2720051" cy="567159"/>
          </a:xfrm>
          <a:prstGeom prst="rect">
            <a:avLst/>
          </a:prstGeom>
          <a:solidFill>
            <a:srgbClr val="FDD1C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t</a:t>
            </a:r>
            <a:r>
              <a:rPr lang="en-US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o treat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240976" y="4102465"/>
            <a:ext cx="2720051" cy="567159"/>
          </a:xfrm>
          <a:prstGeom prst="rect">
            <a:avLst/>
          </a:prstGeom>
          <a:solidFill>
            <a:srgbClr val="FDD1C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survivor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241794" y="4659703"/>
            <a:ext cx="2720051" cy="567159"/>
          </a:xfrm>
          <a:prstGeom prst="rect">
            <a:avLst/>
          </a:prstGeom>
          <a:solidFill>
            <a:srgbClr val="FDD1C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violent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85195" y="722519"/>
            <a:ext cx="2720051" cy="567159"/>
          </a:xfrm>
          <a:prstGeom prst="rect">
            <a:avLst/>
          </a:prstGeom>
          <a:solidFill>
            <a:srgbClr val="EEF2C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р</a:t>
            </a:r>
            <a:r>
              <a:rPr lang="ru-RU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аспределять, раздавать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85194" y="1279756"/>
            <a:ext cx="2720051" cy="567159"/>
          </a:xfrm>
          <a:prstGeom prst="rect">
            <a:avLst/>
          </a:prstGeom>
          <a:solidFill>
            <a:srgbClr val="EEF2C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катастрофа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86012" y="1848568"/>
            <a:ext cx="2720051" cy="567159"/>
          </a:xfrm>
          <a:prstGeom prst="rect">
            <a:avLst/>
          </a:prstGeom>
          <a:solidFill>
            <a:srgbClr val="EEF2C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э</a:t>
            </a:r>
            <a:r>
              <a:rPr lang="ru-RU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кстренная ситуация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84377" y="2417380"/>
            <a:ext cx="2720051" cy="567159"/>
          </a:xfrm>
          <a:prstGeom prst="rect">
            <a:avLst/>
          </a:prstGeom>
          <a:solidFill>
            <a:srgbClr val="EEF2C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хоронить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184376" y="2974617"/>
            <a:ext cx="2720051" cy="567159"/>
          </a:xfrm>
          <a:prstGeom prst="rect">
            <a:avLst/>
          </a:prstGeom>
          <a:solidFill>
            <a:srgbClr val="EEF2C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отдыхающий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85194" y="3543429"/>
            <a:ext cx="2720051" cy="567159"/>
          </a:xfrm>
          <a:prstGeom prst="rect">
            <a:avLst/>
          </a:prstGeom>
          <a:solidFill>
            <a:srgbClr val="EEF2C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трескаться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83558" y="4112241"/>
            <a:ext cx="2720051" cy="567159"/>
          </a:xfrm>
          <a:prstGeom prst="rect">
            <a:avLst/>
          </a:prstGeom>
          <a:solidFill>
            <a:srgbClr val="EEF2C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тонуть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84376" y="4681054"/>
            <a:ext cx="2720051" cy="567159"/>
          </a:xfrm>
          <a:prstGeom prst="rect">
            <a:avLst/>
          </a:prstGeom>
          <a:solidFill>
            <a:srgbClr val="EEF2C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ударять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3211041" y="722519"/>
            <a:ext cx="2720051" cy="567159"/>
          </a:xfrm>
          <a:prstGeom prst="rect">
            <a:avLst/>
          </a:prstGeom>
          <a:solidFill>
            <a:srgbClr val="EEF2C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у</a:t>
            </a:r>
            <a:r>
              <a:rPr lang="ru-RU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шиб, рана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211040" y="1279756"/>
            <a:ext cx="2720051" cy="567159"/>
          </a:xfrm>
          <a:prstGeom prst="rect">
            <a:avLst/>
          </a:prstGeom>
          <a:solidFill>
            <a:srgbClr val="EEF2C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разрушенный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3211858" y="1848568"/>
            <a:ext cx="2720051" cy="567159"/>
          </a:xfrm>
          <a:prstGeom prst="rect">
            <a:avLst/>
          </a:prstGeom>
          <a:solidFill>
            <a:srgbClr val="EEF2C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и</a:t>
            </a:r>
            <a:r>
              <a:rPr lang="ru-RU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скать, исследовать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3210223" y="2417380"/>
            <a:ext cx="2720051" cy="567159"/>
          </a:xfrm>
          <a:prstGeom prst="rect">
            <a:avLst/>
          </a:prstGeom>
          <a:solidFill>
            <a:srgbClr val="EEF2C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д</a:t>
            </a:r>
            <a:r>
              <a:rPr lang="ru-RU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остигать, добираться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3210222" y="2974617"/>
            <a:ext cx="2720051" cy="567159"/>
          </a:xfrm>
          <a:prstGeom prst="rect">
            <a:avLst/>
          </a:prstGeom>
          <a:solidFill>
            <a:srgbClr val="EEF2C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с</a:t>
            </a:r>
            <a:r>
              <a:rPr lang="ru-RU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лучаться, происходить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3211040" y="3543429"/>
            <a:ext cx="2720051" cy="567159"/>
          </a:xfrm>
          <a:prstGeom prst="rect">
            <a:avLst/>
          </a:prstGeom>
          <a:solidFill>
            <a:srgbClr val="EEF2C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с</a:t>
            </a:r>
            <a:r>
              <a:rPr lang="ru-RU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отрясать, трясти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3209404" y="4112241"/>
            <a:ext cx="2720051" cy="567159"/>
          </a:xfrm>
          <a:prstGeom prst="rect">
            <a:avLst/>
          </a:prstGeom>
          <a:solidFill>
            <a:srgbClr val="EEF2C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э</a:t>
            </a:r>
            <a:r>
              <a:rPr lang="ru-RU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таж, ярус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3210222" y="4681054"/>
            <a:ext cx="2720051" cy="567159"/>
          </a:xfrm>
          <a:prstGeom prst="rect">
            <a:avLst/>
          </a:prstGeom>
          <a:solidFill>
            <a:srgbClr val="EEF2C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в</a:t>
            </a:r>
            <a:r>
              <a:rPr lang="ru-RU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изжать, кричать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6242613" y="706056"/>
            <a:ext cx="2720051" cy="567159"/>
          </a:xfrm>
          <a:prstGeom prst="rect">
            <a:avLst/>
          </a:prstGeom>
          <a:solidFill>
            <a:srgbClr val="EEF2C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в</a:t>
            </a:r>
            <a:r>
              <a:rPr lang="ru-RU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ертеть, вращать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6242612" y="1274868"/>
            <a:ext cx="2720051" cy="567159"/>
          </a:xfrm>
          <a:prstGeom prst="rect">
            <a:avLst/>
          </a:prstGeom>
          <a:solidFill>
            <a:srgbClr val="EEF2C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р</a:t>
            </a:r>
            <a:r>
              <a:rPr lang="ru-RU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азбивать в дребезги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6243430" y="1843680"/>
            <a:ext cx="2720051" cy="567159"/>
          </a:xfrm>
          <a:prstGeom prst="rect">
            <a:avLst/>
          </a:prstGeom>
          <a:solidFill>
            <a:srgbClr val="EEF2C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з</a:t>
            </a:r>
            <a:r>
              <a:rPr lang="ru-RU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апасы, продовольствие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6241795" y="2412492"/>
            <a:ext cx="2720051" cy="567159"/>
          </a:xfrm>
          <a:prstGeom prst="rect">
            <a:avLst/>
          </a:prstGeom>
          <a:solidFill>
            <a:srgbClr val="EEF2C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у</a:t>
            </a:r>
            <a:r>
              <a:rPr lang="ru-RU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грожающий, грозный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6241794" y="2969729"/>
            <a:ext cx="2720051" cy="567159"/>
          </a:xfrm>
          <a:prstGeom prst="rect">
            <a:avLst/>
          </a:prstGeom>
          <a:solidFill>
            <a:srgbClr val="EEF2C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страдать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6242612" y="3538541"/>
            <a:ext cx="2720051" cy="567159"/>
          </a:xfrm>
          <a:prstGeom prst="rect">
            <a:avLst/>
          </a:prstGeom>
          <a:solidFill>
            <a:srgbClr val="EEF2C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лечить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6240976" y="4107353"/>
            <a:ext cx="2720051" cy="567159"/>
          </a:xfrm>
          <a:prstGeom prst="rect">
            <a:avLst/>
          </a:prstGeom>
          <a:solidFill>
            <a:srgbClr val="EEF2C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о</a:t>
            </a:r>
            <a:r>
              <a:rPr lang="ru-RU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ставшийся в живых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6241794" y="4664591"/>
            <a:ext cx="2720051" cy="567159"/>
          </a:xfrm>
          <a:prstGeom prst="rect">
            <a:avLst/>
          </a:prstGeom>
          <a:solidFill>
            <a:srgbClr val="EEF2C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неистовый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0" y="0"/>
            <a:ext cx="9144000" cy="4457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Comic Sans MS" panose="030F0702030302020204" pitchFamily="66" charset="0"/>
              </a:rPr>
              <a:t>Before reading learn new words</a:t>
            </a:r>
            <a:endParaRPr lang="ru-RU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22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3620" y="697962"/>
            <a:ext cx="7514197" cy="4480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35" y="701168"/>
            <a:ext cx="1381125" cy="16383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62986" y="701168"/>
            <a:ext cx="6912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A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2052288" y="665255"/>
            <a:ext cx="5139160" cy="3760090"/>
            <a:chOff x="2268638" y="598678"/>
            <a:chExt cx="5139160" cy="3760090"/>
          </a:xfrm>
        </p:grpSpPr>
        <p:sp>
          <p:nvSpPr>
            <p:cNvPr id="8" name="Прямоугольная выноска 7"/>
            <p:cNvSpPr/>
            <p:nvPr/>
          </p:nvSpPr>
          <p:spPr>
            <a:xfrm>
              <a:off x="2268638" y="598678"/>
              <a:ext cx="5139160" cy="3760090"/>
            </a:xfrm>
            <a:prstGeom prst="wedgeRectCallout">
              <a:avLst>
                <a:gd name="adj1" fmla="val -64527"/>
                <a:gd name="adj2" fmla="val -26771"/>
              </a:avLst>
            </a:prstGeom>
            <a:solidFill>
              <a:srgbClr val="C7E7F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88121" y="697962"/>
              <a:ext cx="4883486" cy="3533484"/>
            </a:xfrm>
            <a:prstGeom prst="rect">
              <a:avLst/>
            </a:prstGeom>
          </p:spPr>
        </p:pic>
      </p:grpSp>
      <p:sp>
        <p:nvSpPr>
          <p:cNvPr id="7" name="Прямоугольник 6"/>
          <p:cNvSpPr/>
          <p:nvPr/>
        </p:nvSpPr>
        <p:spPr>
          <a:xfrm>
            <a:off x="165174" y="2339468"/>
            <a:ext cx="131638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Jason</a:t>
            </a:r>
            <a:endParaRPr lang="ru-RU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98252" y="701168"/>
            <a:ext cx="6206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B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32074" y="2339468"/>
            <a:ext cx="78258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Bill</a:t>
            </a:r>
            <a:endParaRPr lang="ru-RU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2063116" y="645513"/>
            <a:ext cx="5139160" cy="3760090"/>
            <a:chOff x="2268638" y="598678"/>
            <a:chExt cx="5139160" cy="3760090"/>
          </a:xfrm>
        </p:grpSpPr>
        <p:sp>
          <p:nvSpPr>
            <p:cNvPr id="13" name="Прямоугольная выноска 12"/>
            <p:cNvSpPr/>
            <p:nvPr/>
          </p:nvSpPr>
          <p:spPr>
            <a:xfrm>
              <a:off x="2268638" y="598678"/>
              <a:ext cx="5139160" cy="3760090"/>
            </a:xfrm>
            <a:prstGeom prst="wedgeRectCallout">
              <a:avLst>
                <a:gd name="adj1" fmla="val -64527"/>
                <a:gd name="adj2" fmla="val -26771"/>
              </a:avLst>
            </a:prstGeom>
            <a:solidFill>
              <a:srgbClr val="C7E7F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21695" y="701168"/>
              <a:ext cx="4858781" cy="3524080"/>
            </a:xfrm>
            <a:prstGeom prst="rect">
              <a:avLst/>
            </a:prstGeom>
          </p:spPr>
        </p:pic>
      </p:grpSp>
      <p:sp>
        <p:nvSpPr>
          <p:cNvPr id="15" name="Прямоугольник 14"/>
          <p:cNvSpPr/>
          <p:nvPr/>
        </p:nvSpPr>
        <p:spPr>
          <a:xfrm>
            <a:off x="502260" y="701168"/>
            <a:ext cx="6126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C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67152" y="2339468"/>
            <a:ext cx="91243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Sue</a:t>
            </a:r>
            <a:endParaRPr lang="ru-RU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2048280" y="658376"/>
            <a:ext cx="5139160" cy="2325565"/>
            <a:chOff x="2268638" y="598678"/>
            <a:chExt cx="5139160" cy="2325565"/>
          </a:xfrm>
        </p:grpSpPr>
        <p:sp>
          <p:nvSpPr>
            <p:cNvPr id="18" name="Прямоугольная выноска 17"/>
            <p:cNvSpPr/>
            <p:nvPr/>
          </p:nvSpPr>
          <p:spPr>
            <a:xfrm>
              <a:off x="2268638" y="598678"/>
              <a:ext cx="5139160" cy="2325565"/>
            </a:xfrm>
            <a:prstGeom prst="wedgeRectCallout">
              <a:avLst>
                <a:gd name="adj1" fmla="val -64527"/>
                <a:gd name="adj2" fmla="val -26771"/>
              </a:avLst>
            </a:prstGeom>
            <a:solidFill>
              <a:srgbClr val="C7E7F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54833" y="779267"/>
              <a:ext cx="4966769" cy="1964385"/>
            </a:xfrm>
            <a:prstGeom prst="rect">
              <a:avLst/>
            </a:prstGeom>
          </p:spPr>
        </p:pic>
      </p:grpSp>
      <p:sp>
        <p:nvSpPr>
          <p:cNvPr id="20" name="Прямоугольник 19"/>
          <p:cNvSpPr/>
          <p:nvPr/>
        </p:nvSpPr>
        <p:spPr>
          <a:xfrm>
            <a:off x="507351" y="697962"/>
            <a:ext cx="6848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D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96219" y="2342674"/>
            <a:ext cx="106792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Alex</a:t>
            </a:r>
            <a:endParaRPr lang="ru-RU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2073944" y="658376"/>
            <a:ext cx="5139160" cy="2538061"/>
            <a:chOff x="2268638" y="598678"/>
            <a:chExt cx="5139160" cy="2538061"/>
          </a:xfrm>
        </p:grpSpPr>
        <p:sp>
          <p:nvSpPr>
            <p:cNvPr id="23" name="Прямоугольная выноска 22"/>
            <p:cNvSpPr/>
            <p:nvPr/>
          </p:nvSpPr>
          <p:spPr>
            <a:xfrm>
              <a:off x="2268638" y="598678"/>
              <a:ext cx="5139160" cy="2538061"/>
            </a:xfrm>
            <a:prstGeom prst="wedgeRectCallout">
              <a:avLst>
                <a:gd name="adj1" fmla="val -64527"/>
                <a:gd name="adj2" fmla="val -26771"/>
              </a:avLst>
            </a:prstGeom>
            <a:solidFill>
              <a:srgbClr val="C7E7F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370207" y="728626"/>
              <a:ext cx="4936022" cy="2278164"/>
            </a:xfrm>
            <a:prstGeom prst="rect">
              <a:avLst/>
            </a:prstGeom>
          </p:spPr>
        </p:pic>
      </p:grpSp>
      <p:pic>
        <p:nvPicPr>
          <p:cNvPr id="25" name="02 - Ex. 2, p. 7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68925" y="353576"/>
            <a:ext cx="609600" cy="609600"/>
          </a:xfrm>
          <a:prstGeom prst="rect">
            <a:avLst/>
          </a:prstGeom>
        </p:spPr>
      </p:pic>
      <p:sp>
        <p:nvSpPr>
          <p:cNvPr id="26" name="Скругленный прямоугольник 25"/>
          <p:cNvSpPr/>
          <p:nvPr/>
        </p:nvSpPr>
        <p:spPr>
          <a:xfrm>
            <a:off x="0" y="0"/>
            <a:ext cx="8526780" cy="4478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omic Sans MS" pitchFamily="66" charset="0"/>
              </a:rPr>
              <a:t>Listen, read and check</a:t>
            </a:r>
            <a:endParaRPr lang="ru-RU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394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7" dur="13646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3" grpId="0"/>
      <p:bldP spid="3" grpId="1"/>
      <p:bldP spid="7" grpId="0"/>
      <p:bldP spid="7" grpId="1"/>
      <p:bldP spid="10" grpId="0"/>
      <p:bldP spid="10" grpId="1"/>
      <p:bldP spid="11" grpId="0"/>
      <p:bldP spid="11" grpId="1"/>
      <p:bldP spid="15" grpId="0"/>
      <p:bldP spid="15" grpId="1"/>
      <p:bldP spid="16" grpId="0"/>
      <p:bldP spid="16" grpId="1"/>
      <p:bldP spid="20" grpId="0"/>
      <p:bldP spid="20" grpId="1"/>
      <p:bldP spid="21" grpId="0"/>
      <p:bldP spid="2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2875" y="920080"/>
            <a:ext cx="1381125" cy="16383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183134" y="920080"/>
            <a:ext cx="5758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?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8896" y="920080"/>
            <a:ext cx="4433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omic Sans MS" panose="030F0702030302020204" pitchFamily="66" charset="0"/>
              </a:rPr>
              <a:t>Which person was …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291669"/>
            <a:ext cx="3576576" cy="1798807"/>
          </a:xfrm>
          <a:prstGeom prst="rect">
            <a:avLst/>
          </a:prstGeom>
        </p:spPr>
      </p:pic>
      <p:sp>
        <p:nvSpPr>
          <p:cNvPr id="12" name="Скругленная прямоугольная выноска 11"/>
          <p:cNvSpPr/>
          <p:nvPr/>
        </p:nvSpPr>
        <p:spPr>
          <a:xfrm>
            <a:off x="5330142" y="4037437"/>
            <a:ext cx="3761772" cy="1534338"/>
          </a:xfrm>
          <a:prstGeom prst="wedgeRoundRectCallout">
            <a:avLst>
              <a:gd name="adj1" fmla="val 27980"/>
              <a:gd name="adj2" fmla="val -104356"/>
              <a:gd name="adj3" fmla="val 16667"/>
            </a:avLst>
          </a:prstGeom>
          <a:solidFill>
            <a:srgbClr val="DFEBC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D</a:t>
            </a:r>
            <a:r>
              <a:rPr lang="en-US" sz="18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. An earthquake that occurred at 07:59 local time under the Indian Ocean generated the biggest tsunami the world has seen in the last 40 years..</a:t>
            </a:r>
            <a:endParaRPr lang="ru-RU" sz="1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Скругленная прямоугольная выноска 14"/>
          <p:cNvSpPr/>
          <p:nvPr/>
        </p:nvSpPr>
        <p:spPr>
          <a:xfrm>
            <a:off x="4221377" y="245139"/>
            <a:ext cx="3634451" cy="1811545"/>
          </a:xfrm>
          <a:prstGeom prst="wedgeRoundRectCallout">
            <a:avLst>
              <a:gd name="adj1" fmla="val 58618"/>
              <a:gd name="adj2" fmla="val -19711"/>
              <a:gd name="adj3" fmla="val 16667"/>
            </a:avLst>
          </a:prstGeom>
          <a:solidFill>
            <a:srgbClr val="DFEBC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A</a:t>
            </a:r>
            <a:r>
              <a:rPr lang="en-US" sz="18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. A ship carrying 350 </a:t>
            </a:r>
            <a:r>
              <a:rPr lang="en-US" sz="18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tonnes</a:t>
            </a:r>
            <a:r>
              <a:rPr lang="en-US" sz="18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of rice, water, tinned fish and other supplies arrived at </a:t>
            </a:r>
            <a:r>
              <a:rPr lang="en-US" sz="18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Nias</a:t>
            </a:r>
            <a:r>
              <a:rPr lang="en-US" sz="18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, Indonesia today, and we have already started distributing food to the people.</a:t>
            </a:r>
            <a:endParaRPr lang="ru-RU" sz="1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Скругленная прямоугольная выноска 16"/>
          <p:cNvSpPr/>
          <p:nvPr/>
        </p:nvSpPr>
        <p:spPr>
          <a:xfrm>
            <a:off x="2529068" y="2736377"/>
            <a:ext cx="3932658" cy="1040160"/>
          </a:xfrm>
          <a:prstGeom prst="wedgeRoundRectCallout">
            <a:avLst>
              <a:gd name="adj1" fmla="val 75605"/>
              <a:gd name="adj2" fmla="val -72146"/>
              <a:gd name="adj3" fmla="val 16667"/>
            </a:avLst>
          </a:prstGeom>
          <a:solidFill>
            <a:srgbClr val="DFEBC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B</a:t>
            </a:r>
            <a:r>
              <a:rPr lang="en-US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. I was lying on the beach sunbathing when I suddenly noticed huge waves..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Скругленная прямоугольная выноска 17"/>
          <p:cNvSpPr/>
          <p:nvPr/>
        </p:nvSpPr>
        <p:spPr>
          <a:xfrm>
            <a:off x="1990846" y="3830109"/>
            <a:ext cx="3065242" cy="1040160"/>
          </a:xfrm>
          <a:prstGeom prst="wedgeRoundRectCallout">
            <a:avLst>
              <a:gd name="adj1" fmla="val 105027"/>
              <a:gd name="adj2" fmla="val -102191"/>
              <a:gd name="adj3" fmla="val 16667"/>
            </a:avLst>
          </a:prstGeom>
          <a:solidFill>
            <a:srgbClr val="DFEBC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C</a:t>
            </a:r>
            <a:r>
              <a:rPr lang="en-US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. At the hotel, my colleagues and I were helping injured people.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16-конечная звезда 19"/>
          <p:cNvSpPr/>
          <p:nvPr/>
        </p:nvSpPr>
        <p:spPr>
          <a:xfrm>
            <a:off x="3379808" y="1329806"/>
            <a:ext cx="1449862" cy="447226"/>
          </a:xfrm>
          <a:prstGeom prst="star16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Comic Sans MS" panose="030F0702030302020204" pitchFamily="66" charset="0"/>
              </a:rPr>
              <a:t>A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21" name="16-конечная звезда 20"/>
          <p:cNvSpPr/>
          <p:nvPr/>
        </p:nvSpPr>
        <p:spPr>
          <a:xfrm>
            <a:off x="1990846" y="1745637"/>
            <a:ext cx="1449862" cy="447226"/>
          </a:xfrm>
          <a:prstGeom prst="star16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D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22" name="16-конечная звезда 21"/>
          <p:cNvSpPr/>
          <p:nvPr/>
        </p:nvSpPr>
        <p:spPr>
          <a:xfrm>
            <a:off x="2080417" y="2176763"/>
            <a:ext cx="1449862" cy="447226"/>
          </a:xfrm>
          <a:prstGeom prst="star16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Comic Sans MS" panose="030F0702030302020204" pitchFamily="66" charset="0"/>
              </a:rPr>
              <a:t>B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23" name="16-конечная звезда 22"/>
          <p:cNvSpPr/>
          <p:nvPr/>
        </p:nvSpPr>
        <p:spPr>
          <a:xfrm>
            <a:off x="1355486" y="2642000"/>
            <a:ext cx="1449862" cy="447226"/>
          </a:xfrm>
          <a:prstGeom prst="star16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Comic Sans MS" panose="030F0702030302020204" pitchFamily="66" charset="0"/>
              </a:rPr>
              <a:t>C</a:t>
            </a:r>
            <a:endParaRPr lang="ru-RU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06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0197" y1="10998" x2="17531" y2="50102"/>
                        <a14:foregroundMark x1="15385" y1="5906" x2="39714" y2="10387"/>
                        <a14:foregroundMark x1="31127" y1="2444" x2="31127" y2="2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81" y="3274917"/>
            <a:ext cx="2778017" cy="244008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38896" y="2099776"/>
            <a:ext cx="3472405" cy="725778"/>
          </a:xfrm>
          <a:prstGeom prst="rect">
            <a:avLst/>
          </a:prstGeom>
          <a:solidFill>
            <a:srgbClr val="C7E7F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s</a:t>
            </a:r>
            <a:r>
              <a:rPr lang="en-US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uffered injuries?</a:t>
            </a:r>
            <a:endParaRPr lang="ru-RU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299" y="1589437"/>
            <a:ext cx="4433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omic Sans MS" panose="030F0702030302020204" pitchFamily="66" charset="0"/>
              </a:rPr>
              <a:t>Which person or people …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1640" y="2825554"/>
            <a:ext cx="1950879" cy="2889446"/>
          </a:xfrm>
          <a:prstGeom prst="rect">
            <a:avLst/>
          </a:prstGeom>
        </p:spPr>
      </p:pic>
      <p:sp>
        <p:nvSpPr>
          <p:cNvPr id="13" name="Прямоугольная выноска 12"/>
          <p:cNvSpPr/>
          <p:nvPr/>
        </p:nvSpPr>
        <p:spPr>
          <a:xfrm>
            <a:off x="5069664" y="2206757"/>
            <a:ext cx="1839923" cy="664015"/>
          </a:xfrm>
          <a:prstGeom prst="wedgeRectCallout">
            <a:avLst>
              <a:gd name="adj1" fmla="val 61577"/>
              <a:gd name="adj2" fmla="val 114794"/>
            </a:avLst>
          </a:prstGeom>
          <a:solidFill>
            <a:srgbClr val="DFEB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Bill</a:t>
            </a:r>
            <a:endParaRPr lang="ru-RU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04720" y="1343216"/>
            <a:ext cx="39586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omic Sans MS" panose="030F0702030302020204" pitchFamily="66" charset="0"/>
              </a:rPr>
              <a:t>(we were rescued by some local men and taken to the hospital)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38896" y="2099776"/>
            <a:ext cx="3472405" cy="725778"/>
          </a:xfrm>
          <a:prstGeom prst="rect">
            <a:avLst/>
          </a:prstGeom>
          <a:solidFill>
            <a:srgbClr val="C7E7F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h</a:t>
            </a:r>
            <a:r>
              <a:rPr lang="en-US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elped other people?</a:t>
            </a:r>
            <a:endParaRPr lang="ru-RU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Прямоугольная выноска 17"/>
          <p:cNvSpPr/>
          <p:nvPr/>
        </p:nvSpPr>
        <p:spPr>
          <a:xfrm>
            <a:off x="5059243" y="2170814"/>
            <a:ext cx="1839923" cy="664015"/>
          </a:xfrm>
          <a:prstGeom prst="wedgeRectCallout">
            <a:avLst>
              <a:gd name="adj1" fmla="val 61577"/>
              <a:gd name="adj2" fmla="val 114794"/>
            </a:avLst>
          </a:prstGeom>
          <a:solidFill>
            <a:srgbClr val="DFEB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Sue </a:t>
            </a:r>
            <a:endParaRPr lang="ru-RU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81418" y="792157"/>
            <a:ext cx="39586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omic Sans MS" panose="030F0702030302020204" pitchFamily="66" charset="0"/>
              </a:rPr>
              <a:t>(my colleagues and I were helping injured people, gave them emergency first aid, some of the injuries we had to treat)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20" name="Прямоугольная выноска 19"/>
          <p:cNvSpPr/>
          <p:nvPr/>
        </p:nvSpPr>
        <p:spPr>
          <a:xfrm>
            <a:off x="5059243" y="2205244"/>
            <a:ext cx="1839923" cy="664015"/>
          </a:xfrm>
          <a:prstGeom prst="wedgeRectCallout">
            <a:avLst>
              <a:gd name="adj1" fmla="val 61577"/>
              <a:gd name="adj2" fmla="val 114794"/>
            </a:avLst>
          </a:prstGeom>
          <a:solidFill>
            <a:srgbClr val="DFEB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Jason </a:t>
            </a:r>
            <a:endParaRPr lang="ru-RU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393069" y="1034730"/>
            <a:ext cx="39586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omic Sans MS" panose="030F0702030302020204" pitchFamily="66" charset="0"/>
              </a:rPr>
              <a:t>(distributing food, searching for more survivors, we managed to find a 13-year-old girl)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38896" y="2083489"/>
            <a:ext cx="3472405" cy="725778"/>
          </a:xfrm>
          <a:prstGeom prst="rect">
            <a:avLst/>
          </a:prstGeom>
          <a:solidFill>
            <a:srgbClr val="C7E7F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f</a:t>
            </a:r>
            <a:r>
              <a:rPr lang="en-US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elt calm at first?</a:t>
            </a:r>
            <a:endParaRPr lang="ru-RU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Прямоугольная выноска 22"/>
          <p:cNvSpPr/>
          <p:nvPr/>
        </p:nvSpPr>
        <p:spPr>
          <a:xfrm>
            <a:off x="5069663" y="2204937"/>
            <a:ext cx="1839923" cy="664015"/>
          </a:xfrm>
          <a:prstGeom prst="wedgeRectCallout">
            <a:avLst>
              <a:gd name="adj1" fmla="val 61577"/>
              <a:gd name="adj2" fmla="val 114794"/>
            </a:avLst>
          </a:prstGeom>
          <a:solidFill>
            <a:srgbClr val="DFEB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Bill  </a:t>
            </a:r>
            <a:endParaRPr lang="ru-RU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518867" y="1342507"/>
            <a:ext cx="39586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omic Sans MS" panose="030F0702030302020204" pitchFamily="66" charset="0"/>
              </a:rPr>
              <a:t>(people around me were screaming)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38896" y="2088201"/>
            <a:ext cx="3505200" cy="725778"/>
          </a:xfrm>
          <a:prstGeom prst="rect">
            <a:avLst/>
          </a:prstGeom>
          <a:solidFill>
            <a:srgbClr val="C7E7F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g</a:t>
            </a:r>
            <a:r>
              <a:rPr lang="en-US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ives details about the time and place of the disaster?</a:t>
            </a:r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Прямоугольная выноска 25"/>
          <p:cNvSpPr/>
          <p:nvPr/>
        </p:nvSpPr>
        <p:spPr>
          <a:xfrm>
            <a:off x="5059243" y="2197318"/>
            <a:ext cx="1839923" cy="664015"/>
          </a:xfrm>
          <a:prstGeom prst="wedgeRectCallout">
            <a:avLst>
              <a:gd name="adj1" fmla="val 61577"/>
              <a:gd name="adj2" fmla="val 114794"/>
            </a:avLst>
          </a:prstGeom>
          <a:solidFill>
            <a:srgbClr val="DFEB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Alex   </a:t>
            </a:r>
            <a:endParaRPr lang="ru-RU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930269" y="1600261"/>
            <a:ext cx="3958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omic Sans MS" panose="030F0702030302020204" pitchFamily="66" charset="0"/>
              </a:rPr>
              <a:t>(07.59 local time)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38896" y="2088201"/>
            <a:ext cx="3505200" cy="725778"/>
          </a:xfrm>
          <a:prstGeom prst="rect">
            <a:avLst/>
          </a:prstGeom>
          <a:solidFill>
            <a:srgbClr val="C7E7F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w</a:t>
            </a:r>
            <a:r>
              <a:rPr lang="en-US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as helped by someone else?</a:t>
            </a:r>
            <a:endParaRPr lang="ru-RU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9" name="Прямоугольная выноска 28"/>
          <p:cNvSpPr/>
          <p:nvPr/>
        </p:nvSpPr>
        <p:spPr>
          <a:xfrm>
            <a:off x="5059243" y="2195154"/>
            <a:ext cx="1839923" cy="664015"/>
          </a:xfrm>
          <a:prstGeom prst="wedgeRectCallout">
            <a:avLst>
              <a:gd name="adj1" fmla="val 61577"/>
              <a:gd name="adj2" fmla="val 114794"/>
            </a:avLst>
          </a:prstGeom>
          <a:solidFill>
            <a:srgbClr val="DFEB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B</a:t>
            </a:r>
            <a:r>
              <a:rPr lang="en-US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ill    </a:t>
            </a:r>
            <a:endParaRPr lang="ru-RU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518867" y="1577554"/>
            <a:ext cx="3958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omic Sans MS" panose="030F0702030302020204" pitchFamily="66" charset="0"/>
              </a:rPr>
              <a:t>(pulled me out of the water)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38896" y="2088201"/>
            <a:ext cx="3505200" cy="725778"/>
          </a:xfrm>
          <a:prstGeom prst="rect">
            <a:avLst/>
          </a:prstGeom>
          <a:solidFill>
            <a:srgbClr val="C7E7F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a</a:t>
            </a:r>
            <a:r>
              <a:rPr lang="en-US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chieved something unexpected?</a:t>
            </a:r>
            <a:endParaRPr lang="ru-RU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2" name="Прямоугольная выноска 31"/>
          <p:cNvSpPr/>
          <p:nvPr/>
        </p:nvSpPr>
        <p:spPr>
          <a:xfrm>
            <a:off x="5069663" y="2179819"/>
            <a:ext cx="1839923" cy="664015"/>
          </a:xfrm>
          <a:prstGeom prst="wedgeRectCallout">
            <a:avLst>
              <a:gd name="adj1" fmla="val 61577"/>
              <a:gd name="adj2" fmla="val 114794"/>
            </a:avLst>
          </a:prstGeom>
          <a:solidFill>
            <a:srgbClr val="DFEB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Jason     </a:t>
            </a:r>
            <a:endParaRPr lang="ru-RU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461793" y="1324880"/>
            <a:ext cx="39586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omic Sans MS" panose="030F0702030302020204" pitchFamily="66" charset="0"/>
              </a:rPr>
              <a:t>(managed to find a 13-year-old girl who was still alive)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2724" y="498570"/>
            <a:ext cx="4936022" cy="2278164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37" name="Скругленный прямоугольник 36"/>
          <p:cNvSpPr/>
          <p:nvPr/>
        </p:nvSpPr>
        <p:spPr>
          <a:xfrm>
            <a:off x="1891496" y="4998792"/>
            <a:ext cx="1203767" cy="474562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Alex</a:t>
            </a:r>
            <a:endParaRPr lang="ru-RU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3200953" y="4998792"/>
            <a:ext cx="1203767" cy="474562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Bill</a:t>
            </a:r>
            <a:endParaRPr lang="ru-RU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5519" y="618077"/>
            <a:ext cx="4936022" cy="3580103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40" name="Скругленный прямоугольник 39"/>
          <p:cNvSpPr/>
          <p:nvPr/>
        </p:nvSpPr>
        <p:spPr>
          <a:xfrm>
            <a:off x="4510410" y="4998792"/>
            <a:ext cx="1203767" cy="474562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Jason</a:t>
            </a:r>
            <a:endParaRPr lang="ru-RU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7575" y="605028"/>
            <a:ext cx="4961278" cy="3589771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42" name="Скругленный прямоугольник 41"/>
          <p:cNvSpPr/>
          <p:nvPr/>
        </p:nvSpPr>
        <p:spPr>
          <a:xfrm>
            <a:off x="5797649" y="4998792"/>
            <a:ext cx="1203767" cy="474562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Sue </a:t>
            </a:r>
            <a:endParaRPr lang="ru-RU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92724" y="312898"/>
            <a:ext cx="4966769" cy="1964385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6299" y="0"/>
            <a:ext cx="6560241" cy="5254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bg1"/>
                </a:solidFill>
                <a:latin typeface="Comic Sans MS" pitchFamily="66" charset="0"/>
              </a:rPr>
              <a:t>Answer the following questions. </a:t>
            </a:r>
            <a:endParaRPr lang="en-US" sz="2000" dirty="0" smtClean="0">
              <a:solidFill>
                <a:schemeClr val="bg1"/>
              </a:solidFill>
              <a:latin typeface="Comic Sans MS" pitchFamily="66" charset="0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Comic Sans MS" pitchFamily="66" charset="0"/>
              </a:rPr>
              <a:t>Which </a:t>
            </a:r>
            <a:r>
              <a:rPr lang="en-US" sz="2000" dirty="0">
                <a:solidFill>
                  <a:schemeClr val="bg1"/>
                </a:solidFill>
                <a:latin typeface="Comic Sans MS" pitchFamily="66" charset="0"/>
              </a:rPr>
              <a:t>parts of the text helped you decide?</a:t>
            </a:r>
          </a:p>
        </p:txBody>
      </p:sp>
    </p:spTree>
    <p:extLst>
      <p:ext uri="{BB962C8B-B14F-4D97-AF65-F5344CB8AC3E}">
        <p14:creationId xmlns:p14="http://schemas.microsoft.com/office/powerpoint/2010/main" val="424489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3" grpId="1" animBg="1"/>
      <p:bldP spid="14" grpId="0"/>
      <p:bldP spid="14" grpId="1"/>
      <p:bldP spid="15" grpId="0" animBg="1"/>
      <p:bldP spid="18" grpId="0" animBg="1"/>
      <p:bldP spid="18" grpId="1" animBg="1"/>
      <p:bldP spid="19" grpId="0"/>
      <p:bldP spid="19" grpId="1"/>
      <p:bldP spid="20" grpId="0" animBg="1"/>
      <p:bldP spid="20" grpId="1" animBg="1"/>
      <p:bldP spid="21" grpId="0"/>
      <p:bldP spid="21" grpId="1"/>
      <p:bldP spid="22" grpId="0" animBg="1"/>
      <p:bldP spid="23" grpId="0" animBg="1"/>
      <p:bldP spid="23" grpId="1" animBg="1"/>
      <p:bldP spid="24" grpId="0"/>
      <p:bldP spid="24" grpId="1"/>
      <p:bldP spid="25" grpId="0" animBg="1"/>
      <p:bldP spid="26" grpId="0" animBg="1"/>
      <p:bldP spid="26" grpId="1" animBg="1"/>
      <p:bldP spid="27" grpId="0"/>
      <p:bldP spid="27" grpId="1"/>
      <p:bldP spid="28" grpId="0" animBg="1"/>
      <p:bldP spid="29" grpId="0" animBg="1"/>
      <p:bldP spid="29" grpId="1" animBg="1"/>
      <p:bldP spid="30" grpId="0"/>
      <p:bldP spid="30" grpId="1"/>
      <p:bldP spid="31" grpId="0" animBg="1"/>
      <p:bldP spid="32" grpId="0" animBg="1"/>
      <p:bldP spid="32" grpId="1" animBg="1"/>
      <p:bldP spid="33" grpId="0"/>
      <p:bldP spid="3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652" y="916200"/>
            <a:ext cx="7294100" cy="392971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527859" y="1817221"/>
            <a:ext cx="5995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She </a:t>
            </a:r>
            <a:r>
              <a:rPr lang="en-US" sz="2400" b="1" u="dbl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had been buried</a:t>
            </a:r>
            <a:r>
              <a:rPr lang="en-US" sz="2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underneath a five-</a:t>
            </a:r>
            <a:r>
              <a:rPr lang="en-US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storey</a:t>
            </a:r>
            <a:r>
              <a:rPr lang="en-US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building for 52 hours.</a:t>
            </a:r>
            <a:endParaRPr lang="ru-RU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27859" y="2718418"/>
            <a:ext cx="5995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 five –</a:t>
            </a:r>
            <a:r>
              <a:rPr lang="en-US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storey</a:t>
            </a:r>
            <a:r>
              <a:rPr lang="en-US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building </a:t>
            </a:r>
            <a:r>
              <a:rPr lang="en-US" sz="2400" b="1" u="dbl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had buried</a:t>
            </a:r>
            <a:r>
              <a:rPr lang="en-US" sz="2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her.</a:t>
            </a:r>
            <a:endParaRPr lang="ru-RU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27859" y="1354724"/>
            <a:ext cx="5995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Text A:</a:t>
            </a:r>
            <a:endParaRPr lang="ru-RU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933833" y="5051462"/>
            <a:ext cx="1203767" cy="474562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Jason</a:t>
            </a:r>
            <a:endParaRPr lang="ru-RU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439" y="1014663"/>
            <a:ext cx="4961278" cy="3589771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2" name="Скругленный прямоугольник 1"/>
          <p:cNvSpPr/>
          <p:nvPr/>
        </p:nvSpPr>
        <p:spPr>
          <a:xfrm>
            <a:off x="0" y="0"/>
            <a:ext cx="8172752" cy="6286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bg1"/>
                </a:solidFill>
                <a:latin typeface="Comic Sans MS" pitchFamily="66" charset="0"/>
              </a:rPr>
              <a:t>Find all passive verb forms in the text. Say the sentences in the active voice.</a:t>
            </a:r>
          </a:p>
        </p:txBody>
      </p:sp>
    </p:spTree>
    <p:extLst>
      <p:ext uri="{BB962C8B-B14F-4D97-AF65-F5344CB8AC3E}">
        <p14:creationId xmlns:p14="http://schemas.microsoft.com/office/powerpoint/2010/main" val="285042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652" y="916200"/>
            <a:ext cx="7294100" cy="392971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527859" y="1884478"/>
            <a:ext cx="62156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After a few hours we </a:t>
            </a:r>
            <a:r>
              <a:rPr lang="en-US" sz="2400" b="1" u="dbl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were rescued</a:t>
            </a:r>
            <a:r>
              <a:rPr lang="en-US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by some local men and </a:t>
            </a:r>
            <a:r>
              <a:rPr lang="en-US" sz="2400" u="dbl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taken</a:t>
            </a:r>
            <a:r>
              <a:rPr lang="en-US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to the hospital.</a:t>
            </a:r>
            <a:endParaRPr lang="ru-RU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27859" y="2852756"/>
            <a:ext cx="5995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After a few hours some local men </a:t>
            </a:r>
            <a:r>
              <a:rPr lang="en-US" sz="2400" u="dbl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rescued</a:t>
            </a:r>
            <a:r>
              <a:rPr lang="en-US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us and </a:t>
            </a:r>
            <a:r>
              <a:rPr lang="en-US" sz="2400" u="dbl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took</a:t>
            </a:r>
            <a:r>
              <a:rPr lang="en-US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us to the hospital.</a:t>
            </a:r>
            <a:endParaRPr lang="ru-RU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7859" y="1354724"/>
            <a:ext cx="5995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Text B:</a:t>
            </a:r>
            <a:endParaRPr lang="ru-RU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916955" y="5091390"/>
            <a:ext cx="1203767" cy="474562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Bill</a:t>
            </a:r>
            <a:endParaRPr lang="ru-RU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364" y="1044769"/>
            <a:ext cx="4936022" cy="3580103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2" name="Скругленный прямоугольник 1"/>
          <p:cNvSpPr/>
          <p:nvPr/>
        </p:nvSpPr>
        <p:spPr>
          <a:xfrm>
            <a:off x="0" y="0"/>
            <a:ext cx="8172752" cy="6629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bg1"/>
                </a:solidFill>
                <a:latin typeface="Comic Sans MS" pitchFamily="66" charset="0"/>
              </a:rPr>
              <a:t>Find all passive verb forms in the text. Say the sentences in the active voice.</a:t>
            </a:r>
          </a:p>
        </p:txBody>
      </p:sp>
    </p:spTree>
    <p:extLst>
      <p:ext uri="{BB962C8B-B14F-4D97-AF65-F5344CB8AC3E}">
        <p14:creationId xmlns:p14="http://schemas.microsoft.com/office/powerpoint/2010/main" val="3907752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652" y="916200"/>
            <a:ext cx="7294100" cy="392971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527859" y="1585360"/>
            <a:ext cx="62156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… they </a:t>
            </a:r>
            <a:r>
              <a:rPr lang="en-US" sz="2400" u="dbl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were taken</a:t>
            </a:r>
            <a:r>
              <a:rPr lang="en-US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to the hospital.</a:t>
            </a:r>
            <a:endParaRPr lang="ru-RU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27859" y="2048595"/>
            <a:ext cx="5995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We </a:t>
            </a:r>
            <a:r>
              <a:rPr lang="en-US" sz="2400" u="dbl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took</a:t>
            </a:r>
            <a:r>
              <a:rPr lang="en-US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them to the hospital.</a:t>
            </a:r>
            <a:endParaRPr lang="ru-RU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7859" y="1217128"/>
            <a:ext cx="5995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Text C:</a:t>
            </a:r>
            <a:endParaRPr lang="ru-RU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87862" y="2603733"/>
            <a:ext cx="62156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The streets outside </a:t>
            </a:r>
            <a:r>
              <a:rPr lang="en-US" sz="2000" u="dbl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were littered</a:t>
            </a:r>
            <a:r>
              <a:rPr lang="en-U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with fallen palm trees and huge pieces of wood and metal.</a:t>
            </a:r>
            <a:endParaRPr lang="ru-RU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87862" y="3379708"/>
            <a:ext cx="59956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Outside, fallen palm trees and huge pieces of wood and metal </a:t>
            </a:r>
            <a:r>
              <a:rPr lang="en-US" sz="2000" u="dbl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littered</a:t>
            </a:r>
            <a:r>
              <a:rPr lang="en-U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the streets.</a:t>
            </a:r>
            <a:endParaRPr lang="ru-RU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098570" y="5108038"/>
            <a:ext cx="1203767" cy="474562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Sue </a:t>
            </a:r>
            <a:endParaRPr lang="ru-RU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570" y="1159071"/>
            <a:ext cx="4966769" cy="1964385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2" name="Скругленный прямоугольник 1"/>
          <p:cNvSpPr/>
          <p:nvPr/>
        </p:nvSpPr>
        <p:spPr>
          <a:xfrm>
            <a:off x="0" y="0"/>
            <a:ext cx="8172752" cy="6286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bg1"/>
                </a:solidFill>
                <a:latin typeface="Comic Sans MS" pitchFamily="66" charset="0"/>
              </a:rPr>
              <a:t>Find all passive verb forms in the text. Say the sentences in the active voice.</a:t>
            </a:r>
          </a:p>
        </p:txBody>
      </p:sp>
    </p:spTree>
    <p:extLst>
      <p:ext uri="{BB962C8B-B14F-4D97-AF65-F5344CB8AC3E}">
        <p14:creationId xmlns:p14="http://schemas.microsoft.com/office/powerpoint/2010/main" val="3245299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1143</TotalTime>
  <Words>1123</Words>
  <Application>Microsoft Office PowerPoint</Application>
  <PresentationFormat>Экран (16:10)</PresentationFormat>
  <Paragraphs>244</Paragraphs>
  <Slides>27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Comic Sans MS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User</cp:lastModifiedBy>
  <cp:revision>312</cp:revision>
  <dcterms:created xsi:type="dcterms:W3CDTF">2022-01-03T19:31:17Z</dcterms:created>
  <dcterms:modified xsi:type="dcterms:W3CDTF">2022-11-05T11:08:19Z</dcterms:modified>
</cp:coreProperties>
</file>