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9" r:id="rId3"/>
    <p:sldId id="273" r:id="rId4"/>
    <p:sldId id="289" r:id="rId5"/>
    <p:sldId id="262" r:id="rId6"/>
    <p:sldId id="282" r:id="rId7"/>
    <p:sldId id="283" r:id="rId8"/>
    <p:sldId id="281" r:id="rId9"/>
    <p:sldId id="274" r:id="rId10"/>
    <p:sldId id="290" r:id="rId11"/>
    <p:sldId id="291" r:id="rId12"/>
    <p:sldId id="292" r:id="rId13"/>
    <p:sldId id="264" r:id="rId14"/>
    <p:sldId id="286" r:id="rId15"/>
    <p:sldId id="293" r:id="rId16"/>
    <p:sldId id="288" r:id="rId17"/>
    <p:sldId id="294" r:id="rId18"/>
    <p:sldId id="258" r:id="rId19"/>
    <p:sldId id="271" r:id="rId20"/>
    <p:sldId id="277" r:id="rId21"/>
    <p:sldId id="29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87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4236-C7E3-4F3C-B964-14CDDF098E13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70E21-1FFE-470B-9696-D28EFCAFB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1234-4CCD-4D7B-B103-26978819187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1EFD-CED0-452B-9AA9-10BC6E1B7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30A12-9714-411E-81F0-407F4644F9E7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5A41-AC23-4579-BA69-963A1F718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FD21-D903-4899-81BD-94214C97D675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D183-F7B7-497A-8305-BCE04F4D1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A0A7-195E-40FD-A1E8-34E69BF4AAA1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0D5A-DC41-4F09-9138-699457C4B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F865-C22F-40E8-A961-EF110462F2A4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A961-4485-4CA7-9DC2-E9C4A95A1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687-47F7-4D17-A495-7735CC87BEC3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BB9D-2607-4B9D-8C6C-615243CEF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2FFA-6079-449E-B527-17CF0453C32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7A81-3C3F-4EC5-9AC4-3129FA321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FBED-B957-48EF-8398-7321B3259DB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66FE-B5C9-452A-B3A8-6AC81C885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E132D-520A-4891-8761-523557D396F5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C32FE-A71E-48AD-8BF3-56A39A73B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2321-493C-4584-977C-635DB593AB55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7FE4-DAD6-452F-902D-16376001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558D59-03EB-4F09-87BA-B8C0FE8ED11D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8CAFF1-0652-4EBB-A2E7-8A298908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fsd.multiurok.ru/html/2017/10/16/s_59e4c06201c80/img25.jpg" TargetMode="External"/><Relationship Id="rId3" Type="http://schemas.openxmlformats.org/officeDocument/2006/relationships/hyperlink" Target="https://yandex.ru/images/search?text=%D1%81%D0%B5%D0%BC%D1%8C%D1%8F%20%D0%B1%D0%B5%D0%B6%D0%B8%D1%82%20%D0%BF%D0%BE%20%D0%B4%D0%BE%D1%80%D0%BE%D0%B3%D0%B5&amp;pos=17&amp;img_url=https://static5.depositphotos.com/1046535/502/i/950/depositphotos_5024352-stock-photo-family-jogging-outdoors-with.jpg&amp;rpt=simage" TargetMode="External"/><Relationship Id="rId7" Type="http://schemas.openxmlformats.org/officeDocument/2006/relationships/hyperlink" Target="https://tkanix.guru/wp-content/uploads/2019/12/Ris.-2.-Santimetrovaya-lenta-dlya-raboty.jpg" TargetMode="External"/><Relationship Id="rId2" Type="http://schemas.openxmlformats.org/officeDocument/2006/relationships/hyperlink" Target="https://&#1086;&#1089;&#1090;&#1088;&#1086;&#1074;-72.&#1088;&#1092;/site/files/gallery/1043/U9ziq4aNn1OffMXISflO6JrGgzLbs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&#1089;&#1084;&#1080;&#1082;24.&#1088;&#1092;/wp-content/uploads/2018/08/h5w1plca.jpg" TargetMode="External"/><Relationship Id="rId5" Type="http://schemas.openxmlformats.org/officeDocument/2006/relationships/hyperlink" Target="https://landposter.ru/upload/iblock/9ee/9eec0dbcee5b3fb8a8161cafee8f8b5e.jpg" TargetMode="External"/><Relationship Id="rId10" Type="http://schemas.openxmlformats.org/officeDocument/2006/relationships/hyperlink" Target="https://ds04.infourok.ru/uploads/ex/1291/0018f1c0-d9af6b9c/hello_html_6b83f069.png" TargetMode="External"/><Relationship Id="rId4" Type="http://schemas.openxmlformats.org/officeDocument/2006/relationships/hyperlink" Target="https://avatars.mds.yandex.net/get-pdb/1886543/92b4c4db-2d70-4a8b-b091-5ecd62bea79b/s1200" TargetMode="External"/><Relationship Id="rId9" Type="http://schemas.openxmlformats.org/officeDocument/2006/relationships/hyperlink" Target="https://ds02.infourok.ru/uploads/ex/0e6f/00018186-9e0a82a4/1/hello_html_7667f414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задач на движение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858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 математики в 4 классе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УМК «Школа России»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214414" y="5214950"/>
            <a:ext cx="6400800" cy="11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учитель начальных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3200" b="0" dirty="0" err="1" smtClean="0">
                <a:solidFill>
                  <a:srgbClr val="FF0000"/>
                </a:solidFill>
                <a:latin typeface="+mn-lt"/>
                <a:cs typeface="+mn-cs"/>
              </a:rPr>
              <a:t>Сугарова</a:t>
            </a:r>
            <a:r>
              <a:rPr lang="ru-RU" sz="3200" b="0" dirty="0" smtClean="0">
                <a:solidFill>
                  <a:srgbClr val="FF0000"/>
                </a:solidFill>
                <a:latin typeface="+mn-lt"/>
                <a:cs typeface="+mn-cs"/>
              </a:rPr>
              <a:t> Е.Д.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71472" y="285728"/>
            <a:ext cx="64008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СОШ №26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800" b="0" baseline="0" dirty="0" err="1" smtClean="0">
                <a:solidFill>
                  <a:srgbClr val="FF0000"/>
                </a:solidFill>
                <a:latin typeface="+mn-lt"/>
                <a:cs typeface="+mn-cs"/>
              </a:rPr>
              <a:t>Г.Владинавказ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6840760" cy="3816424"/>
          </a:xfrm>
        </p:spPr>
        <p:txBody>
          <a:bodyPr/>
          <a:lstStyle/>
          <a:p>
            <a:pPr marL="609600" lvl="0" indent="-609600" algn="l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ea typeface="+mn-ea"/>
                <a:cs typeface="+mn-cs"/>
              </a:rPr>
              <a:t>       </a:t>
            </a:r>
            <a: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  <a:t>Если 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>турист из города в город </a:t>
            </a:r>
            <a:r>
              <a:rPr lang="ru-RU" sz="4000" dirty="0" smtClean="0">
                <a:solidFill>
                  <a:prstClr val="black"/>
                </a:solidFill>
                <a:ea typeface="+mn-ea"/>
                <a:cs typeface="+mn-cs"/>
              </a:rPr>
              <a:t>прошёл 80 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>км и шёл со скоростью 5 км\ч, сколько времени он потратил?  </a:t>
            </a:r>
            <a:r>
              <a:rPr lang="ru-RU" sz="40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Ответ: 16 часов потратил турист.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58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3442394"/>
          </a:xfrm>
        </p:spPr>
        <p:txBody>
          <a:bodyPr/>
          <a:lstStyle/>
          <a:p>
            <a:pPr algn="l"/>
            <a:r>
              <a:rPr lang="ru-RU" sz="4000" dirty="0"/>
              <a:t>Если велосипедист за 10 часов прошёл 140 км, то его скорость равна ..? 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Ответ: скорость велосипедиста </a:t>
            </a:r>
          </a:p>
          <a:p>
            <a:pPr marL="0" indent="0">
              <a:buNone/>
            </a:pPr>
            <a:r>
              <a:rPr lang="ru-RU" sz="4000" dirty="0" smtClean="0"/>
              <a:t>14 км/ч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263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/>
          <a:lstStyle/>
          <a:p>
            <a:pPr algn="l"/>
            <a:r>
              <a:rPr lang="ru-RU" dirty="0" smtClean="0"/>
              <a:t>Если метро движется со скоростью 75 км/ч, то за 2 часа оно проходит расстояние…?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Ответ:  расстояние 150 км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769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Verdana" pitchFamily="34" charset="0"/>
                <a:cs typeface="Vijaya" pitchFamily="34" charset="0"/>
              </a:rPr>
              <a:t>22</a:t>
            </a:r>
            <a:r>
              <a:rPr lang="ru-RU" b="1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ijaya" pitchFamily="34" charset="0"/>
              </a:rPr>
              <a:t> </a:t>
            </a:r>
            <a:r>
              <a:rPr lang="ru-RU" sz="4500" b="1" smtClean="0">
                <a:solidFill>
                  <a:srgbClr val="0070C0"/>
                </a:solidFill>
                <a:latin typeface="Verdana" pitchFamily="34" charset="0"/>
                <a:cs typeface="Vijaya" pitchFamily="34" charset="0"/>
              </a:rPr>
              <a:t>января</a:t>
            </a:r>
            <a:r>
              <a:rPr lang="ru-RU" b="1" smtClean="0">
                <a:solidFill>
                  <a:srgbClr val="0070C0"/>
                </a:solidFill>
                <a:latin typeface="Verdana" pitchFamily="34" charset="0"/>
                <a:cs typeface="Vijaya" pitchFamily="34" charset="0"/>
              </a:rPr>
              <a:t>.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b="1" i="1" smtClean="0">
                <a:solidFill>
                  <a:srgbClr val="0070C0"/>
                </a:solidFill>
                <a:latin typeface="Verdana" pitchFamily="34" charset="0"/>
              </a:rPr>
              <a:t>Классная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smtClean="0">
                <a:solidFill>
                  <a:schemeClr val="accent2"/>
                </a:solidFill>
              </a:rPr>
              <a:t>Задача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7416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smtClean="0"/>
              <a:t>Из двух городов между которыми 130 км, вышли одновременно навстречу один другому два автомобиля. Скорость  одного автомобиля 70 км</a:t>
            </a:r>
            <a:r>
              <a:rPr lang="en-US" sz="4000" smtClean="0"/>
              <a:t>/</a:t>
            </a:r>
            <a:r>
              <a:rPr lang="ru-RU" sz="4000" smtClean="0"/>
              <a:t>ч, а другого - 60 км</a:t>
            </a:r>
            <a:r>
              <a:rPr lang="en-US" sz="4000" smtClean="0"/>
              <a:t>/</a:t>
            </a:r>
            <a:r>
              <a:rPr lang="ru-RU" sz="4000" smtClean="0"/>
              <a:t>ч. Через сколько часов они встретятся?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/>
          <a:lstStyle/>
          <a:p>
            <a:r>
              <a:rPr lang="ru-RU" b="1" dirty="0" smtClean="0"/>
              <a:t>Встречное движение</a:t>
            </a:r>
            <a:endParaRPr lang="ru-RU" dirty="0"/>
          </a:p>
        </p:txBody>
      </p:sp>
      <p:pic>
        <p:nvPicPr>
          <p:cNvPr id="7170" name="Picture 2" descr="https://ds02.infourok.ru/uploads/ex/0e6f/00018186-9e0a82a4/1/hello_html_7667f414.gif"/>
          <p:cNvPicPr>
            <a:picLocks noChangeAspect="1" noChangeArrowheads="1"/>
          </p:cNvPicPr>
          <p:nvPr/>
        </p:nvPicPr>
        <p:blipFill>
          <a:blip r:embed="rId2" cstate="print"/>
          <a:srcRect l="8943" r="60163" b="73437"/>
          <a:stretch>
            <a:fillRect/>
          </a:stretch>
        </p:blipFill>
        <p:spPr bwMode="auto">
          <a:xfrm>
            <a:off x="500034" y="1643050"/>
            <a:ext cx="7286676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28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650" cy="1143000"/>
          </a:xfrm>
        </p:spPr>
        <p:txBody>
          <a:bodyPr/>
          <a:lstStyle/>
          <a:p>
            <a:r>
              <a:rPr lang="ru-RU" sz="7200" b="1" smtClean="0">
                <a:solidFill>
                  <a:schemeClr val="accent2"/>
                </a:solidFill>
              </a:rPr>
              <a:t>Задача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7152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smtClean="0"/>
              <a:t>Из города в противоположных направлениях вышли два туриста. Первый турист двигался со скоростью 6 км</a:t>
            </a:r>
            <a:r>
              <a:rPr lang="en-US" sz="4000" smtClean="0"/>
              <a:t>/</a:t>
            </a:r>
            <a:r>
              <a:rPr lang="ru-RU" sz="4000" smtClean="0"/>
              <a:t>ч, а второй турист двигался со скоростью </a:t>
            </a:r>
          </a:p>
          <a:p>
            <a:pPr>
              <a:buFont typeface="Arial" charset="0"/>
              <a:buNone/>
            </a:pPr>
            <a:r>
              <a:rPr lang="ru-RU" sz="4000" smtClean="0"/>
              <a:t>   4 км</a:t>
            </a:r>
            <a:r>
              <a:rPr lang="en-US" sz="4000" smtClean="0"/>
              <a:t>/</a:t>
            </a:r>
            <a:r>
              <a:rPr lang="ru-RU" sz="4000" smtClean="0"/>
              <a:t>ч. Какое расстояние будет между ними через 2 часа?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686568" cy="1785950"/>
          </a:xfrm>
        </p:spPr>
        <p:txBody>
          <a:bodyPr/>
          <a:lstStyle/>
          <a:p>
            <a:r>
              <a:rPr lang="ru-RU" b="1" dirty="0" smtClean="0"/>
              <a:t> Движение в противоположном направлении</a:t>
            </a:r>
            <a:endParaRPr lang="ru-RU" b="1" dirty="0"/>
          </a:p>
        </p:txBody>
      </p:sp>
      <p:pic>
        <p:nvPicPr>
          <p:cNvPr id="5122" name="Picture 2" descr="https://ds02.infourok.ru/uploads/ex/0e6f/00018186-9e0a82a4/1/hello_html_7667f414.gif"/>
          <p:cNvPicPr>
            <a:picLocks noChangeAspect="1" noChangeArrowheads="1"/>
          </p:cNvPicPr>
          <p:nvPr/>
        </p:nvPicPr>
        <p:blipFill>
          <a:blip r:embed="rId2" cstate="print"/>
          <a:srcRect l="61061" r="10569" b="73988"/>
          <a:stretch>
            <a:fillRect/>
          </a:stretch>
        </p:blipFill>
        <p:spPr bwMode="auto">
          <a:xfrm>
            <a:off x="500034" y="2571744"/>
            <a:ext cx="7156821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39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6635750" cy="2016125"/>
          </a:xfrm>
        </p:spPr>
        <p:txBody>
          <a:bodyPr/>
          <a:lstStyle/>
          <a:p>
            <a:pPr eaLnBrk="1" hangingPunct="1"/>
            <a:r>
              <a:rPr lang="ru-RU" sz="5000" b="1" smtClean="0">
                <a:solidFill>
                  <a:srgbClr val="0070C0"/>
                </a:solidFill>
                <a:latin typeface="Verdana" pitchFamily="34" charset="0"/>
              </a:rPr>
              <a:t>Геометрическое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2492375"/>
            <a:ext cx="6337300" cy="3662363"/>
          </a:xfrm>
        </p:spPr>
        <p:txBody>
          <a:bodyPr/>
          <a:lstStyle/>
          <a:p>
            <a:pPr marL="571500" indent="0"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Математический тренажер</a:t>
            </a:r>
          </a:p>
          <a:p>
            <a:pPr marL="571500" indent="0" algn="ctr" eaLnBrk="1" hangingPunct="1">
              <a:buFont typeface="Arial" charset="0"/>
              <a:buNone/>
            </a:pPr>
            <a:r>
              <a:rPr lang="ru-RU" sz="5000" b="1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С. 32 задача 4</a:t>
            </a:r>
          </a:p>
          <a:p>
            <a:pPr marL="571500" indent="0" eaLnBrk="1" hangingPunct="1">
              <a:buFont typeface="Arial" charset="0"/>
              <a:buNone/>
            </a:pPr>
            <a:endParaRPr lang="ru-RU" sz="5000" b="1" smtClean="0">
              <a:latin typeface="Verdana" pitchFamily="34" charset="0"/>
              <a:cs typeface="Times New Roman" pitchFamily="18" charset="0"/>
            </a:endParaRPr>
          </a:p>
          <a:p>
            <a:pPr marL="571500" indent="0" eaLnBrk="1" hangingPunct="1">
              <a:buFont typeface="Arial" charset="0"/>
              <a:buNone/>
            </a:pP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Verdana" pitchFamily="34" charset="0"/>
              </a:rPr>
              <a:t>Рефлексия</a:t>
            </a:r>
          </a:p>
        </p:txBody>
      </p:sp>
      <p:pic>
        <p:nvPicPr>
          <p:cNvPr id="3074" name="Picture 2" descr="https://ds04.infourok.ru/uploads/ex/1291/0018f1c0-d9af6b9c/hello_html_6b83f0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6929454" cy="271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ctrTitle"/>
          </p:nvPr>
        </p:nvSpPr>
        <p:spPr>
          <a:xfrm>
            <a:off x="179388" y="2133600"/>
            <a:ext cx="7632700" cy="2374900"/>
          </a:xfrm>
        </p:spPr>
        <p:txBody>
          <a:bodyPr/>
          <a:lstStyle/>
          <a:p>
            <a:pPr eaLnBrk="1" hangingPunct="1"/>
            <a:r>
              <a:rPr lang="ru-RU" sz="7000" b="1" i="1" smtClean="0">
                <a:solidFill>
                  <a:schemeClr val="accent1"/>
                </a:solidFill>
                <a:latin typeface="Arial" charset="0"/>
              </a:rPr>
              <a:t>Движение – это жизнь!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6983412" cy="1143000"/>
          </a:xfrm>
        </p:spPr>
        <p:txBody>
          <a:bodyPr/>
          <a:lstStyle/>
          <a:p>
            <a:pPr eaLnBrk="1" hangingPunct="1"/>
            <a:r>
              <a:rPr lang="ru-RU" sz="4500" b="1" smtClean="0">
                <a:solidFill>
                  <a:srgbClr val="0070C0"/>
                </a:solidFill>
                <a:latin typeface="Verdana" pitchFamily="34" charset="0"/>
              </a:rPr>
              <a:t>Домашнее задание</a:t>
            </a:r>
            <a:endParaRPr lang="ru-RU" sz="4500" smtClean="0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900113" y="2276475"/>
            <a:ext cx="58324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/>
              <a:t>Трен. </a:t>
            </a:r>
          </a:p>
          <a:p>
            <a:pPr algn="ctr"/>
            <a:r>
              <a:rPr lang="ru-RU" sz="5000"/>
              <a:t>С. 80 № 35, №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5857892"/>
          </a:xfrm>
        </p:spPr>
        <p:txBody>
          <a:bodyPr/>
          <a:lstStyle/>
          <a:p>
            <a:r>
              <a:rPr lang="ru-RU" sz="1600" dirty="0" smtClean="0"/>
              <a:t>Моро М.И., </a:t>
            </a:r>
            <a:r>
              <a:rPr lang="ru-RU" sz="1600" dirty="0" err="1" smtClean="0"/>
              <a:t>Бантова</a:t>
            </a:r>
            <a:r>
              <a:rPr lang="ru-RU" sz="1600" dirty="0" smtClean="0"/>
              <a:t> М.А., </a:t>
            </a:r>
            <a:r>
              <a:rPr lang="ru-RU" sz="1600" dirty="0" err="1" smtClean="0"/>
              <a:t>Бельтюкова</a:t>
            </a:r>
            <a:r>
              <a:rPr lang="ru-RU" sz="1600" dirty="0" smtClean="0"/>
              <a:t> Г.В. Математика. Учебник для 4 класса в 2 частях.- М.: Просвещение, 2004.</a:t>
            </a:r>
          </a:p>
          <a:p>
            <a:r>
              <a:rPr lang="en-US" sz="1600" dirty="0" smtClean="0">
                <a:hlinkClick r:id="rId2"/>
              </a:rPr>
              <a:t>https://xn---72-edd3danhj.xn--p1ai/site/files/gallery/1043/U9ziq4aNn1OffMXISflO6JrGgzLbsB.jpg</a:t>
            </a:r>
            <a:r>
              <a:rPr lang="ru-RU" sz="1600" dirty="0" smtClean="0"/>
              <a:t> рисунок 1</a:t>
            </a:r>
          </a:p>
          <a:p>
            <a:r>
              <a:rPr lang="en-US" sz="1600" dirty="0" smtClean="0">
                <a:hlinkClick r:id="rId3"/>
              </a:rPr>
              <a:t>https://yandex.ru/images/search?text=%D1%81%D0%B5%D0%BC%D1%8C%D1%8F%20%D0%B1%D0%B5%D0%B6%D0%B8%D1%82%20%D0%BF%D0%BE%20%D0%B4%D0%BE%D1%80%D0%BE%D0%B3%D0%B5&amp;pos=17&amp;img_url=https%3A%2F%2Fstatic5.depositphotos.com%2F1046535%2F502%2Fi%2F950%2Fdepositphotos_5024352-stock-photo-family-jogging-outdoors-with.jpg&amp;rpt=simage</a:t>
            </a:r>
            <a:r>
              <a:rPr lang="ru-RU" sz="1600" dirty="0" smtClean="0"/>
              <a:t> рисунок 2</a:t>
            </a:r>
          </a:p>
          <a:p>
            <a:r>
              <a:rPr lang="en-US" sz="1600" dirty="0" smtClean="0">
                <a:hlinkClick r:id="rId4"/>
              </a:rPr>
              <a:t>https://avatars.mds.yandex.net/get-pdb/1886543/92b4c4db-2d70-4a8b-b091-5ecd62bea79b/s1200</a:t>
            </a:r>
            <a:r>
              <a:rPr lang="ru-RU" sz="1600" dirty="0" smtClean="0"/>
              <a:t>  спидометр</a:t>
            </a:r>
          </a:p>
          <a:p>
            <a:r>
              <a:rPr lang="en-US" sz="1600" dirty="0" smtClean="0">
                <a:hlinkClick r:id="rId5"/>
              </a:rPr>
              <a:t>https://landposter.ru/upload/iblock/9ee/9eec0dbcee5b3fb8a8161cafee8f8b5e.jpg</a:t>
            </a:r>
            <a:r>
              <a:rPr lang="ru-RU" sz="1600" dirty="0" smtClean="0"/>
              <a:t> часы </a:t>
            </a:r>
          </a:p>
          <a:p>
            <a:r>
              <a:rPr lang="en-US" sz="1600" dirty="0" smtClean="0">
                <a:hlinkClick r:id="rId6"/>
              </a:rPr>
              <a:t>http://xn--24-vlcii3a.xn--p1ai/wp-content/uploads/2018/08/h5w1plca.jpg</a:t>
            </a:r>
            <a:r>
              <a:rPr lang="ru-RU" sz="1600" dirty="0" smtClean="0"/>
              <a:t> рулетка</a:t>
            </a:r>
          </a:p>
          <a:p>
            <a:r>
              <a:rPr lang="en-US" sz="1600" dirty="0" smtClean="0">
                <a:hlinkClick r:id="rId7"/>
              </a:rPr>
              <a:t>https://tkanix.guru/wp-content/uploads/2019/12/Ris.-2.-Santimetrovaya-lenta-dlya-raboty.jpg</a:t>
            </a:r>
            <a:r>
              <a:rPr lang="ru-RU" sz="1600" dirty="0" smtClean="0"/>
              <a:t> лента сантиметровая</a:t>
            </a:r>
          </a:p>
          <a:p>
            <a:r>
              <a:rPr lang="en-US" sz="1600" dirty="0" smtClean="0">
                <a:hlinkClick r:id="rId8"/>
              </a:rPr>
              <a:t>https://fsd.multiurok.ru/html/2017/10/16/s_59e4c06201c80/img25.jpg</a:t>
            </a:r>
            <a:r>
              <a:rPr lang="ru-RU" sz="1600" dirty="0" smtClean="0"/>
              <a:t> формула</a:t>
            </a:r>
          </a:p>
          <a:p>
            <a:r>
              <a:rPr lang="en-US" sz="1600" dirty="0" smtClean="0">
                <a:hlinkClick r:id="rId9"/>
              </a:rPr>
              <a:t>https://ds02.infourok.ru/uploads/ex/0e6f/00018186-9e0a82a4/1/hello_html_7667f414.gif</a:t>
            </a:r>
            <a:r>
              <a:rPr lang="ru-RU" sz="1600" dirty="0" smtClean="0"/>
              <a:t> схемы движения</a:t>
            </a:r>
          </a:p>
          <a:p>
            <a:r>
              <a:rPr lang="en-US" sz="1600" dirty="0" smtClean="0">
                <a:hlinkClick r:id="rId10"/>
              </a:rPr>
              <a:t>https://ds04.infourok.ru/uploads/ex/1291/0018f1c0-d9af6b9c/hello_html_6b83f069.png</a:t>
            </a:r>
            <a:r>
              <a:rPr lang="ru-RU" sz="1600" dirty="0" smtClean="0"/>
              <a:t> лестница успеха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70C0"/>
                </a:solidFill>
                <a:latin typeface="Verdana" pitchFamily="34" charset="0"/>
              </a:rPr>
              <a:t>Математический диктант</a:t>
            </a:r>
            <a:endParaRPr lang="ru-RU" sz="4000" b="1" smtClean="0">
              <a:latin typeface="Verdana" pitchFamily="34" charset="0"/>
            </a:endParaRPr>
          </a:p>
        </p:txBody>
      </p:sp>
      <p:graphicFrame>
        <p:nvGraphicFramePr>
          <p:cNvPr id="18463" name="Group 31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7416800" cy="2308860"/>
        </p:xfrm>
        <a:graphic>
          <a:graphicData uri="http://schemas.openxmlformats.org/drawingml/2006/table">
            <a:tbl>
              <a:tblPr/>
              <a:tblGrid>
                <a:gridCol w="1044575"/>
                <a:gridCol w="1062038"/>
                <a:gridCol w="1062037"/>
                <a:gridCol w="1060450"/>
                <a:gridCol w="1062038"/>
                <a:gridCol w="1062037"/>
                <a:gridCol w="1063625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 1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№2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№3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№4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№5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№6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№7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см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716" y="3429000"/>
            <a:ext cx="4484606" cy="3071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7" y="500042"/>
            <a:ext cx="4376281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8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6480175"/>
          </a:xfrm>
        </p:spPr>
        <p:txBody>
          <a:bodyPr rtlCol="0">
            <a:normAutofit/>
          </a:bodyPr>
          <a:lstStyle/>
          <a:p>
            <a:pPr marL="342900" algn="l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</a:br>
            <a:r>
              <a:rPr lang="ru-RU" sz="3600" dirty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</a:br>
            <a: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</a:br>
            <a: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Verdana"/>
                <a:ea typeface="Times New Roman"/>
                <a:cs typeface="+mn-cs"/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4868863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180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806" y="1826221"/>
            <a:ext cx="6303034" cy="25545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rPr>
              <a:t>Решение задач на движение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767512" cy="11430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sz="7200" b="1" smtClean="0">
                <a:solidFill>
                  <a:srgbClr val="FF0000"/>
                </a:solidFill>
              </a:rPr>
              <a:t>Скорость</a:t>
            </a:r>
          </a:p>
        </p:txBody>
      </p:sp>
      <p:sp>
        <p:nvSpPr>
          <p:cNvPr id="17410" name="Объект 3"/>
          <p:cNvSpPr>
            <a:spLocks noGrp="1"/>
          </p:cNvSpPr>
          <p:nvPr>
            <p:ph sz="half" idx="4294967295"/>
          </p:nvPr>
        </p:nvSpPr>
        <p:spPr>
          <a:xfrm>
            <a:off x="3276600" y="1628775"/>
            <a:ext cx="4248150" cy="3959225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228600" indent="-228600"/>
            <a:endParaRPr lang="ru-RU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48038" y="1700213"/>
            <a:ext cx="4032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altLang="ru-RU" sz="1900" b="0" dirty="0">
              <a:latin typeface="Verdana" pitchFamily="34" charset="0"/>
            </a:endParaRPr>
          </a:p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ru-RU" sz="30000" dirty="0">
                <a:solidFill>
                  <a:srgbClr val="C00000"/>
                </a:solidFill>
              </a:rPr>
              <a:t>V</a:t>
            </a:r>
            <a:r>
              <a:rPr lang="ru-RU" altLang="ru-RU" sz="4000" b="0" dirty="0"/>
              <a:t> </a:t>
            </a:r>
            <a:endParaRPr lang="ru-RU" altLang="ru-RU" sz="2800" b="0" dirty="0">
              <a:solidFill>
                <a:srgbClr val="C00000"/>
              </a:solidFill>
              <a:latin typeface="Courier New" pitchFamily="49" charset="0"/>
            </a:endParaRPr>
          </a:p>
        </p:txBody>
      </p:sp>
      <p:pic>
        <p:nvPicPr>
          <p:cNvPr id="1026" name="Picture 2" descr="http://pngimg.com/uploads/speedometer/speedometer_PNG2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2741613" cy="3168650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6707188" cy="11430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sz="8600" b="1" smtClean="0">
                <a:solidFill>
                  <a:srgbClr val="FF0000"/>
                </a:solidFill>
              </a:rPr>
              <a:t>Время</a:t>
            </a:r>
            <a:endParaRPr lang="ru-RU" sz="4000" smtClean="0"/>
          </a:p>
        </p:txBody>
      </p:sp>
      <p:sp>
        <p:nvSpPr>
          <p:cNvPr id="18434" name="Объект 3"/>
          <p:cNvSpPr>
            <a:spLocks noGrp="1"/>
          </p:cNvSpPr>
          <p:nvPr>
            <p:ph sz="half" idx="4294967295"/>
          </p:nvPr>
        </p:nvSpPr>
        <p:spPr>
          <a:xfrm>
            <a:off x="3708400" y="1628775"/>
            <a:ext cx="4032250" cy="4176713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228600" indent="-228600">
              <a:buFont typeface="Arial" charset="0"/>
              <a:buNone/>
            </a:pPr>
            <a:endParaRPr lang="ru-RU" smtClean="0"/>
          </a:p>
        </p:txBody>
      </p:sp>
      <p:sp>
        <p:nvSpPr>
          <p:cNvPr id="5" name="Объект 13"/>
          <p:cNvSpPr txBox="1">
            <a:spLocks/>
          </p:cNvSpPr>
          <p:nvPr/>
        </p:nvSpPr>
        <p:spPr bwMode="auto">
          <a:xfrm>
            <a:off x="4067175" y="1700213"/>
            <a:ext cx="34575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ctr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ru-RU" sz="30000">
                <a:solidFill>
                  <a:srgbClr val="FF0000"/>
                </a:solidFill>
              </a:rPr>
              <a:t>t</a:t>
            </a:r>
            <a:endParaRPr lang="ru-RU" altLang="ru-RU" sz="30000">
              <a:solidFill>
                <a:srgbClr val="FF0000"/>
              </a:solidFill>
            </a:endParaRPr>
          </a:p>
        </p:txBody>
      </p:sp>
      <p:pic>
        <p:nvPicPr>
          <p:cNvPr id="15362" name="Picture 2" descr="https://landposter.ru/upload/iblock/9ee/9eec0dbcee5b3fb8a8161cafee8f8b5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20069"/>
            <a:ext cx="3074987" cy="3074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911975" cy="1143000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ru-RU" sz="8000" b="1" smtClean="0">
                <a:solidFill>
                  <a:schemeClr val="accent2"/>
                </a:solidFill>
              </a:rPr>
              <a:t>Расстояние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endParaRPr lang="ru-RU" sz="2800" b="1" smtClean="0"/>
          </a:p>
        </p:txBody>
      </p:sp>
      <p:sp>
        <p:nvSpPr>
          <p:cNvPr id="19460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endParaRPr lang="ru-RU" sz="2800" b="1" smtClean="0"/>
          </a:p>
        </p:txBody>
      </p:sp>
      <p:sp>
        <p:nvSpPr>
          <p:cNvPr id="19461" name="Объект 5"/>
          <p:cNvSpPr>
            <a:spLocks noGrp="1"/>
          </p:cNvSpPr>
          <p:nvPr>
            <p:ph sz="quarter" idx="4294967295"/>
          </p:nvPr>
        </p:nvSpPr>
        <p:spPr>
          <a:xfrm>
            <a:off x="3132138" y="1628775"/>
            <a:ext cx="4895850" cy="4105275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228600" indent="-228600">
              <a:lnSpc>
                <a:spcPct val="80000"/>
              </a:lnSpc>
            </a:pPr>
            <a:endParaRPr lang="ru-RU" altLang="ru-RU" sz="4400" smtClean="0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92500" y="1916113"/>
            <a:ext cx="37433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ru-RU" sz="30000">
                <a:solidFill>
                  <a:srgbClr val="C00000"/>
                </a:solidFill>
              </a:rPr>
              <a:t>S</a:t>
            </a:r>
            <a:endParaRPr lang="ru-RU" altLang="ru-RU" sz="30000">
              <a:solidFill>
                <a:srgbClr val="C00000"/>
              </a:solidFill>
            </a:endParaRPr>
          </a:p>
        </p:txBody>
      </p:sp>
      <p:pic>
        <p:nvPicPr>
          <p:cNvPr id="14338" name="Picture 2" descr="http://xn--24-vlcii3a.xn--p1ai/wp-content/uploads/2018/08/h5w1pl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214578" cy="1910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340" name="Picture 4" descr="https://tkanix.guru/wp-content/uploads/2019/12/Ris.-2.-Santimetrovaya-lenta-dlya-rabo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2659074" cy="1545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0070C0"/>
                </a:solidFill>
                <a:latin typeface="Verdana" pitchFamily="34" charset="0"/>
              </a:rPr>
              <a:t>Волшебный треугольник</a:t>
            </a:r>
            <a:endParaRPr lang="ru-RU" sz="4000" b="1" smtClean="0">
              <a:latin typeface="Verdana" pitchFamily="34" charset="0"/>
            </a:endParaRPr>
          </a:p>
        </p:txBody>
      </p:sp>
      <p:sp>
        <p:nvSpPr>
          <p:cNvPr id="20482" name="Объект 4"/>
          <p:cNvSpPr>
            <a:spLocks noGrp="1"/>
          </p:cNvSpPr>
          <p:nvPr>
            <p:ph sz="half" idx="2"/>
          </p:nvPr>
        </p:nvSpPr>
        <p:spPr>
          <a:xfrm>
            <a:off x="4286248" y="1600200"/>
            <a:ext cx="364333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6000" b="1" dirty="0" smtClean="0">
                <a:solidFill>
                  <a:schemeClr val="accent2"/>
                </a:solidFill>
                <a:latin typeface="Verdana" pitchFamily="34" charset="0"/>
              </a:rPr>
              <a:t>S = v · t</a:t>
            </a:r>
          </a:p>
          <a:p>
            <a:pPr eaLnBrk="1" hangingPunct="1">
              <a:buFont typeface="Arial" charset="0"/>
              <a:buNone/>
            </a:pPr>
            <a:r>
              <a:rPr lang="en-US" sz="6000" b="1" dirty="0" smtClean="0">
                <a:solidFill>
                  <a:schemeClr val="accent2"/>
                </a:solidFill>
                <a:latin typeface="Verdana" pitchFamily="34" charset="0"/>
              </a:rPr>
              <a:t>v = S </a:t>
            </a:r>
            <a:r>
              <a:rPr lang="ru-RU" sz="6000" b="1" dirty="0" smtClean="0">
                <a:solidFill>
                  <a:schemeClr val="accent2"/>
                </a:solidFill>
                <a:latin typeface="Verdana" pitchFamily="34" charset="0"/>
              </a:rPr>
              <a:t>: </a:t>
            </a:r>
            <a:r>
              <a:rPr lang="en-US" sz="6000" b="1" dirty="0" smtClean="0">
                <a:solidFill>
                  <a:schemeClr val="accent2"/>
                </a:solidFill>
                <a:latin typeface="Verdana" pitchFamily="34" charset="0"/>
              </a:rPr>
              <a:t>t</a:t>
            </a:r>
          </a:p>
          <a:p>
            <a:pPr eaLnBrk="1" hangingPunct="1">
              <a:buFont typeface="Arial" charset="0"/>
              <a:buNone/>
            </a:pPr>
            <a:r>
              <a:rPr lang="en-US" sz="6000" b="1" dirty="0" smtClean="0">
                <a:solidFill>
                  <a:schemeClr val="accent2"/>
                </a:solidFill>
                <a:latin typeface="Verdana" pitchFamily="34" charset="0"/>
              </a:rPr>
              <a:t>t = S </a:t>
            </a:r>
            <a:r>
              <a:rPr lang="ru-RU" sz="6000" b="1" dirty="0" smtClean="0">
                <a:solidFill>
                  <a:schemeClr val="accent2"/>
                </a:solidFill>
                <a:latin typeface="Verdana" pitchFamily="34" charset="0"/>
              </a:rPr>
              <a:t>: </a:t>
            </a:r>
            <a:r>
              <a:rPr lang="en-US" sz="6000" b="1" dirty="0" smtClean="0">
                <a:solidFill>
                  <a:schemeClr val="accent2"/>
                </a:solidFill>
                <a:latin typeface="Verdana" pitchFamily="34" charset="0"/>
              </a:rPr>
              <a:t>v</a:t>
            </a:r>
            <a:endParaRPr lang="ru-RU" sz="6000" b="1" dirty="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557338"/>
            <a:ext cx="3962398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353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Решение задач на движение</vt:lpstr>
      <vt:lpstr>Движение – это жизнь!</vt:lpstr>
      <vt:lpstr>Математический диктант</vt:lpstr>
      <vt:lpstr>Слайд 4</vt:lpstr>
      <vt:lpstr>    </vt:lpstr>
      <vt:lpstr>Скорость</vt:lpstr>
      <vt:lpstr>Время</vt:lpstr>
      <vt:lpstr>Расстояние</vt:lpstr>
      <vt:lpstr>Волшебный треугольник</vt:lpstr>
      <vt:lpstr>       Если турист из города в город прошёл 80 км и шёл со скоростью 5 км\ч, сколько времени он потратил?   </vt:lpstr>
      <vt:lpstr>Если велосипедист за 10 часов прошёл 140 км, то его скорость равна ..?   </vt:lpstr>
      <vt:lpstr>Если метро движется со скоростью 75 км/ч, то за 2 часа оно проходит расстояние…?</vt:lpstr>
      <vt:lpstr>22 января.</vt:lpstr>
      <vt:lpstr>Задача</vt:lpstr>
      <vt:lpstr>Встречное движение</vt:lpstr>
      <vt:lpstr>Задача</vt:lpstr>
      <vt:lpstr> Движение в противоположном направлении</vt:lpstr>
      <vt:lpstr>Геометрическое задание</vt:lpstr>
      <vt:lpstr>Рефлексия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2014-07-09T08:33:20Z</dcterms:created>
  <dcterms:modified xsi:type="dcterms:W3CDTF">2023-04-06T20:08:39Z</dcterms:modified>
</cp:coreProperties>
</file>