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72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9810F"/>
    <a:srgbClr val="009900"/>
    <a:srgbClr val="00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3" Type="http://schemas.openxmlformats.org/officeDocument/2006/relationships/image" Target="../media/image6.wmf"/><Relationship Id="rId21" Type="http://schemas.openxmlformats.org/officeDocument/2006/relationships/image" Target="../media/image24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20" Type="http://schemas.openxmlformats.org/officeDocument/2006/relationships/image" Target="../media/image23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Relationship Id="rId22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0D2E-CE5D-4252-BABB-BC1CF4F7F91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F5E9-032B-4DD9-97DD-B53F2534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0D2E-CE5D-4252-BABB-BC1CF4F7F91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F5E9-032B-4DD9-97DD-B53F2534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0D2E-CE5D-4252-BABB-BC1CF4F7F91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F5E9-032B-4DD9-97DD-B53F2534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0D2E-CE5D-4252-BABB-BC1CF4F7F91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F5E9-032B-4DD9-97DD-B53F2534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0D2E-CE5D-4252-BABB-BC1CF4F7F91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F5E9-032B-4DD9-97DD-B53F2534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0D2E-CE5D-4252-BABB-BC1CF4F7F91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F5E9-032B-4DD9-97DD-B53F2534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0D2E-CE5D-4252-BABB-BC1CF4F7F91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F5E9-032B-4DD9-97DD-B53F2534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0D2E-CE5D-4252-BABB-BC1CF4F7F91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F5E9-032B-4DD9-97DD-B53F2534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0D2E-CE5D-4252-BABB-BC1CF4F7F91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F5E9-032B-4DD9-97DD-B53F2534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0D2E-CE5D-4252-BABB-BC1CF4F7F91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F5E9-032B-4DD9-97DD-B53F2534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0D2E-CE5D-4252-BABB-BC1CF4F7F91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F5E9-032B-4DD9-97DD-B53F2534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B0D2E-CE5D-4252-BABB-BC1CF4F7F91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7F5E9-032B-4DD9-97DD-B53F2534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isk%20E\&#1055;&#1088;&#1086;&#1085;&#1089;&#1082;&#1072;&#1103;\2023_&#1086;&#1090;&#1083;&#1072;&#1076;&#1082;&#1072;\698603\02%20&#1043;&#1086;&#1083;&#1086;&#1089;&#1072;%20&#1055;&#1088;&#1080;&#1088;&#1086;&#1076;&#1099;%20-%20&#1059;&#1090;&#1088;&#1086;%20&#1042;%20&#1051;&#1077;&#1089;&#1091;.mp3" TargetMode="Externa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4.wmf"/><Relationship Id="rId3" Type="http://schemas.openxmlformats.org/officeDocument/2006/relationships/image" Target="../media/image55.jpeg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60.jpe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65.wmf"/><Relationship Id="rId3" Type="http://schemas.openxmlformats.org/officeDocument/2006/relationships/image" Target="../media/image66.jpeg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6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9" Type="http://schemas.openxmlformats.org/officeDocument/2006/relationships/oleObject" Target="../embeddings/oleObject19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9.wmf"/><Relationship Id="rId42" Type="http://schemas.openxmlformats.org/officeDocument/2006/relationships/oleObject" Target="../embeddings/oleObject20.bin"/><Relationship Id="rId47" Type="http://schemas.openxmlformats.org/officeDocument/2006/relationships/image" Target="../media/image25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21.wmf"/><Relationship Id="rId46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29" Type="http://schemas.openxmlformats.org/officeDocument/2006/relationships/oleObject" Target="../embeddings/oleObject14.bin"/><Relationship Id="rId41" Type="http://schemas.openxmlformats.org/officeDocument/2006/relationships/image" Target="../media/image26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4.wmf"/><Relationship Id="rId32" Type="http://schemas.openxmlformats.org/officeDocument/2006/relationships/image" Target="../media/image18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2.wmf"/><Relationship Id="rId45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6.wmf"/><Relationship Id="rId36" Type="http://schemas.openxmlformats.org/officeDocument/2006/relationships/image" Target="../media/image20.wmf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4" Type="http://schemas.openxmlformats.org/officeDocument/2006/relationships/oleObject" Target="../embeddings/oleObject21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7.wmf"/><Relationship Id="rId35" Type="http://schemas.openxmlformats.org/officeDocument/2006/relationships/oleObject" Target="../embeddings/oleObject17.bin"/><Relationship Id="rId43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5.wmf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audio" Target="&#1042;&#1083;&#1072;&#1076;&#1080;&#1084;&#1080;&#1088;%20&#1042;&#1086;&#1083;&#1086;&#1076;&#1080;&#1085;%20-%20&#1047;&#1072;&#1082;&#1072;&#1083;&#1103;&#1081;&#1089;&#1103;,%20&#1045;&#1089;&#1083;&#1080;%20&#1061;&#1086;&#1095;&#1077;&#1096;&#1100;%20&#1041;&#1099;&#1090;&#1100;%20&#1047;&#1076;&#1086;&#1088;&#1086;&#1074;.mp3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Математика и здоровье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Интегрированный урок по теме: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«Деление обыкновенных дробей».</a:t>
            </a:r>
          </a:p>
          <a:p>
            <a:pPr marL="457200" indent="-457200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1)Повторить и научиться применять правило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деления обыкновенных дробей.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2)Расширить знания учащихся о понятии 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«здоровый образ жизни».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Program Files\Microsoft Office\Media\CntCD1\Animated\j02054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571612"/>
            <a:ext cx="1409700" cy="1047750"/>
          </a:xfrm>
          <a:prstGeom prst="rect">
            <a:avLst/>
          </a:prstGeom>
          <a:noFill/>
        </p:spPr>
      </p:pic>
      <p:pic>
        <p:nvPicPr>
          <p:cNvPr id="1040" name="Picture 16" descr="C:\Program Files\Microsoft Office\Media\CntCD1\ClipArt2\j02326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286256"/>
            <a:ext cx="1659362" cy="2071678"/>
          </a:xfrm>
          <a:prstGeom prst="rect">
            <a:avLst/>
          </a:prstGeom>
          <a:noFill/>
        </p:spPr>
      </p:pic>
      <p:pic>
        <p:nvPicPr>
          <p:cNvPr id="1055" name="Picture 31" descr="C:\Program Files\Microsoft Office\Media\CntCD1\ClipArt2\j023213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500306"/>
            <a:ext cx="2068717" cy="212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лаза" descr="C:\Documents and Settings\Lebedev SN\Local Settings\Temporary Internet Files\Content.IE5\QHU3A1GJ\MPj040965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6643702" cy="44325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620688"/>
            <a:ext cx="4268882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</a:p>
        </p:txBody>
      </p:sp>
      <p:pic>
        <p:nvPicPr>
          <p:cNvPr id="5" name="02 Голоса Природы - Утро В Лес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476672"/>
            <a:ext cx="304800" cy="304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204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build="allAtOnce" animBg="1"/>
      <p:bldP spid="6" grpI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Влияние цвета на здоровье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Математический диктант с самопроверкой.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Разделите дроби и по числам, соответствующим правильным ответам, определите, как влияют окружающие цвета на состояние здоровья.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4143380"/>
            <a:ext cx="1357322" cy="141446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4143380"/>
            <a:ext cx="1428760" cy="14287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4143380"/>
            <a:ext cx="1485904" cy="1428760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Синий цвет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:        = ?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А)       -агрессивность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Б)   8,9- открытость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В)    - нежность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Г)   -раздражительность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иние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214554"/>
            <a:ext cx="4601771" cy="367218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42909" y="1504375"/>
          <a:ext cx="428629" cy="78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Формула" r:id="rId4" imgW="215640" imgH="393480" progId="Equation.3">
                  <p:embed/>
                </p:oleObj>
              </mc:Choice>
              <mc:Fallback>
                <p:oleObj name="Формула" r:id="rId4" imgW="2156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09" y="1504375"/>
                        <a:ext cx="428629" cy="7816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316528" y="1560316"/>
          <a:ext cx="397952" cy="725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Формула" r:id="rId6" imgW="215640" imgH="393480" progId="Equation.3">
                  <p:embed/>
                </p:oleObj>
              </mc:Choice>
              <mc:Fallback>
                <p:oleObj name="Формула" r:id="rId6" imgW="2156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528" y="1560316"/>
                        <a:ext cx="397952" cy="725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030623" y="2428868"/>
          <a:ext cx="398105" cy="536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Формула" r:id="rId8" imgW="291960" imgH="393480" progId="Equation.3">
                  <p:embed/>
                </p:oleObj>
              </mc:Choice>
              <mc:Fallback>
                <p:oleObj name="Формула" r:id="rId8" imgW="2919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623" y="2428868"/>
                        <a:ext cx="398105" cy="536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071538" y="4214818"/>
          <a:ext cx="214314" cy="603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Формула" r:id="rId10" imgW="139680" imgH="393480" progId="Equation.3">
                  <p:embed/>
                </p:oleObj>
              </mc:Choice>
              <mc:Fallback>
                <p:oleObj name="Формула" r:id="rId10" imgW="1396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4214818"/>
                        <a:ext cx="214314" cy="6039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000100" y="5048553"/>
          <a:ext cx="211138" cy="59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Формула" r:id="rId12" imgW="139680" imgH="393480" progId="Equation.3">
                  <p:embed/>
                </p:oleObj>
              </mc:Choice>
              <mc:Fallback>
                <p:oleObj name="Формула" r:id="rId12" imgW="13968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5048553"/>
                        <a:ext cx="211138" cy="59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Зелёный цвет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 :        =?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     -возбуждение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 28- спокойствие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    -агрессивность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      - утомление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елёный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000240"/>
            <a:ext cx="5286376" cy="3714776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106105" y="1500174"/>
          <a:ext cx="394061" cy="763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Формула" r:id="rId4" imgW="203040" imgH="393480" progId="Equation.3">
                  <p:embed/>
                </p:oleObj>
              </mc:Choice>
              <mc:Fallback>
                <p:oleObj name="Формула" r:id="rId4" imgW="2030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105" y="1500174"/>
                        <a:ext cx="394061" cy="763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937472" y="2463795"/>
          <a:ext cx="348380" cy="67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Формула" r:id="rId6" imgW="203040" imgH="393480" progId="Equation.3">
                  <p:embed/>
                </p:oleObj>
              </mc:Choice>
              <mc:Fallback>
                <p:oleObj name="Формула" r:id="rId6" imgW="2030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472" y="2463795"/>
                        <a:ext cx="348380" cy="67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57224" y="4143379"/>
          <a:ext cx="359494" cy="69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Формула" r:id="rId8" imgW="203040" imgH="393480" progId="Equation.3">
                  <p:embed/>
                </p:oleObj>
              </mc:Choice>
              <mc:Fallback>
                <p:oleObj name="Формула" r:id="rId8" imgW="2030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143379"/>
                        <a:ext cx="359494" cy="696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928662" y="5028418"/>
          <a:ext cx="357190" cy="61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Формула" r:id="rId10" imgW="228600" imgH="393480" progId="Equation.3">
                  <p:embed/>
                </p:oleObj>
              </mc:Choice>
              <mc:Fallback>
                <p:oleObj name="Формула" r:id="rId10" imgW="2286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5028418"/>
                        <a:ext cx="357190" cy="615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Жёлтый цвет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:         = ?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      -рассеянность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     -пассивность и слабость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   4,3 - тоска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      -активность и оптимизм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yellow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785926"/>
            <a:ext cx="4014827" cy="3819516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71472" y="1500174"/>
          <a:ext cx="428628" cy="73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Формула" r:id="rId4" imgW="228600" imgH="393480" progId="Equation.3">
                  <p:embed/>
                </p:oleObj>
              </mc:Choice>
              <mc:Fallback>
                <p:oleObj name="Формула" r:id="rId4" imgW="2286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500174"/>
                        <a:ext cx="428628" cy="738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214414" y="1500174"/>
          <a:ext cx="571504" cy="73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Формула" r:id="rId6" imgW="304560" imgH="393480" progId="Equation.3">
                  <p:embed/>
                </p:oleObj>
              </mc:Choice>
              <mc:Fallback>
                <p:oleObj name="Формула" r:id="rId6" imgW="3045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500174"/>
                        <a:ext cx="571504" cy="738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000100" y="2285992"/>
          <a:ext cx="285752" cy="73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Формула" r:id="rId8" imgW="152280" imgH="393480" progId="Equation.3">
                  <p:embed/>
                </p:oleObj>
              </mc:Choice>
              <mc:Fallback>
                <p:oleObj name="Формула" r:id="rId8" imgW="1522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285992"/>
                        <a:ext cx="285752" cy="738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857224" y="3357562"/>
          <a:ext cx="428628" cy="57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Формула" r:id="rId10" imgW="291960" imgH="393480" progId="Equation.3">
                  <p:embed/>
                </p:oleObj>
              </mc:Choice>
              <mc:Fallback>
                <p:oleObj name="Формула" r:id="rId10" imgW="2919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3357562"/>
                        <a:ext cx="428628" cy="5777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960924" y="4929198"/>
          <a:ext cx="396366" cy="767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Формула" r:id="rId12" imgW="203040" imgH="393480" progId="Equation.3">
                  <p:embed/>
                </p:oleObj>
              </mc:Choice>
              <mc:Fallback>
                <p:oleObj name="Формула" r:id="rId12" imgW="2030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924" y="4929198"/>
                        <a:ext cx="396366" cy="767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Итоги урока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Поставьте себе карандашом в тетради оценку за урок: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«5»-3 примера решены правильно;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«4»-2 примера решены правильно;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«3» -1 пример решён правильно,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«2»- всё решено неверно.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Задание на дом: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683 и в</a:t>
            </a:r>
          </a:p>
          <a:p>
            <a:pPr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подарок Вы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получаете кроссворд ( математика + здоровье)!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Какую тему повторяли на уроке?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нового узнали ?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9810F"/>
                </a:solidFill>
                <a:latin typeface="Times New Roman" pitchFamily="18" charset="0"/>
                <a:cs typeface="Times New Roman" pitchFamily="18" charset="0"/>
              </a:rPr>
              <a:t>Какой этап урока мне больше понравился?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Всем спасибо!</a:t>
            </a:r>
            <a:endParaRPr lang="ru-RU" sz="24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желты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071678"/>
            <a:ext cx="2605300" cy="1702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Деление дробей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разделить одну дробь на другую, надо делимое умножить на число, обратное делителю.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Примеры: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1)     :     =     ∙      =        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2) 5 :     =   ∙     =      =  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3)      : 14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∙      =      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4)   7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=       :       =      ∙      =     =                      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217722" y="2704087"/>
          <a:ext cx="282576" cy="796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Формула" r:id="rId3" imgW="139680" imgH="393480" progId="Equation.3">
                  <p:embed/>
                </p:oleObj>
              </mc:Choice>
              <mc:Fallback>
                <p:oleObj name="Формула" r:id="rId3" imgW="13968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22" y="2704087"/>
                        <a:ext cx="282576" cy="7963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714612" y="2714620"/>
          <a:ext cx="295276" cy="762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Формула" r:id="rId5" imgW="152280" imgH="393480" progId="Equation.3">
                  <p:embed/>
                </p:oleObj>
              </mc:Choice>
              <mc:Fallback>
                <p:oleObj name="Формула" r:id="rId5" imgW="15228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2714620"/>
                        <a:ext cx="295276" cy="7627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286116" y="2695138"/>
          <a:ext cx="285752" cy="8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Формула" r:id="rId7" imgW="139680" imgH="393480" progId="Equation.3">
                  <p:embed/>
                </p:oleObj>
              </mc:Choice>
              <mc:Fallback>
                <p:oleObj name="Формула" r:id="rId7" imgW="13968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2695138"/>
                        <a:ext cx="285752" cy="80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3714744" y="2714620"/>
          <a:ext cx="301884" cy="779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Формула" r:id="rId9" imgW="152280" imgH="393480" progId="Equation.3">
                  <p:embed/>
                </p:oleObj>
              </mc:Choice>
              <mc:Fallback>
                <p:oleObj name="Формула" r:id="rId9" imgW="15228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2714620"/>
                        <a:ext cx="301884" cy="7798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357686" y="2714620"/>
          <a:ext cx="428628" cy="73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Формула" r:id="rId11" imgW="228600" imgH="393480" progId="Equation.3">
                  <p:embed/>
                </p:oleObj>
              </mc:Choice>
              <mc:Fallback>
                <p:oleObj name="Формула" r:id="rId11" imgW="2286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714620"/>
                        <a:ext cx="428628" cy="7381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1347766" y="3594898"/>
          <a:ext cx="295276" cy="762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Формула" r:id="rId13" imgW="152280" imgH="393480" progId="Equation.3">
                  <p:embed/>
                </p:oleObj>
              </mc:Choice>
              <mc:Fallback>
                <p:oleObj name="Формула" r:id="rId13" imgW="15228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66" y="3594898"/>
                        <a:ext cx="295276" cy="7627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2276460" y="3594898"/>
          <a:ext cx="295276" cy="762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Формула" r:id="rId15" imgW="152280" imgH="393480" progId="Equation.3">
                  <p:embed/>
                </p:oleObj>
              </mc:Choice>
              <mc:Fallback>
                <p:oleObj name="Формула" r:id="rId15" imgW="15228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60" y="3594898"/>
                        <a:ext cx="295276" cy="7627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2781442" y="3571876"/>
          <a:ext cx="433236" cy="746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Формула" r:id="rId17" imgW="228600" imgH="393480" progId="Equation.3">
                  <p:embed/>
                </p:oleObj>
              </mc:Choice>
              <mc:Fallback>
                <p:oleObj name="Формула" r:id="rId17" imgW="22860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442" y="3571876"/>
                        <a:ext cx="433236" cy="7461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133452" y="4523592"/>
          <a:ext cx="295276" cy="762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Формула" r:id="rId19" imgW="152280" imgH="393480" progId="Equation.3">
                  <p:embed/>
                </p:oleObj>
              </mc:Choice>
              <mc:Fallback>
                <p:oleObj name="Формула" r:id="rId19" imgW="15228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52" y="4523592"/>
                        <a:ext cx="295276" cy="7627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285984" y="4500570"/>
          <a:ext cx="285752" cy="73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Формула" r:id="rId21" imgW="152280" imgH="393480" progId="Equation.3">
                  <p:embed/>
                </p:oleObj>
              </mc:Choice>
              <mc:Fallback>
                <p:oleObj name="Формула" r:id="rId21" imgW="15228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4500570"/>
                        <a:ext cx="285752" cy="738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2786050" y="4500570"/>
          <a:ext cx="359494" cy="69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Формула" r:id="rId23" imgW="203040" imgH="393480" progId="Equation.3">
                  <p:embed/>
                </p:oleObj>
              </mc:Choice>
              <mc:Fallback>
                <p:oleObj name="Формула" r:id="rId23" imgW="20304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4500570"/>
                        <a:ext cx="359494" cy="696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3428992" y="4500571"/>
          <a:ext cx="359494" cy="69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Формула" r:id="rId25" imgW="203040" imgH="393480" progId="Equation.3">
                  <p:embed/>
                </p:oleObj>
              </mc:Choice>
              <mc:Fallback>
                <p:oleObj name="Формула" r:id="rId25" imgW="203040" imgH="393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4500571"/>
                        <a:ext cx="359494" cy="696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1428728" y="5322107"/>
          <a:ext cx="428628" cy="75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Формула" r:id="rId27" imgW="139680" imgH="393480" progId="Equation.3">
                  <p:embed/>
                </p:oleObj>
              </mc:Choice>
              <mc:Fallback>
                <p:oleObj name="Формула" r:id="rId27" imgW="13968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5322107"/>
                        <a:ext cx="428628" cy="750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2143108" y="5286388"/>
          <a:ext cx="285752" cy="73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Формула" r:id="rId29" imgW="152280" imgH="393480" progId="Equation.3">
                  <p:embed/>
                </p:oleObj>
              </mc:Choice>
              <mc:Fallback>
                <p:oleObj name="Формула" r:id="rId29" imgW="15228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5286388"/>
                        <a:ext cx="285752" cy="738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2703089" y="5314168"/>
          <a:ext cx="440151" cy="75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Формула" r:id="rId31" imgW="228600" imgH="393480" progId="Equation.3">
                  <p:embed/>
                </p:oleObj>
              </mc:Choice>
              <mc:Fallback>
                <p:oleObj name="Формула" r:id="rId31" imgW="22860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089" y="5314168"/>
                        <a:ext cx="440151" cy="75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3357553" y="5286388"/>
          <a:ext cx="405583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Формула" r:id="rId33" imgW="203040" imgH="393480" progId="Equation.3">
                  <p:embed/>
                </p:oleObj>
              </mc:Choice>
              <mc:Fallback>
                <p:oleObj name="Формула" r:id="rId33" imgW="203040" imgH="393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3" y="5286388"/>
                        <a:ext cx="405583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4010173" y="5350679"/>
          <a:ext cx="418951" cy="721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Формула" r:id="rId35" imgW="228600" imgH="393480" progId="Equation.3">
                  <p:embed/>
                </p:oleObj>
              </mc:Choice>
              <mc:Fallback>
                <p:oleObj name="Формула" r:id="rId35" imgW="228600" imgH="3934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173" y="5350679"/>
                        <a:ext cx="418951" cy="7215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4523606" y="5286388"/>
          <a:ext cx="405583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Формула" r:id="rId37" imgW="203040" imgH="393480" progId="Equation.3">
                  <p:embed/>
                </p:oleObj>
              </mc:Choice>
              <mc:Fallback>
                <p:oleObj name="Формула" r:id="rId37" imgW="203040" imgH="393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606" y="5286388"/>
                        <a:ext cx="405583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214942" y="5286388"/>
          <a:ext cx="285752" cy="73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Формула" r:id="rId39" imgW="152280" imgH="393480" progId="Equation.3">
                  <p:embed/>
                </p:oleObj>
              </mc:Choice>
              <mc:Fallback>
                <p:oleObj name="Формула" r:id="rId39" imgW="15228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5286388"/>
                        <a:ext cx="285752" cy="738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Рисунок 30" descr="мальчик.gif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5429256" y="2357430"/>
            <a:ext cx="3067050" cy="2867025"/>
          </a:xfrm>
          <a:prstGeom prst="rect">
            <a:avLst/>
          </a:prstGeom>
        </p:spPr>
      </p:pic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1907704" y="3717032"/>
          <a:ext cx="21602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Формула" r:id="rId42" imgW="114120" imgH="177480" progId="Equation.3">
                  <p:embed/>
                </p:oleObj>
              </mc:Choice>
              <mc:Fallback>
                <p:oleObj name="Формула" r:id="rId42" imgW="114120" imgH="17748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717032"/>
                        <a:ext cx="216024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3396644" y="3501009"/>
          <a:ext cx="66897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Формула" r:id="rId44" imgW="304560" imgH="393480" progId="Equation.3">
                  <p:embed/>
                </p:oleObj>
              </mc:Choice>
              <mc:Fallback>
                <p:oleObj name="Формула" r:id="rId44" imgW="304560" imgH="3934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644" y="3501009"/>
                        <a:ext cx="668977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5796136" y="5445224"/>
          <a:ext cx="50405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Формула" r:id="rId46" imgW="203040" imgH="203040" progId="Equation.3">
                  <p:embed/>
                </p:oleObj>
              </mc:Choice>
              <mc:Fallback>
                <p:oleObj name="Формула" r:id="rId46" imgW="203040" imgH="20304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445224"/>
                        <a:ext cx="504056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Задание на доске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Посмотрите  на примеры, записанные на доске.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 букв соответствующих верным решениям составьте слово и запишите его в тетрадь.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Program Files\Microsoft Office\Media\CntCD1\ClipArt8\j034655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714620"/>
            <a:ext cx="1561795" cy="1630375"/>
          </a:xfrm>
          <a:prstGeom prst="rect">
            <a:avLst/>
          </a:prstGeom>
          <a:noFill/>
        </p:spPr>
      </p:pic>
      <p:pic>
        <p:nvPicPr>
          <p:cNvPr id="16387" name="Picture 3" descr="C:\Program Files\Microsoft Office\Media\CntCD1\ClipArt1\j019859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020029"/>
            <a:ext cx="2439860" cy="1850354"/>
          </a:xfrm>
          <a:prstGeom prst="rect">
            <a:avLst/>
          </a:prstGeom>
          <a:noFill/>
        </p:spPr>
      </p:pic>
      <p:pic>
        <p:nvPicPr>
          <p:cNvPr id="16389" name="Picture 5" descr="C:\Program Files\Microsoft Office\Media\CntCD1\ClipArt5\j028626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572008"/>
            <a:ext cx="1816913" cy="1677924"/>
          </a:xfrm>
          <a:prstGeom prst="rect">
            <a:avLst/>
          </a:prstGeom>
          <a:noFill/>
        </p:spPr>
      </p:pic>
      <p:pic>
        <p:nvPicPr>
          <p:cNvPr id="16390" name="Picture 6" descr="C:\Program Files\Microsoft Office\Media\CntCD1\ClipArt3\j023416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429000"/>
            <a:ext cx="264752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Стресс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Стресс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состояние повышенного нервного напряжения, вызванное каким-либо сильным раздражителем, сильной усталостью, утомлением.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евочка у дос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928934"/>
            <a:ext cx="4292210" cy="2857520"/>
          </a:xfrm>
          <a:prstGeom prst="rect">
            <a:avLst/>
          </a:prstGeom>
        </p:spPr>
      </p:pic>
      <p:pic>
        <p:nvPicPr>
          <p:cNvPr id="5" name="Рисунок 4" descr="маль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857496"/>
            <a:ext cx="2442940" cy="2910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Сон является отдыхом для организма.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Продолжительность сна ученика шестого класса-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менее 9-10 часов!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евочка сп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214554"/>
            <a:ext cx="3321847" cy="2214565"/>
          </a:xfrm>
          <a:prstGeom prst="rect">
            <a:avLst/>
          </a:prstGeom>
        </p:spPr>
      </p:pic>
      <p:pic>
        <p:nvPicPr>
          <p:cNvPr id="5" name="Рисунок 4" descr="сладкий с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160961"/>
            <a:ext cx="314327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CEF1F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EF1F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Сон – лучшее лекарство!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шестом классе регулярно не досыпают 10 человек , что составляет       учащихся всего класса. Сколько человек в классе?  </a:t>
            </a:r>
          </a:p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Чтобы найти число по данному значению его дроби, надо это значение разделить на дробь.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:     =10∙      = 24 (чел.)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24 человека в классе.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285984" y="1857364"/>
          <a:ext cx="329537" cy="638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3" imgW="203040" imgH="393480" progId="Equation.3">
                  <p:embed/>
                </p:oleObj>
              </mc:Choice>
              <mc:Fallback>
                <p:oleObj name="Формула" r:id="rId3" imgW="20304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1857364"/>
                        <a:ext cx="329537" cy="6384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928662" y="3500438"/>
          <a:ext cx="357190" cy="692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5" imgW="203040" imgH="393480" progId="Equation.3">
                  <p:embed/>
                </p:oleObj>
              </mc:Choice>
              <mc:Fallback>
                <p:oleObj name="Формула" r:id="rId5" imgW="2030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3500438"/>
                        <a:ext cx="357190" cy="692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857356" y="3500438"/>
          <a:ext cx="327028" cy="69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7" imgW="203040" imgH="393480" progId="Equation.3">
                  <p:embed/>
                </p:oleObj>
              </mc:Choice>
              <mc:Fallback>
                <p:oleObj name="Формула" r:id="rId7" imgW="2030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3500438"/>
                        <a:ext cx="327028" cy="699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 descr="мальчик на книгах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7225" y="3357562"/>
            <a:ext cx="365230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14290"/>
            <a:ext cx="8643998" cy="15716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Утомление быстро проходит при смене вида деятельности, при отдыхе.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Поэтому нас ждёт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физкультпауза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Program Files\Microsoft Office\Media\CntCD1\ClipArt3\j023517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286124"/>
            <a:ext cx="1767615" cy="2251027"/>
          </a:xfrm>
          <a:prstGeom prst="rect">
            <a:avLst/>
          </a:prstGeom>
          <a:noFill/>
        </p:spPr>
      </p:pic>
      <p:pic>
        <p:nvPicPr>
          <p:cNvPr id="22536" name="Picture 8" descr="C:\Program Files\Microsoft Office\Media\CntCD1\Animated\j028666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928802"/>
            <a:ext cx="967390" cy="928694"/>
          </a:xfrm>
          <a:prstGeom prst="rect">
            <a:avLst/>
          </a:prstGeom>
          <a:noFill/>
        </p:spPr>
      </p:pic>
      <p:pic>
        <p:nvPicPr>
          <p:cNvPr id="6" name="Владимир Володин - Закаляйся, Если Хочешь Быть Здор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43900" y="5857892"/>
            <a:ext cx="304800" cy="304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42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Биологические ритмы человека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люди по биологическим ритмам делятся на 3 группы: «жаворонки»,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голуби» и «совы».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«Жаворонки»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люди, которые просыпаются рано, бодры и работоспособны в первой половине дня,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 более подвержены перегрузкам и стрессам.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«Совы»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люди, которые засыпают за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полночь, встают поздно и с трудом, легко переносят перегрузки и восстанавливаются.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«Голуби»-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занимают промежуточное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положение, но ближе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«жаворонкам».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жаворо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2761948"/>
            <a:ext cx="1572968" cy="1042091"/>
          </a:xfrm>
          <a:prstGeom prst="rect">
            <a:avLst/>
          </a:prstGeom>
        </p:spPr>
      </p:pic>
      <p:pic>
        <p:nvPicPr>
          <p:cNvPr id="6" name="Рисунок 5" descr="с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4071942"/>
            <a:ext cx="1132609" cy="1699634"/>
          </a:xfrm>
          <a:prstGeom prst="rect">
            <a:avLst/>
          </a:prstGeom>
        </p:spPr>
      </p:pic>
      <p:pic>
        <p:nvPicPr>
          <p:cNvPr id="7" name="Рисунок 6" descr="голубь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786322"/>
            <a:ext cx="1357322" cy="129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Решите задачу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шестом классе половину всех учащихся составляют «голуби», треть- «жаворонки», а остальные- «совы».Сколько человек в классе, если «сов»- 3 человека?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Program Files\Microsoft Office\Media\CntCD1\ClipArt2\j021670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429000"/>
            <a:ext cx="1401775" cy="1825142"/>
          </a:xfrm>
          <a:prstGeom prst="rect">
            <a:avLst/>
          </a:prstGeom>
          <a:noFill/>
        </p:spPr>
      </p:pic>
      <p:pic>
        <p:nvPicPr>
          <p:cNvPr id="18438" name="Picture 6" descr="C:\Program Files\Microsoft Office\Media\CntCD1\ClipArt8\j03433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743761" cy="1685239"/>
          </a:xfrm>
          <a:prstGeom prst="rect">
            <a:avLst/>
          </a:prstGeom>
          <a:noFill/>
        </p:spPr>
      </p:pic>
      <p:pic>
        <p:nvPicPr>
          <p:cNvPr id="18442" name="Picture 10" descr="C:\Program Files\Microsoft Office\Media\CntCD1\Photo2\j0315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928934"/>
            <a:ext cx="3657600" cy="260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541</Words>
  <Application>Microsoft Office PowerPoint</Application>
  <PresentationFormat>Экран (4:3)</PresentationFormat>
  <Paragraphs>106</Paragraphs>
  <Slides>16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Формула</vt:lpstr>
      <vt:lpstr>Математика и здоровье</vt:lpstr>
      <vt:lpstr>Деление дробей</vt:lpstr>
      <vt:lpstr>Задание на доске</vt:lpstr>
      <vt:lpstr>Стресс</vt:lpstr>
      <vt:lpstr>Сон</vt:lpstr>
      <vt:lpstr>Сон – лучшее лекарство!</vt:lpstr>
      <vt:lpstr>Презентация PowerPoint</vt:lpstr>
      <vt:lpstr>Биологические ритмы человека</vt:lpstr>
      <vt:lpstr>Решите задачу</vt:lpstr>
      <vt:lpstr>Презентация PowerPoint</vt:lpstr>
      <vt:lpstr>Презентация PowerPoint</vt:lpstr>
      <vt:lpstr>Влияние цвета на здоровье</vt:lpstr>
      <vt:lpstr>Синий цвет</vt:lpstr>
      <vt:lpstr>Зелёный цвет</vt:lpstr>
      <vt:lpstr>Жёлтый цвет</vt:lpstr>
      <vt:lpstr>Итоги урока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Шадрина Ольга Алексеевна</dc:creator>
  <cp:lastModifiedBy>Надежда Пронская</cp:lastModifiedBy>
  <cp:revision>168</cp:revision>
  <dcterms:created xsi:type="dcterms:W3CDTF">2011-02-06T09:54:32Z</dcterms:created>
  <dcterms:modified xsi:type="dcterms:W3CDTF">2023-06-05T10:46:42Z</dcterms:modified>
</cp:coreProperties>
</file>