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4" r:id="rId8"/>
    <p:sldId id="270" r:id="rId9"/>
    <p:sldId id="271" r:id="rId10"/>
    <p:sldId id="272" r:id="rId11"/>
    <p:sldId id="273" r:id="rId12"/>
    <p:sldId id="274" r:id="rId13"/>
    <p:sldId id="275" r:id="rId14"/>
    <p:sldId id="276" r:id="rId1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915"/>
  </p:normalViewPr>
  <p:slideViewPr>
    <p:cSldViewPr snapToGrid="0">
      <p:cViewPr>
        <p:scale>
          <a:sx n="49" d="100"/>
          <a:sy n="49" d="100"/>
        </p:scale>
        <p:origin x="384" y="-4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A0B742-1F3D-DCDC-1693-1D628B767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327DB82-0012-E596-F04F-73AF123AB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36D322-F18C-E0C2-585C-5E258CF39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2092-6F8E-B547-9FB4-6605DF4C7DF8}" type="datetimeFigureOut">
              <a:rPr lang="x-none" smtClean="0"/>
              <a:t>05.06.2023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818B9C-82FC-EAA3-E01E-336390E99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A5B29E-56EC-EFBD-59FA-B7C3DB7F2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9383-DAF6-7947-A5B2-408053CC5AF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8965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CE19A6-EACD-E927-D7C2-19E3AAC65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2EF3E83-874D-0EB0-FD3C-102B08461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7EC8415-41D0-429B-8A97-A850BDB23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2092-6F8E-B547-9FB4-6605DF4C7DF8}" type="datetimeFigureOut">
              <a:rPr lang="x-none" smtClean="0"/>
              <a:t>05.06.2023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C313A4-3FC1-46C8-2E3F-B3477F64A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AE2016-B67F-8AFB-9844-8682E34A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9383-DAF6-7947-A5B2-408053CC5AF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25154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0223E2D-DE32-2B82-2FBB-5A567D557D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B5CA434-ACC3-BE36-3ED4-C7E55A8C6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8F1DA8-C386-0D96-BB3D-DD9109633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2092-6F8E-B547-9FB4-6605DF4C7DF8}" type="datetimeFigureOut">
              <a:rPr lang="x-none" smtClean="0"/>
              <a:t>05.06.2023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D5615F-309B-8578-02BF-84D96007F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DB1EB9-76AC-E774-805C-06248925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9383-DAF6-7947-A5B2-408053CC5AF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11656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5245F2-DA7A-B898-E816-D4D809BC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B6A9610-2DFD-1721-D91B-A9172976C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836A1E-A4CA-839B-5011-662DAF129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2092-6F8E-B547-9FB4-6605DF4C7DF8}" type="datetimeFigureOut">
              <a:rPr lang="x-none" smtClean="0"/>
              <a:t>05.06.2023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C5317D-3B7A-F2E4-9517-E5217BD85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F7BA6E-3114-DE49-47AB-3A9C90CC8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9383-DAF6-7947-A5B2-408053CC5AF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79883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96DBBB-CB0B-D795-3714-0633EEECC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6DF2B89-02FD-425A-27C4-412EDB60C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A17DBF-F1C6-16A1-CB98-443F99663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2092-6F8E-B547-9FB4-6605DF4C7DF8}" type="datetimeFigureOut">
              <a:rPr lang="x-none" smtClean="0"/>
              <a:t>05.06.2023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A0C096-AA2C-629A-C930-FDD19AF3F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B35CAF-0BBE-C16D-6961-E4394FC2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9383-DAF6-7947-A5B2-408053CC5AF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98774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142CBF-2648-AA31-6B0B-C13C8C6E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167607-AD0F-06D1-1925-9C44E5E47F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EA7819B-3AAA-4DB2-B517-1841D3EED5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BDA4EEA-B2CC-E433-27A0-454702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2092-6F8E-B547-9FB4-6605DF4C7DF8}" type="datetimeFigureOut">
              <a:rPr lang="x-none" smtClean="0"/>
              <a:t>05.06.2023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1794895-DFFF-D9AF-EB34-D05429AA4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FBA54B4-C52F-0356-AE0E-FBC76E81D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9383-DAF6-7947-A5B2-408053CC5AF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2325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86E835-C6DE-34F1-EA01-32F5DE92B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0B36B46-5349-0502-A674-BFDE8C001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D4B97B-E9A2-4201-13B5-88C5A84B4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7A6970E-106A-05CB-7966-66E572AA1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CC61FDD-8548-2958-00D9-CE6824F396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9299421-091C-9D85-B050-4CF52D2D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2092-6F8E-B547-9FB4-6605DF4C7DF8}" type="datetimeFigureOut">
              <a:rPr lang="x-none" smtClean="0"/>
              <a:t>05.06.2023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87ED6A3-1875-0034-0AAD-9A2E9C88E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C818EDC-C35B-0D06-3E4A-E673BEA5F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9383-DAF6-7947-A5B2-408053CC5AF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978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822B06-4A80-C164-B252-6B5017640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DCBAD90-64D8-39DE-8C93-C2C5FAC95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2092-6F8E-B547-9FB4-6605DF4C7DF8}" type="datetimeFigureOut">
              <a:rPr lang="x-none" smtClean="0"/>
              <a:t>05.06.2023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A7D01B9-B5F3-1202-79D2-411E822A3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87DC5F2-3DDC-A916-AFA6-6F44AD01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9383-DAF6-7947-A5B2-408053CC5AF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04771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F8A7250-C6EB-E034-3966-FA7A5E649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2092-6F8E-B547-9FB4-6605DF4C7DF8}" type="datetimeFigureOut">
              <a:rPr lang="x-none" smtClean="0"/>
              <a:t>05.06.2023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23E5336-039B-49AD-3B00-095D12AE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306FF15-8AF0-5E4F-BACC-E10A3ACDA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9383-DAF6-7947-A5B2-408053CC5AF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05293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C217A4-AEA3-8DF5-094A-9A4503F04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761EA24-2EB1-1262-35E6-723B7BDA2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2222B3C-52D2-54B3-92AD-E1E3099C3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0768EC-1650-8C42-D817-088B5ED6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2092-6F8E-B547-9FB4-6605DF4C7DF8}" type="datetimeFigureOut">
              <a:rPr lang="x-none" smtClean="0"/>
              <a:t>05.06.2023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F8861B1-1F87-38E5-4A5F-7911C998F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078408-99CB-943D-B215-EE68F16A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9383-DAF6-7947-A5B2-408053CC5AF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0796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2339A4-4075-4ACD-11EC-ADFB0C923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96CAD04-00AD-5DD8-AF57-76113A5EB3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635E3E9-DA7A-2C20-93FD-EE4AD0F46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E620607-92FB-C600-435E-C11210C77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2092-6F8E-B547-9FB4-6605DF4C7DF8}" type="datetimeFigureOut">
              <a:rPr lang="x-none" smtClean="0"/>
              <a:t>05.06.2023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C01963E-D4C5-8ACD-C673-91BEF4030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3C39027-2317-2A54-E091-7D1B45734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9383-DAF6-7947-A5B2-408053CC5AF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0507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08DD83A-D402-9504-3A43-F59B8E3F9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0A341A-C588-8D86-032B-97F63EC93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0773F0-1C27-C71D-A65F-5FF0F69710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62092-6F8E-B547-9FB4-6605DF4C7DF8}" type="datetimeFigureOut">
              <a:rPr lang="x-none" smtClean="0"/>
              <a:t>05.06.2023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25B686-3319-2A6D-F7EC-EAAFC04A06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6ABAC0-E20F-93A5-3E5E-2BB999A08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09383-DAF6-7947-A5B2-408053CC5AF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9256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ПОЛУПРАВИЛЬНЫЕ МНОГОГРАННИКИ">
            <a:extLst>
              <a:ext uri="{FF2B5EF4-FFF2-40B4-BE49-F238E27FC236}">
                <a16:creationId xmlns="" xmlns:a16="http://schemas.microsoft.com/office/drawing/2014/main" id="{FD27416F-D906-1BDA-A824-E8637198B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556" y="52483"/>
            <a:ext cx="10307443" cy="680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4049799-04F1-F75F-F1DF-15FB83676C20}"/>
              </a:ext>
            </a:extLst>
          </p:cNvPr>
          <p:cNvSpPr txBox="1"/>
          <p:nvPr/>
        </p:nvSpPr>
        <p:spPr>
          <a:xfrm>
            <a:off x="6293122" y="4595842"/>
            <a:ext cx="60997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Snell Roundhand Black" panose="02000603080000090004" pitchFamily="2" charset="77"/>
              </a:rPr>
              <a:t>Презентация ученика </a:t>
            </a:r>
            <a:br>
              <a:rPr lang="ru-RU" sz="3200" b="1" dirty="0">
                <a:latin typeface="Snell Roundhand Black" panose="02000603080000090004" pitchFamily="2" charset="77"/>
              </a:rPr>
            </a:br>
            <a:r>
              <a:rPr lang="ru-RU" sz="3200" b="1" dirty="0">
                <a:latin typeface="Snell Roundhand Black" panose="02000603080000090004" pitchFamily="2" charset="77"/>
              </a:rPr>
              <a:t>5 </a:t>
            </a:r>
            <a:r>
              <a:rPr lang="ru-RU" sz="3200" b="1" dirty="0" smtClean="0">
                <a:latin typeface="Snell Roundhand Black" panose="02000603080000090004" pitchFamily="2" charset="77"/>
              </a:rPr>
              <a:t> </a:t>
            </a:r>
            <a:r>
              <a:rPr lang="ru-RU" sz="3200" b="1" dirty="0">
                <a:latin typeface="Snell Roundhand Black" panose="02000603080000090004" pitchFamily="2" charset="77"/>
              </a:rPr>
              <a:t>класса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Snell Roundhand Black" panose="02000603080000090004" pitchFamily="2" charset="77"/>
              </a:rPr>
              <a:t>Волченко Максимилиана</a:t>
            </a:r>
            <a:endParaRPr lang="ru-RU" sz="3200" b="1" dirty="0">
              <a:solidFill>
                <a:srgbClr val="FF0000"/>
              </a:solidFill>
              <a:latin typeface="Snell Roundhand Black" panose="02000603080000090004" pitchFamily="2" charset="77"/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="" xmlns:a16="http://schemas.microsoft.com/office/drawing/2014/main" id="{DA7E40A1-185A-ABA4-1A4A-253DDEAC0219}"/>
              </a:ext>
            </a:extLst>
          </p:cNvPr>
          <p:cNvSpPr/>
          <p:nvPr/>
        </p:nvSpPr>
        <p:spPr>
          <a:xfrm>
            <a:off x="6096000" y="1252938"/>
            <a:ext cx="65271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pPr algn="r">
              <a:defRPr/>
            </a:pP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D78415B-9921-00F4-6092-F3C80A027624}"/>
              </a:ext>
            </a:extLst>
          </p:cNvPr>
          <p:cNvSpPr txBox="1"/>
          <p:nvPr/>
        </p:nvSpPr>
        <p:spPr>
          <a:xfrm>
            <a:off x="200838" y="382012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nell Roundhand Black" panose="02000603080000090004" pitchFamily="2" charset="77"/>
              </a:rPr>
              <a:t>Многогранники Архимеда</a:t>
            </a:r>
            <a:endParaRPr lang="x-none" sz="9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nell Roundhand Black" panose="02000603080000090004" pitchFamily="2" charset="7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CB1A3E8F-9454-FF4E-3BAB-981FDA468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3" b="94766" l="10000" r="90000">
                        <a14:foregroundMark x1="49286" y1="16704" x2="49286" y2="16704"/>
                        <a14:foregroundMark x1="54857" y1="11247" x2="54857" y2="11247"/>
                        <a14:foregroundMark x1="58000" y1="7461" x2="58000" y2="7461"/>
                        <a14:foregroundMark x1="49857" y1="4343" x2="49857" y2="4343"/>
                        <a14:foregroundMark x1="46714" y1="4343" x2="46714" y2="4343"/>
                        <a14:foregroundMark x1="10429" y1="64365" x2="10429" y2="64365"/>
                        <a14:foregroundMark x1="22571" y1="91759" x2="22571" y2="91759"/>
                        <a14:foregroundMark x1="23429" y1="93875" x2="44857" y2="94989"/>
                        <a14:foregroundMark x1="44857" y1="94989" x2="65000" y2="92762"/>
                        <a14:foregroundMark x1="65000" y1="92762" x2="77857" y2="93541"/>
                        <a14:foregroundMark x1="10714" y1="62584" x2="10000" y2="86414"/>
                        <a14:foregroundMark x1="10000" y1="86414" x2="16429" y2="94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33" y="2153620"/>
            <a:ext cx="3666585" cy="470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925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Для Презентации По Математике Для Дошкольников -скачать много красивых  фото и картинок для шаблонов">
            <a:extLst>
              <a:ext uri="{FF2B5EF4-FFF2-40B4-BE49-F238E27FC236}">
                <a16:creationId xmlns="" xmlns:a16="http://schemas.microsoft.com/office/drawing/2014/main" id="{FFF4B5B7-D9AF-36AB-9DBA-2BAAA8B7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75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1">
            <a:extLst>
              <a:ext uri="{FF2B5EF4-FFF2-40B4-BE49-F238E27FC236}">
                <a16:creationId xmlns="" xmlns:a16="http://schemas.microsoft.com/office/drawing/2014/main" id="{6BA22732-3313-5182-C0EA-10C9A8D99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662494"/>
              </p:ext>
            </p:extLst>
          </p:nvPr>
        </p:nvGraphicFramePr>
        <p:xfrm>
          <a:off x="1648214" y="646179"/>
          <a:ext cx="6944422" cy="2194560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1602988">
                  <a:extLst>
                    <a:ext uri="{9D8B030D-6E8A-4147-A177-3AD203B41FA5}">
                      <a16:colId xmlns="" xmlns:a16="http://schemas.microsoft.com/office/drawing/2014/main" val="3278849422"/>
                    </a:ext>
                  </a:extLst>
                </a:gridCol>
                <a:gridCol w="5341434">
                  <a:extLst>
                    <a:ext uri="{9D8B030D-6E8A-4147-A177-3AD203B41FA5}">
                      <a16:colId xmlns="" xmlns:a16="http://schemas.microsoft.com/office/drawing/2014/main" val="2339123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Усечённый додекаэдр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821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Грани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треугольников,</a:t>
                      </a:r>
                    </a:p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десятиугольников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8412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Вершин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6416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Ребер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5723848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FF7C101-3BC6-78FB-E7C5-F43B3501A15F}"/>
              </a:ext>
            </a:extLst>
          </p:cNvPr>
          <p:cNvSpPr txBox="1"/>
          <p:nvPr/>
        </p:nvSpPr>
        <p:spPr>
          <a:xfrm>
            <a:off x="1653410" y="14198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1">
            <a:extLst>
              <a:ext uri="{FF2B5EF4-FFF2-40B4-BE49-F238E27FC236}">
                <a16:creationId xmlns="" xmlns:a16="http://schemas.microsoft.com/office/drawing/2014/main" id="{0A91B8FC-809B-0DDF-9AAA-0E59C8F8FE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612036"/>
              </p:ext>
            </p:extLst>
          </p:nvPr>
        </p:nvGraphicFramePr>
        <p:xfrm>
          <a:off x="1627577" y="3551663"/>
          <a:ext cx="6944422" cy="2194560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1602988">
                  <a:extLst>
                    <a:ext uri="{9D8B030D-6E8A-4147-A177-3AD203B41FA5}">
                      <a16:colId xmlns="" xmlns:a16="http://schemas.microsoft.com/office/drawing/2014/main" val="3278849422"/>
                    </a:ext>
                  </a:extLst>
                </a:gridCol>
                <a:gridCol w="5341434">
                  <a:extLst>
                    <a:ext uri="{9D8B030D-6E8A-4147-A177-3AD203B41FA5}">
                      <a16:colId xmlns="" xmlns:a16="http://schemas.microsoft.com/office/drawing/2014/main" val="2339123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Усечённый икосаэдр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821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Грани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пятиугольников,</a:t>
                      </a:r>
                    </a:p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шестиугольников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8412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Вершин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6416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Ребер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5723848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978FE19-26DE-1848-9455-9A0CA50C5FB2}"/>
              </a:ext>
            </a:extLst>
          </p:cNvPr>
          <p:cNvSpPr txBox="1"/>
          <p:nvPr/>
        </p:nvSpPr>
        <p:spPr>
          <a:xfrm>
            <a:off x="1648214" y="306357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="" xmlns:a16="http://schemas.microsoft.com/office/drawing/2014/main" id="{98DA9CF1-804C-E651-2471-266F4BD1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570" y="512365"/>
            <a:ext cx="2328374" cy="232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="" xmlns:a16="http://schemas.microsoft.com/office/drawing/2014/main" id="{870976CB-5B1C-E1C0-73FE-D97A8D561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569" y="3429000"/>
            <a:ext cx="2440633" cy="24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755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Для Презентации По Математике Для Дошкольников -скачать много красивых  фото и картинок для шаблонов">
            <a:extLst>
              <a:ext uri="{FF2B5EF4-FFF2-40B4-BE49-F238E27FC236}">
                <a16:creationId xmlns="" xmlns:a16="http://schemas.microsoft.com/office/drawing/2014/main" id="{FFF4B5B7-D9AF-36AB-9DBA-2BAAA8B7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1">
            <a:extLst>
              <a:ext uri="{FF2B5EF4-FFF2-40B4-BE49-F238E27FC236}">
                <a16:creationId xmlns="" xmlns:a16="http://schemas.microsoft.com/office/drawing/2014/main" id="{6BA22732-3313-5182-C0EA-10C9A8D99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434369"/>
              </p:ext>
            </p:extLst>
          </p:nvPr>
        </p:nvGraphicFramePr>
        <p:xfrm>
          <a:off x="1560669" y="644819"/>
          <a:ext cx="6944422" cy="2560320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1602988">
                  <a:extLst>
                    <a:ext uri="{9D8B030D-6E8A-4147-A177-3AD203B41FA5}">
                      <a16:colId xmlns="" xmlns:a16="http://schemas.microsoft.com/office/drawing/2014/main" val="3278849422"/>
                    </a:ext>
                  </a:extLst>
                </a:gridCol>
                <a:gridCol w="5341434">
                  <a:extLst>
                    <a:ext uri="{9D8B030D-6E8A-4147-A177-3AD203B41FA5}">
                      <a16:colId xmlns="" xmlns:a16="http://schemas.microsoft.com/office/drawing/2014/main" val="2339123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Ромбоикосододекаэдр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821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Грани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20 треугольников,</a:t>
                      </a:r>
                    </a:p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квадратов,</a:t>
                      </a:r>
                    </a:p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пятиугольников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8412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Вершин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6416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Ребер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5723848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FF7C101-3BC6-78FB-E7C5-F43B3501A15F}"/>
              </a:ext>
            </a:extLst>
          </p:cNvPr>
          <p:cNvSpPr txBox="1"/>
          <p:nvPr/>
        </p:nvSpPr>
        <p:spPr>
          <a:xfrm>
            <a:off x="1581306" y="136657"/>
            <a:ext cx="530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1">
            <a:extLst>
              <a:ext uri="{FF2B5EF4-FFF2-40B4-BE49-F238E27FC236}">
                <a16:creationId xmlns="" xmlns:a16="http://schemas.microsoft.com/office/drawing/2014/main" id="{0A91B8FC-809B-0DDF-9AAA-0E59C8F8FE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218442"/>
              </p:ext>
            </p:extLst>
          </p:nvPr>
        </p:nvGraphicFramePr>
        <p:xfrm>
          <a:off x="1560669" y="3735020"/>
          <a:ext cx="6944422" cy="2560320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1602988">
                  <a:extLst>
                    <a:ext uri="{9D8B030D-6E8A-4147-A177-3AD203B41FA5}">
                      <a16:colId xmlns="" xmlns:a16="http://schemas.microsoft.com/office/drawing/2014/main" val="3278849422"/>
                    </a:ext>
                  </a:extLst>
                </a:gridCol>
                <a:gridCol w="5341434">
                  <a:extLst>
                    <a:ext uri="{9D8B030D-6E8A-4147-A177-3AD203B41FA5}">
                      <a16:colId xmlns="" xmlns:a16="http://schemas.microsoft.com/office/drawing/2014/main" val="2339123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Ромбоусечённый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икосододекаэдр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821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Грани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30 квадратов,</a:t>
                      </a:r>
                    </a:p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шестиугольников,</a:t>
                      </a:r>
                    </a:p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десятиугольников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8412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Вершин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6416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Ребер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5723848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978FE19-26DE-1848-9455-9A0CA50C5FB2}"/>
              </a:ext>
            </a:extLst>
          </p:cNvPr>
          <p:cNvSpPr txBox="1"/>
          <p:nvPr/>
        </p:nvSpPr>
        <p:spPr>
          <a:xfrm>
            <a:off x="1581306" y="3224859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="" xmlns:a16="http://schemas.microsoft.com/office/drawing/2014/main" id="{2D84F01D-0534-63C9-6DDE-D2181C216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945" y="644819"/>
            <a:ext cx="256032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="" xmlns:a16="http://schemas.microsoft.com/office/drawing/2014/main" id="{A1121283-0827-8D0E-97B8-5AC0D0BD5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26" y="3652862"/>
            <a:ext cx="2642478" cy="264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579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Для Презентации По Математике Для Дошкольников -скачать много красивых  фото и картинок для шаблонов">
            <a:extLst>
              <a:ext uri="{FF2B5EF4-FFF2-40B4-BE49-F238E27FC236}">
                <a16:creationId xmlns="" xmlns:a16="http://schemas.microsoft.com/office/drawing/2014/main" id="{FFF4B5B7-D9AF-36AB-9DBA-2BAAA8B7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1">
            <a:extLst>
              <a:ext uri="{FF2B5EF4-FFF2-40B4-BE49-F238E27FC236}">
                <a16:creationId xmlns="" xmlns:a16="http://schemas.microsoft.com/office/drawing/2014/main" id="{6BA22732-3313-5182-C0EA-10C9A8D99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845806"/>
              </p:ext>
            </p:extLst>
          </p:nvPr>
        </p:nvGraphicFramePr>
        <p:xfrm>
          <a:off x="1627576" y="2166460"/>
          <a:ext cx="6944422" cy="2560320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1602988">
                  <a:extLst>
                    <a:ext uri="{9D8B030D-6E8A-4147-A177-3AD203B41FA5}">
                      <a16:colId xmlns="" xmlns:a16="http://schemas.microsoft.com/office/drawing/2014/main" val="3278849422"/>
                    </a:ext>
                  </a:extLst>
                </a:gridCol>
                <a:gridCol w="5341434">
                  <a:extLst>
                    <a:ext uri="{9D8B030D-6E8A-4147-A177-3AD203B41FA5}">
                      <a16:colId xmlns="" xmlns:a16="http://schemas.microsoft.com/office/drawing/2014/main" val="2339123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Плосконосый додекаэдр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(курносый додекаэдр)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821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Грани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треугольников,</a:t>
                      </a:r>
                    </a:p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пятиугольников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8412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Вершин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6416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Ребер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5723848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FF7C101-3BC6-78FB-E7C5-F43B3501A15F}"/>
              </a:ext>
            </a:extLst>
          </p:cNvPr>
          <p:cNvSpPr txBox="1"/>
          <p:nvPr/>
        </p:nvSpPr>
        <p:spPr>
          <a:xfrm>
            <a:off x="1648213" y="1658298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="" xmlns:a16="http://schemas.microsoft.com/office/drawing/2014/main" id="{C4FB06F0-ED43-F907-388C-ABA5A7547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769" y="2040673"/>
            <a:ext cx="2946883" cy="294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617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Для Презентации По Математике Для Дошкольников -скачать много красивых  фото и картинок для шаблонов">
            <a:extLst>
              <a:ext uri="{FF2B5EF4-FFF2-40B4-BE49-F238E27FC236}">
                <a16:creationId xmlns="" xmlns:a16="http://schemas.microsoft.com/office/drawing/2014/main" id="{FFF4B5B7-D9AF-36AB-9DBA-2BAAA8B7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EDDAEF3-7C85-73C6-8C70-1B02AFD134D4}"/>
              </a:ext>
            </a:extLst>
          </p:cNvPr>
          <p:cNvSpPr txBox="1"/>
          <p:nvPr/>
        </p:nvSpPr>
        <p:spPr>
          <a:xfrm>
            <a:off x="1508202" y="213657"/>
            <a:ext cx="9609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Где можно встретить эти многогранники в жизни?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="" xmlns:a16="http://schemas.microsoft.com/office/drawing/2014/main" id="{22159848-A436-08C3-4B1C-8729A04703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21512" name="Picture 8">
            <a:extLst>
              <a:ext uri="{FF2B5EF4-FFF2-40B4-BE49-F238E27FC236}">
                <a16:creationId xmlns="" xmlns:a16="http://schemas.microsoft.com/office/drawing/2014/main" id="{FCA18831-B55C-B172-D7CA-FC64BF8B9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2" t="55572" r="48721" b="2913"/>
          <a:stretch/>
        </p:blipFill>
        <p:spPr bwMode="auto">
          <a:xfrm>
            <a:off x="1257585" y="3712843"/>
            <a:ext cx="4181876" cy="292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5908948-AFA2-9C6A-528D-9B4CDE0EE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2" t="51712" r="3816" b="4679"/>
          <a:stretch/>
        </p:blipFill>
        <p:spPr bwMode="auto">
          <a:xfrm>
            <a:off x="3872197" y="2918780"/>
            <a:ext cx="3035351" cy="20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B53812E-5C36-2F2C-D62D-FC4D3E5DB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2040" y="4186480"/>
            <a:ext cx="4367096" cy="2457863"/>
          </a:xfrm>
          <a:prstGeom prst="rect">
            <a:avLst/>
          </a:prstGeom>
        </p:spPr>
      </p:pic>
      <p:pic>
        <p:nvPicPr>
          <p:cNvPr id="21516" name="Picture 12" descr="Формы огранки алмаза: как алмаз превращается в драгоценный камень бриллиант.">
            <a:extLst>
              <a:ext uri="{FF2B5EF4-FFF2-40B4-BE49-F238E27FC236}">
                <a16:creationId xmlns="" xmlns:a16="http://schemas.microsoft.com/office/drawing/2014/main" id="{9E246515-F6EA-AB72-9DDF-87F948FE7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635" y="950534"/>
            <a:ext cx="7177836" cy="199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Усечённый икосаэдр">
            <a:extLst>
              <a:ext uri="{FF2B5EF4-FFF2-40B4-BE49-F238E27FC236}">
                <a16:creationId xmlns="" xmlns:a16="http://schemas.microsoft.com/office/drawing/2014/main" id="{542F6E6B-FCD4-44C3-62A6-D108FA7E7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741" y="4912913"/>
            <a:ext cx="2440632" cy="17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Химическая модель молекул в кристалле Иллюстрация штока - иллюстрации  насчитывающей ð¼oð, ñ…ð¸ð¼ð¸ðºð°ñ‚: 87738145">
            <a:extLst>
              <a:ext uri="{FF2B5EF4-FFF2-40B4-BE49-F238E27FC236}">
                <a16:creationId xmlns="" xmlns:a16="http://schemas.microsoft.com/office/drawing/2014/main" id="{2D064B46-ECD3-EC89-0E85-432820EB5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6" t="16583" b="8046"/>
          <a:stretch/>
        </p:blipFill>
        <p:spPr bwMode="auto">
          <a:xfrm>
            <a:off x="8978951" y="1107051"/>
            <a:ext cx="2712135" cy="245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AEB9B26-A76D-A377-E3C4-668597EBA8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785"/>
          <a:stretch/>
        </p:blipFill>
        <p:spPr>
          <a:xfrm>
            <a:off x="7309477" y="2986200"/>
            <a:ext cx="2220592" cy="199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75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ПОЛУПРАВИЛЬНЫЕ МНОГОГРАННИКИ">
            <a:extLst>
              <a:ext uri="{FF2B5EF4-FFF2-40B4-BE49-F238E27FC236}">
                <a16:creationId xmlns="" xmlns:a16="http://schemas.microsoft.com/office/drawing/2014/main" id="{FD27416F-D906-1BDA-A824-E8637198B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93" y="26241"/>
            <a:ext cx="10307443" cy="680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8">
            <a:extLst>
              <a:ext uri="{FF2B5EF4-FFF2-40B4-BE49-F238E27FC236}">
                <a16:creationId xmlns="" xmlns:a16="http://schemas.microsoft.com/office/drawing/2014/main" id="{DA7E40A1-185A-ABA4-1A4A-253DDEAC0219}"/>
              </a:ext>
            </a:extLst>
          </p:cNvPr>
          <p:cNvSpPr/>
          <p:nvPr/>
        </p:nvSpPr>
        <p:spPr>
          <a:xfrm>
            <a:off x="6096000" y="1252938"/>
            <a:ext cx="65271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pPr algn="r">
              <a:defRPr/>
            </a:pP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6C72F5-0844-9819-61CE-4CDE8341AC3F}"/>
              </a:ext>
            </a:extLst>
          </p:cNvPr>
          <p:cNvSpPr txBox="1"/>
          <p:nvPr/>
        </p:nvSpPr>
        <p:spPr>
          <a:xfrm>
            <a:off x="0" y="1905505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nell Roundhand Black" panose="02000603080000090004" pitchFamily="2" charset="77"/>
              </a:rPr>
              <a:t>Спасибо за внимание!</a:t>
            </a:r>
            <a:endParaRPr lang="x-none" sz="96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nell Roundhand Black" panose="0200060308000009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27310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Фон Для Презентации По Математике Для Дошкольников -скачать много красивых  фото и картинок для шаблонов">
            <a:extLst>
              <a:ext uri="{FF2B5EF4-FFF2-40B4-BE49-F238E27FC236}">
                <a16:creationId xmlns="" xmlns:a16="http://schemas.microsoft.com/office/drawing/2014/main" id="{3AA70A23-B553-DC93-0265-ED791AA24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EC226A0-B2F3-DBB7-53DB-1F8B5CDBCF9F}"/>
              </a:ext>
            </a:extLst>
          </p:cNvPr>
          <p:cNvSpPr txBox="1"/>
          <p:nvPr/>
        </p:nvSpPr>
        <p:spPr>
          <a:xfrm>
            <a:off x="1329435" y="331704"/>
            <a:ext cx="4971353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Архимед (287 г. до н.э. – 212 г. до </a:t>
            </a:r>
            <a:r>
              <a:rPr lang="ru-RU" sz="2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н.э</a:t>
            </a:r>
            <a:r>
              <a:rPr lang="ru-RU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spcAft>
                <a:spcPts val="0"/>
              </a:spcAft>
            </a:pPr>
            <a:r>
              <a:rPr lang="ru-RU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Древнегреческий математик, физик и механик.</a:t>
            </a:r>
          </a:p>
          <a:p>
            <a:r>
              <a:rPr lang="ru-RU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Родился в Сиракузах. Предполагают, что его отцом был астроном Фидий. Архимед - автор многочисленных открытий и изобретений: машины для орошения полей, водоподъемного механизма (архимедов винт), системы рычагов, блоков для подъема больших тяжестей, военных метательных машин и т.п. Во время 2-й Пунической войны он возглавил оборону Сиракуз. Его метательные машины вынудили римлян отказаться от попытки взять город штурмом и заставили перейти к осаде.</a:t>
            </a:r>
            <a:endParaRPr lang="x-none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АРХИМЕД - Сканворды, Энциклопедический словарь, Афоризмы, Орфографический  словарь, Синонимы, Словарь русских имен, Словарь имён, Словарь  древнегреческих имен, Грамматический словарь, Толковый словарь, Словарь  иностранных слов, Словарь слов из ...">
            <a:extLst>
              <a:ext uri="{FF2B5EF4-FFF2-40B4-BE49-F238E27FC236}">
                <a16:creationId xmlns="" xmlns:a16="http://schemas.microsoft.com/office/drawing/2014/main" id="{E719A7FA-4922-9A89-531E-E151E9540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097958"/>
            <a:ext cx="5570538" cy="342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627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Для Презентации По Математике Для Дошкольников -скачать много красивых  фото и картинок для шаблонов">
            <a:extLst>
              <a:ext uri="{FF2B5EF4-FFF2-40B4-BE49-F238E27FC236}">
                <a16:creationId xmlns="" xmlns:a16="http://schemas.microsoft.com/office/drawing/2014/main" id="{FFF4B5B7-D9AF-36AB-9DBA-2BAAA8B7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95DC9B9-D66E-78AD-D13A-15F9F7EE4E72}"/>
              </a:ext>
            </a:extLst>
          </p:cNvPr>
          <p:cNvSpPr/>
          <p:nvPr/>
        </p:nvSpPr>
        <p:spPr>
          <a:xfrm>
            <a:off x="6096000" y="419048"/>
            <a:ext cx="5768897" cy="4895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458A40E-854C-4B53-CEF5-90CC7297DF3E}"/>
              </a:ext>
            </a:extLst>
          </p:cNvPr>
          <p:cNvSpPr txBox="1"/>
          <p:nvPr/>
        </p:nvSpPr>
        <p:spPr>
          <a:xfrm>
            <a:off x="1489712" y="419048"/>
            <a:ext cx="4342471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Древнегреческому ученому Архимеду принадлежит открытие 13 многогранников - "архимедовых тел". Которые так же именуют полуправильными многогранниками. Каждое из них ограничено </a:t>
            </a:r>
            <a:r>
              <a:rPr lang="ru-RU" sz="22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неодноимёнными</a:t>
            </a:r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правильными многоугольниками и в котором равны многогранные углы и одноименные многоугольники. Кроме того, в каждой вершине сходится одно и тоже число одинаковых граней. В одинаковом порядке каждое из этих тел может быть вписано в сферу.</a:t>
            </a:r>
            <a:b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x-none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Архимедовы тела">
            <a:extLst>
              <a:ext uri="{FF2B5EF4-FFF2-40B4-BE49-F238E27FC236}">
                <a16:creationId xmlns="" xmlns:a16="http://schemas.microsoft.com/office/drawing/2014/main" id="{E140A43B-9EB7-7D9E-8E9D-E6EA4AB75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65" b="91843" l="20221" r="90564">
                        <a14:foregroundMark x1="36029" y1="27080" x2="36029" y2="27080"/>
                        <a14:foregroundMark x1="30515" y1="36705" x2="30515" y2="36705"/>
                        <a14:foregroundMark x1="32108" y1="27569" x2="32108" y2="27569"/>
                        <a14:foregroundMark x1="48039" y1="33605" x2="51103" y2="27896"/>
                        <a14:foregroundMark x1="51103" y1="27896" x2="56863" y2="26754"/>
                        <a14:foregroundMark x1="56863" y1="26754" x2="56985" y2="26754"/>
                        <a14:foregroundMark x1="33701" y1="86786" x2="29167" y2="79608"/>
                        <a14:foregroundMark x1="29167" y1="79608" x2="26593" y2="72594"/>
                        <a14:foregroundMark x1="26593" y1="72594" x2="23407" y2="72268"/>
                        <a14:foregroundMark x1="20343" y1="62643" x2="20588" y2="60848"/>
                        <a14:foregroundMark x1="80882" y1="78303" x2="80025" y2="82545"/>
                        <a14:foregroundMark x1="80760" y1="53344" x2="86275" y2="53181"/>
                        <a14:foregroundMark x1="86275" y1="53181" x2="88971" y2="59380"/>
                        <a14:foregroundMark x1="88971" y1="59380" x2="89338" y2="66395"/>
                        <a14:foregroundMark x1="89338" y1="66395" x2="90564" y2="66232"/>
                        <a14:foregroundMark x1="49265" y1="84339" x2="53676" y2="85481"/>
                        <a14:foregroundMark x1="21446" y1="79282" x2="21814" y2="78140"/>
                        <a14:foregroundMark x1="51838" y1="23165" x2="53799" y2="23328"/>
                        <a14:foregroundMark x1="79412" y1="91843" x2="74265" y2="90375"/>
                        <a14:foregroundMark x1="43995" y1="69821" x2="45466" y2="70310"/>
                        <a14:backgroundMark x1="41667" y1="75204" x2="40441" y2="71778"/>
                        <a14:backgroundMark x1="66054" y1="80914" x2="69363" y2="75041"/>
                        <a14:backgroundMark x1="74510" y1="64274" x2="74510" y2="62316"/>
                        <a14:backgroundMark x1="74877" y1="58728" x2="74142" y2="59543"/>
                        <a14:backgroundMark x1="55515" y1="63295" x2="55760" y2="61011"/>
                        <a14:backgroundMark x1="55392" y1="56770" x2="56005" y2="58075"/>
                        <a14:backgroundMark x1="36397" y1="58728" x2="36397" y2="57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71" t="19376" r="4555" b="4583"/>
          <a:stretch/>
        </p:blipFill>
        <p:spPr bwMode="auto">
          <a:xfrm>
            <a:off x="5964091" y="682184"/>
            <a:ext cx="6032714" cy="436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124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Для Презентации По Математике Для Дошкольников -скачать много красивых  фото и картинок для шаблонов">
            <a:extLst>
              <a:ext uri="{FF2B5EF4-FFF2-40B4-BE49-F238E27FC236}">
                <a16:creationId xmlns="" xmlns:a16="http://schemas.microsoft.com/office/drawing/2014/main" id="{FFF4B5B7-D9AF-36AB-9DBA-2BAAA8B7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9A51749-87EF-8E0E-5063-AF423033813F}"/>
              </a:ext>
            </a:extLst>
          </p:cNvPr>
          <p:cNvSpPr txBox="1"/>
          <p:nvPr/>
        </p:nvSpPr>
        <p:spPr>
          <a:xfrm>
            <a:off x="2007391" y="5302250"/>
            <a:ext cx="699373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Прародителем каждого из 13-ти полуправильных многогранников является один из пяти Платоновых (правильных) многогранников.</a:t>
            </a:r>
            <a:endParaRPr lang="x-none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90F4A0CD-7B81-2FEE-ABC7-04CF098EC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391" y="447754"/>
            <a:ext cx="8541481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407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Для Презентации По Математике Для Дошкольников -скачать много красивых  фото и картинок для шаблонов">
            <a:extLst>
              <a:ext uri="{FF2B5EF4-FFF2-40B4-BE49-F238E27FC236}">
                <a16:creationId xmlns="" xmlns:a16="http://schemas.microsoft.com/office/drawing/2014/main" id="{FFF4B5B7-D9AF-36AB-9DBA-2BAAA8B7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6821E237-AC82-DEE6-850C-68522B435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2" r="32123"/>
          <a:stretch/>
        </p:blipFill>
        <p:spPr bwMode="auto">
          <a:xfrm>
            <a:off x="1543050" y="1017349"/>
            <a:ext cx="3114675" cy="525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99FB445-4DBD-404A-04DD-0917237C1411}"/>
              </a:ext>
            </a:extLst>
          </p:cNvPr>
          <p:cNvSpPr txBox="1"/>
          <p:nvPr/>
        </p:nvSpPr>
        <p:spPr>
          <a:xfrm>
            <a:off x="4941651" y="702735"/>
            <a:ext cx="57072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названии любого многогранника есть слово-основа, которая определяет количество граней. Именно эта основа позволяет определить, к какому из пяти правильных многогранников относится текущий</a:t>
            </a:r>
            <a:endParaRPr lang="x-non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="" xmlns:a16="http://schemas.microsoft.com/office/drawing/2014/main" id="{F06CAF34-BAD4-3E43-884A-22926C448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1" t="23086" r="22656" b="10097"/>
          <a:stretch/>
        </p:blipFill>
        <p:spPr bwMode="auto">
          <a:xfrm>
            <a:off x="5429250" y="3119361"/>
            <a:ext cx="3843338" cy="314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742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Для Презентации По Математике Для Дошкольников -скачать много красивых  фото и картинок для шаблонов">
            <a:extLst>
              <a:ext uri="{FF2B5EF4-FFF2-40B4-BE49-F238E27FC236}">
                <a16:creationId xmlns="" xmlns:a16="http://schemas.microsoft.com/office/drawing/2014/main" id="{FFF4B5B7-D9AF-36AB-9DBA-2BAAA8B7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6" name="Picture 44">
            <a:extLst>
              <a:ext uri="{FF2B5EF4-FFF2-40B4-BE49-F238E27FC236}">
                <a16:creationId xmlns="" xmlns:a16="http://schemas.microsoft.com/office/drawing/2014/main" id="{F66F9C46-0E54-EC41-5EEC-F642A4EEF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845" y="1204559"/>
            <a:ext cx="2445754" cy="244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8ACB33C-6B08-CA1E-2B91-FB847093511F}"/>
              </a:ext>
            </a:extLst>
          </p:cNvPr>
          <p:cNvSpPr txBox="1"/>
          <p:nvPr/>
        </p:nvSpPr>
        <p:spPr>
          <a:xfrm>
            <a:off x="1508202" y="213657"/>
            <a:ext cx="96095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Итак, архимедовы тела - это выпуклые полуправильные многогранники. </a:t>
            </a:r>
          </a:p>
          <a:p>
            <a:pPr algn="ctr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Тел Архимеда всего тринадцать.</a:t>
            </a: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="" xmlns:a16="http://schemas.microsoft.com/office/drawing/2014/main" id="{6BA22732-3313-5182-C0EA-10C9A8D99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100088"/>
              </p:ext>
            </p:extLst>
          </p:nvPr>
        </p:nvGraphicFramePr>
        <p:xfrm>
          <a:off x="1581306" y="1300480"/>
          <a:ext cx="6944422" cy="2072640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1602988">
                  <a:extLst>
                    <a:ext uri="{9D8B030D-6E8A-4147-A177-3AD203B41FA5}">
                      <a16:colId xmlns="" xmlns:a16="http://schemas.microsoft.com/office/drawing/2014/main" val="3278849422"/>
                    </a:ext>
                  </a:extLst>
                </a:gridCol>
                <a:gridCol w="5341434">
                  <a:extLst>
                    <a:ext uri="{9D8B030D-6E8A-4147-A177-3AD203B41FA5}">
                      <a16:colId xmlns="" xmlns:a16="http://schemas.microsoft.com/office/drawing/2014/main" val="2339123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Усечённый тетраэдр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821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Грани</a:t>
                      </a:r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треугольника,4 шестиугольника</a:t>
                      </a:r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8412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Вершин</a:t>
                      </a:r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6416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Ребер</a:t>
                      </a:r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5723848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FF7C101-3BC6-78FB-E7C5-F43B3501A15F}"/>
              </a:ext>
            </a:extLst>
          </p:cNvPr>
          <p:cNvSpPr txBox="1"/>
          <p:nvPr/>
        </p:nvSpPr>
        <p:spPr>
          <a:xfrm>
            <a:off x="1508202" y="82609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1">
            <a:extLst>
              <a:ext uri="{FF2B5EF4-FFF2-40B4-BE49-F238E27FC236}">
                <a16:creationId xmlns="" xmlns:a16="http://schemas.microsoft.com/office/drawing/2014/main" id="{0A91B8FC-809B-0DDF-9AAA-0E59C8F8FE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950378"/>
              </p:ext>
            </p:extLst>
          </p:nvPr>
        </p:nvGraphicFramePr>
        <p:xfrm>
          <a:off x="1581306" y="3903215"/>
          <a:ext cx="6944422" cy="2499360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1602988">
                  <a:extLst>
                    <a:ext uri="{9D8B030D-6E8A-4147-A177-3AD203B41FA5}">
                      <a16:colId xmlns="" xmlns:a16="http://schemas.microsoft.com/office/drawing/2014/main" val="3278849422"/>
                    </a:ext>
                  </a:extLst>
                </a:gridCol>
                <a:gridCol w="5341434">
                  <a:extLst>
                    <a:ext uri="{9D8B030D-6E8A-4147-A177-3AD203B41FA5}">
                      <a16:colId xmlns="" xmlns:a16="http://schemas.microsoft.com/office/drawing/2014/main" val="2339123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Кубооктоэдр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821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Грани</a:t>
                      </a:r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треугольников,</a:t>
                      </a:r>
                    </a:p>
                    <a:p>
                      <a:pPr algn="ctr"/>
                      <a:r>
                        <a:rPr lang="ru-RU" sz="2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квадратов</a:t>
                      </a:r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8412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Вершин</a:t>
                      </a:r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6416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Ребер</a:t>
                      </a:r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5723848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978FE19-26DE-1848-9455-9A0CA50C5FB2}"/>
              </a:ext>
            </a:extLst>
          </p:cNvPr>
          <p:cNvSpPr txBox="1"/>
          <p:nvPr/>
        </p:nvSpPr>
        <p:spPr>
          <a:xfrm>
            <a:off x="1508202" y="342900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38" name="Picture 46">
            <a:extLst>
              <a:ext uri="{FF2B5EF4-FFF2-40B4-BE49-F238E27FC236}">
                <a16:creationId xmlns="" xmlns:a16="http://schemas.microsoft.com/office/drawing/2014/main" id="{994BA935-3942-6075-3C75-5D0C644A0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264" y="3837255"/>
            <a:ext cx="2565319" cy="256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645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Для Презентации По Математике Для Дошкольников -скачать много красивых  фото и картинок для шаблонов">
            <a:extLst>
              <a:ext uri="{FF2B5EF4-FFF2-40B4-BE49-F238E27FC236}">
                <a16:creationId xmlns="" xmlns:a16="http://schemas.microsoft.com/office/drawing/2014/main" id="{FFF4B5B7-D9AF-36AB-9DBA-2BAAA8B7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64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1">
            <a:extLst>
              <a:ext uri="{FF2B5EF4-FFF2-40B4-BE49-F238E27FC236}">
                <a16:creationId xmlns="" xmlns:a16="http://schemas.microsoft.com/office/drawing/2014/main" id="{6BA22732-3313-5182-C0EA-10C9A8D99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838677"/>
              </p:ext>
            </p:extLst>
          </p:nvPr>
        </p:nvGraphicFramePr>
        <p:xfrm>
          <a:off x="1560669" y="449763"/>
          <a:ext cx="6944422" cy="2194560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1602988">
                  <a:extLst>
                    <a:ext uri="{9D8B030D-6E8A-4147-A177-3AD203B41FA5}">
                      <a16:colId xmlns="" xmlns:a16="http://schemas.microsoft.com/office/drawing/2014/main" val="3278849422"/>
                    </a:ext>
                  </a:extLst>
                </a:gridCol>
                <a:gridCol w="5341434">
                  <a:extLst>
                    <a:ext uri="{9D8B030D-6E8A-4147-A177-3AD203B41FA5}">
                      <a16:colId xmlns="" xmlns:a16="http://schemas.microsoft.com/office/drawing/2014/main" val="2339123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Усечённый 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821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Грани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треугольников,</a:t>
                      </a:r>
                    </a:p>
                    <a:p>
                      <a:pPr algn="ctr"/>
                      <a:r>
                        <a:rPr lang="ru-RU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восьмиугольников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8412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Вершин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6416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Ребер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5723848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FF7C101-3BC6-78FB-E7C5-F43B3501A15F}"/>
              </a:ext>
            </a:extLst>
          </p:cNvPr>
          <p:cNvSpPr txBox="1"/>
          <p:nvPr/>
        </p:nvSpPr>
        <p:spPr>
          <a:xfrm>
            <a:off x="1581306" y="-5839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1">
            <a:extLst>
              <a:ext uri="{FF2B5EF4-FFF2-40B4-BE49-F238E27FC236}">
                <a16:creationId xmlns="" xmlns:a16="http://schemas.microsoft.com/office/drawing/2014/main" id="{0A91B8FC-809B-0DDF-9AAA-0E59C8F8FE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62177"/>
              </p:ext>
            </p:extLst>
          </p:nvPr>
        </p:nvGraphicFramePr>
        <p:xfrm>
          <a:off x="1560669" y="3405729"/>
          <a:ext cx="6944422" cy="2194560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1602988">
                  <a:extLst>
                    <a:ext uri="{9D8B030D-6E8A-4147-A177-3AD203B41FA5}">
                      <a16:colId xmlns="" xmlns:a16="http://schemas.microsoft.com/office/drawing/2014/main" val="3278849422"/>
                    </a:ext>
                  </a:extLst>
                </a:gridCol>
                <a:gridCol w="5341434">
                  <a:extLst>
                    <a:ext uri="{9D8B030D-6E8A-4147-A177-3AD203B41FA5}">
                      <a16:colId xmlns="" xmlns:a16="http://schemas.microsoft.com/office/drawing/2014/main" val="2339123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Усечённый октаэдр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821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Грани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квадратов,</a:t>
                      </a:r>
                    </a:p>
                    <a:p>
                      <a:pPr algn="ctr"/>
                      <a:r>
                        <a:rPr lang="ru-RU" sz="2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шестиугольников</a:t>
                      </a:r>
                      <a:endParaRPr lang="x-none" sz="24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8412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Вершин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6416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Ребер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5723848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978FE19-26DE-1848-9455-9A0CA50C5FB2}"/>
              </a:ext>
            </a:extLst>
          </p:cNvPr>
          <p:cNvSpPr txBox="1"/>
          <p:nvPr/>
        </p:nvSpPr>
        <p:spPr>
          <a:xfrm>
            <a:off x="1581306" y="291763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46" name="Picture 30">
            <a:extLst>
              <a:ext uri="{FF2B5EF4-FFF2-40B4-BE49-F238E27FC236}">
                <a16:creationId xmlns="" xmlns:a16="http://schemas.microsoft.com/office/drawing/2014/main" id="{67EFA70D-F5CD-4B42-CAA8-1BB7B657A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080" y="297363"/>
            <a:ext cx="2499360" cy="24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0" name="Picture 34">
            <a:extLst>
              <a:ext uri="{FF2B5EF4-FFF2-40B4-BE49-F238E27FC236}">
                <a16:creationId xmlns="" xmlns:a16="http://schemas.microsoft.com/office/drawing/2014/main" id="{A35A0416-A7AC-6A08-CAE7-402D7C441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080" y="3385661"/>
            <a:ext cx="2499360" cy="24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608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Для Презентации По Математике Для Дошкольников -скачать много красивых  фото и картинок для шаблонов">
            <a:extLst>
              <a:ext uri="{FF2B5EF4-FFF2-40B4-BE49-F238E27FC236}">
                <a16:creationId xmlns="" xmlns:a16="http://schemas.microsoft.com/office/drawing/2014/main" id="{FFF4B5B7-D9AF-36AB-9DBA-2BAAA8B7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64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1">
            <a:extLst>
              <a:ext uri="{FF2B5EF4-FFF2-40B4-BE49-F238E27FC236}">
                <a16:creationId xmlns="" xmlns:a16="http://schemas.microsoft.com/office/drawing/2014/main" id="{6BA22732-3313-5182-C0EA-10C9A8D99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303383"/>
              </p:ext>
            </p:extLst>
          </p:nvPr>
        </p:nvGraphicFramePr>
        <p:xfrm>
          <a:off x="1560669" y="3746220"/>
          <a:ext cx="6944422" cy="2560320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1602988">
                  <a:extLst>
                    <a:ext uri="{9D8B030D-6E8A-4147-A177-3AD203B41FA5}">
                      <a16:colId xmlns="" xmlns:a16="http://schemas.microsoft.com/office/drawing/2014/main" val="3278849422"/>
                    </a:ext>
                  </a:extLst>
                </a:gridCol>
                <a:gridCol w="5341434">
                  <a:extLst>
                    <a:ext uri="{9D8B030D-6E8A-4147-A177-3AD203B41FA5}">
                      <a16:colId xmlns="" xmlns:a16="http://schemas.microsoft.com/office/drawing/2014/main" val="2339123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Усечённый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кубооктаэдр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821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Грани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квадратов,</a:t>
                      </a:r>
                    </a:p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шестигольников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восьмиугольников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8412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Вершин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6416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Ребер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5723848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FF7C101-3BC6-78FB-E7C5-F43B3501A15F}"/>
              </a:ext>
            </a:extLst>
          </p:cNvPr>
          <p:cNvSpPr txBox="1"/>
          <p:nvPr/>
        </p:nvSpPr>
        <p:spPr>
          <a:xfrm>
            <a:off x="1560669" y="-17080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978FE19-26DE-1848-9455-9A0CA50C5FB2}"/>
              </a:ext>
            </a:extLst>
          </p:cNvPr>
          <p:cNvSpPr txBox="1"/>
          <p:nvPr/>
        </p:nvSpPr>
        <p:spPr>
          <a:xfrm>
            <a:off x="1560669" y="328455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="" xmlns:a16="http://schemas.microsoft.com/office/drawing/2014/main" id="{14713C5F-D8A3-C37B-A9D3-388002646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678" y="3429000"/>
            <a:ext cx="2588789" cy="258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1">
            <a:extLst>
              <a:ext uri="{FF2B5EF4-FFF2-40B4-BE49-F238E27FC236}">
                <a16:creationId xmlns="" xmlns:a16="http://schemas.microsoft.com/office/drawing/2014/main" id="{60378BD3-83B4-154E-F441-9A62AD20D2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012595"/>
              </p:ext>
            </p:extLst>
          </p:nvPr>
        </p:nvGraphicFramePr>
        <p:xfrm>
          <a:off x="1560669" y="281493"/>
          <a:ext cx="6944422" cy="2926080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1602988">
                  <a:extLst>
                    <a:ext uri="{9D8B030D-6E8A-4147-A177-3AD203B41FA5}">
                      <a16:colId xmlns="" xmlns:a16="http://schemas.microsoft.com/office/drawing/2014/main" val="3278849422"/>
                    </a:ext>
                  </a:extLst>
                </a:gridCol>
                <a:gridCol w="5341434">
                  <a:extLst>
                    <a:ext uri="{9D8B030D-6E8A-4147-A177-3AD203B41FA5}">
                      <a16:colId xmlns="" xmlns:a16="http://schemas.microsoft.com/office/drawing/2014/main" val="2339123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Ромбокубооктаэдр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821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Грани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треугольников</a:t>
                      </a:r>
                    </a:p>
                    <a:p>
                      <a:pPr algn="ctr"/>
                      <a:r>
                        <a:rPr lang="ru-RU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квадратов</a:t>
                      </a:r>
                    </a:p>
                    <a:p>
                      <a:pPr algn="ctr"/>
                      <a:r>
                        <a:rPr lang="ru-RU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( 6 — в кубическом положении,</a:t>
                      </a:r>
                    </a:p>
                    <a:p>
                      <a:pPr algn="ctr"/>
                      <a:r>
                        <a:rPr lang="ru-RU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— в ромбическом)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8412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Вершин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6416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Ребер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57238483"/>
                  </a:ext>
                </a:extLst>
              </a:tr>
            </a:tbl>
          </a:graphicData>
        </a:graphic>
      </p:graphicFrame>
      <p:pic>
        <p:nvPicPr>
          <p:cNvPr id="4" name="Picture 32">
            <a:extLst>
              <a:ext uri="{FF2B5EF4-FFF2-40B4-BE49-F238E27FC236}">
                <a16:creationId xmlns="" xmlns:a16="http://schemas.microsoft.com/office/drawing/2014/main" id="{39576324-22B8-35D1-FB5C-6FEEC39B5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107" y="401072"/>
            <a:ext cx="2499360" cy="24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825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Для Презентации По Математике Для Дошкольников -скачать много красивых  фото и картинок для шаблонов">
            <a:extLst>
              <a:ext uri="{FF2B5EF4-FFF2-40B4-BE49-F238E27FC236}">
                <a16:creationId xmlns="" xmlns:a16="http://schemas.microsoft.com/office/drawing/2014/main" id="{FFF4B5B7-D9AF-36AB-9DBA-2BAAA8B7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1">
            <a:extLst>
              <a:ext uri="{FF2B5EF4-FFF2-40B4-BE49-F238E27FC236}">
                <a16:creationId xmlns="" xmlns:a16="http://schemas.microsoft.com/office/drawing/2014/main" id="{6BA22732-3313-5182-C0EA-10C9A8D99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8861"/>
              </p:ext>
            </p:extLst>
          </p:nvPr>
        </p:nvGraphicFramePr>
        <p:xfrm>
          <a:off x="1750240" y="790790"/>
          <a:ext cx="6944422" cy="2560320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1602988">
                  <a:extLst>
                    <a:ext uri="{9D8B030D-6E8A-4147-A177-3AD203B41FA5}">
                      <a16:colId xmlns="" xmlns:a16="http://schemas.microsoft.com/office/drawing/2014/main" val="3278849422"/>
                    </a:ext>
                  </a:extLst>
                </a:gridCol>
                <a:gridCol w="5341434">
                  <a:extLst>
                    <a:ext uri="{9D8B030D-6E8A-4147-A177-3AD203B41FA5}">
                      <a16:colId xmlns="" xmlns:a16="http://schemas.microsoft.com/office/drawing/2014/main" val="2339123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Плосконосый куб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(курносый куб)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821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Грани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треугольника,</a:t>
                      </a:r>
                    </a:p>
                    <a:p>
                      <a:pPr algn="ctr"/>
                      <a:r>
                        <a:rPr lang="ru-RU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квадратов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8412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Вершин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6416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Ребер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5723848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FF7C101-3BC6-78FB-E7C5-F43B3501A15F}"/>
              </a:ext>
            </a:extLst>
          </p:cNvPr>
          <p:cNvSpPr txBox="1"/>
          <p:nvPr/>
        </p:nvSpPr>
        <p:spPr>
          <a:xfrm>
            <a:off x="1776073" y="36386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1">
            <a:extLst>
              <a:ext uri="{FF2B5EF4-FFF2-40B4-BE49-F238E27FC236}">
                <a16:creationId xmlns="" xmlns:a16="http://schemas.microsoft.com/office/drawing/2014/main" id="{0A91B8FC-809B-0DDF-9AAA-0E59C8F8FE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479627"/>
              </p:ext>
            </p:extLst>
          </p:nvPr>
        </p:nvGraphicFramePr>
        <p:xfrm>
          <a:off x="1750240" y="4019424"/>
          <a:ext cx="6944422" cy="2194560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1602988">
                  <a:extLst>
                    <a:ext uri="{9D8B030D-6E8A-4147-A177-3AD203B41FA5}">
                      <a16:colId xmlns="" xmlns:a16="http://schemas.microsoft.com/office/drawing/2014/main" val="3278849422"/>
                    </a:ext>
                  </a:extLst>
                </a:gridCol>
                <a:gridCol w="5341434">
                  <a:extLst>
                    <a:ext uri="{9D8B030D-6E8A-4147-A177-3AD203B41FA5}">
                      <a16:colId xmlns="" xmlns:a16="http://schemas.microsoft.com/office/drawing/2014/main" val="2339123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Икосододекаэдр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821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Грани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треугольников,</a:t>
                      </a:r>
                    </a:p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пятиугольников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8412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Вершин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6416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Ребер</a:t>
                      </a:r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5723848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978FE19-26DE-1848-9455-9A0CA50C5FB2}"/>
              </a:ext>
            </a:extLst>
          </p:cNvPr>
          <p:cNvSpPr txBox="1"/>
          <p:nvPr/>
        </p:nvSpPr>
        <p:spPr>
          <a:xfrm>
            <a:off x="1770877" y="353133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="" xmlns:a16="http://schemas.microsoft.com/office/drawing/2014/main" id="{A487A2BC-7219-2AC3-9402-708F87285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004" y="790790"/>
            <a:ext cx="256032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="" xmlns:a16="http://schemas.microsoft.com/office/drawing/2014/main" id="{A006CE5F-DE66-2BB5-D8E6-9F7D78609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808" y="3993483"/>
            <a:ext cx="256032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289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</TotalTime>
  <Words>264</Words>
  <Application>Microsoft Office PowerPoint</Application>
  <PresentationFormat>Произвольный</PresentationFormat>
  <Paragraphs>149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Igor Volchenko</dc:creator>
  <cp:lastModifiedBy>Ирина</cp:lastModifiedBy>
  <cp:revision>9</cp:revision>
  <dcterms:created xsi:type="dcterms:W3CDTF">2023-02-06T01:38:30Z</dcterms:created>
  <dcterms:modified xsi:type="dcterms:W3CDTF">2023-06-05T17:12:46Z</dcterms:modified>
</cp:coreProperties>
</file>