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0" r:id="rId4"/>
    <p:sldId id="274" r:id="rId5"/>
    <p:sldId id="273" r:id="rId6"/>
    <p:sldId id="272" r:id="rId7"/>
    <p:sldId id="270" r:id="rId8"/>
    <p:sldId id="269" r:id="rId9"/>
    <p:sldId id="268" r:id="rId10"/>
    <p:sldId id="266" r:id="rId11"/>
    <p:sldId id="265" r:id="rId12"/>
    <p:sldId id="264" r:id="rId13"/>
    <p:sldId id="281" r:id="rId14"/>
    <p:sldId id="276" r:id="rId15"/>
    <p:sldId id="258" r:id="rId16"/>
    <p:sldId id="277" r:id="rId17"/>
    <p:sldId id="278" r:id="rId18"/>
    <p:sldId id="263" r:id="rId19"/>
    <p:sldId id="261" r:id="rId20"/>
    <p:sldId id="262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33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043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762000"/>
            <a:ext cx="35301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АДЫГЕЯ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47244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Попова Ирина Владимировна</a:t>
            </a:r>
          </a:p>
          <a:p>
            <a:pPr algn="ctr" eaLnBrk="0" hangingPunct="0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ctr" eaLnBrk="0" hangingPunct="0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МБОУ СШ №5</a:t>
            </a:r>
          </a:p>
          <a:p>
            <a:pPr algn="ctr" eaLnBrk="0" hangingPunct="0"/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Яблоновский</a:t>
            </a:r>
          </a:p>
          <a:p>
            <a:pPr algn="ctr" eaLnBrk="0" hangingPunct="0"/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Тахтамукайского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 eaLnBrk="0" hangingPunct="0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Республики Адыгея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8208912" cy="539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285728"/>
            <a:ext cx="6067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Гранитное ущелье</a:t>
            </a:r>
            <a:endParaRPr lang="ru-RU" sz="4800" b="1" dirty="0">
              <a:solidFill>
                <a:srgbClr val="0066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14480" y="285728"/>
            <a:ext cx="5786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Хаджохская</a:t>
            </a:r>
            <a:r>
              <a:rPr lang="ru-RU" sz="44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 теснина</a:t>
            </a:r>
            <a:endParaRPr lang="ru-RU" sz="4400" b="1" dirty="0">
              <a:solidFill>
                <a:srgbClr val="0066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071546"/>
            <a:ext cx="7620000" cy="542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1200" y="152400"/>
            <a:ext cx="564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Каменное море</a:t>
            </a:r>
            <a:endParaRPr lang="ru-RU" sz="4400" b="1" dirty="0">
              <a:solidFill>
                <a:srgbClr val="0000FF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8424936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документы\Ира\сканирование\Азишская пещера\Изображение0007.JPG"/>
          <p:cNvPicPr>
            <a:picLocks noChangeAspect="1" noChangeArrowheads="1"/>
          </p:cNvPicPr>
          <p:nvPr/>
        </p:nvPicPr>
        <p:blipFill>
          <a:blip r:embed="rId3" cstate="print"/>
          <a:srcRect l="6186" t="52626" r="54776" b="7475"/>
          <a:stretch>
            <a:fillRect/>
          </a:stretch>
        </p:blipFill>
        <p:spPr bwMode="auto">
          <a:xfrm>
            <a:off x="304800" y="1143000"/>
            <a:ext cx="432139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документы\Ира\сканирование\Азишская пещера\Изображение0007.JPG"/>
          <p:cNvPicPr>
            <a:picLocks noChangeAspect="1" noChangeArrowheads="1"/>
          </p:cNvPicPr>
          <p:nvPr/>
        </p:nvPicPr>
        <p:blipFill>
          <a:blip r:embed="rId3" cstate="print"/>
          <a:srcRect l="56117" t="7475" r="24609" b="54726"/>
          <a:stretch>
            <a:fillRect/>
          </a:stretch>
        </p:blipFill>
        <p:spPr bwMode="auto">
          <a:xfrm>
            <a:off x="5105400" y="1219200"/>
            <a:ext cx="3500437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документы\Ира\сканирование\Азишская пещера\Изображение0008.JPG"/>
          <p:cNvPicPr>
            <a:picLocks noChangeAspect="1" noChangeArrowheads="1"/>
          </p:cNvPicPr>
          <p:nvPr/>
        </p:nvPicPr>
        <p:blipFill>
          <a:blip r:embed="rId4" cstate="print"/>
          <a:srcRect l="9222" t="47165" r="68053" b="29210"/>
          <a:stretch>
            <a:fillRect/>
          </a:stretch>
        </p:blipFill>
        <p:spPr bwMode="auto">
          <a:xfrm>
            <a:off x="1295400" y="4214813"/>
            <a:ext cx="359410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19200" y="3048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Большая </a:t>
            </a:r>
            <a:r>
              <a:rPr lang="ru-RU" sz="4000" b="1" dirty="0" err="1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Азишская</a:t>
            </a:r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 пещера</a:t>
            </a:r>
            <a:endParaRPr lang="ru-RU" sz="4000" b="1" dirty="0">
              <a:solidFill>
                <a:srgbClr val="99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62400" y="2971800"/>
            <a:ext cx="485775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Водопад находится на реке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Сах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рай. Ширина реки выше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водо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пада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7м, а ниже- русло сужается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до полутора метров. С большим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шумом струи воды падают с ус-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тупа на уступ. Высота верхнего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уступа 1,5м, нижнего – 0, 7м.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1828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Водопад «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Манькин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шум»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4" y="357166"/>
            <a:ext cx="57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Водопады </a:t>
            </a:r>
            <a:r>
              <a:rPr lang="ru-RU" sz="4000" b="1" dirty="0" err="1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Руфабго</a:t>
            </a:r>
            <a:endParaRPr lang="ru-RU" sz="4000" b="1" dirty="0">
              <a:solidFill>
                <a:srgbClr val="99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672408" cy="535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334000" y="1143000"/>
            <a:ext cx="36576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Самое крупное 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интересное озеро на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Лагонакском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нагорье.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Длина- 165м, глубина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3,5м.Озеро имеет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форму полумесяца.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Вода из него уходит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только подземным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путем. В озеро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впадает 4 коротких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ручья. </a:t>
            </a:r>
          </a:p>
        </p:txBody>
      </p:sp>
      <p:pic>
        <p:nvPicPr>
          <p:cNvPr id="7" name="Picture 7" descr="D:\мои документы\Мои документы\ира\рисунки медиа\J0182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50292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286000" y="228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Озеро </a:t>
            </a:r>
            <a:r>
              <a:rPr lang="ru-RU" sz="4000" b="1" dirty="0" err="1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Псенодах</a:t>
            </a:r>
            <a:endParaRPr lang="ru-RU" sz="4000" b="1" dirty="0">
              <a:solidFill>
                <a:srgbClr val="99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48200" y="1295400"/>
            <a:ext cx="4267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Самый крупный водопад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на р.Белой. Расположен в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Кавказском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государствен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-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ном заповеднике.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Викто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-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, срываясь с 200м вы-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соты,бурлит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и клокочет.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Если летом Виктория низ-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вергается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с высоты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серебристо-шелковыми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нитями,то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зимой свисает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со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скалледяной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бахромой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D:\мои документы\Мои документы\ира\рисунки медиа\J0177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41148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09800" y="1524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Водопад Виктория</a:t>
            </a:r>
            <a:endParaRPr lang="ru-RU" sz="4000" b="1" dirty="0">
              <a:solidFill>
                <a:srgbClr val="99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мои документы\Мои документы\ира\рисунки медиа\J0177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8839200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981200"/>
            <a:ext cx="9134475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 Адыгее расположено более 100 озер. Озеро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Хуко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расположено в 7км на северо-восток от г.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Фишт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. Длина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озера 150 м, глубина- 10м. Озеро имеет форму овала. В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нем нет растительности,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только около берега можно за-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метить личинок ручейников. Высота снежного покрова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достигает 4-5м и сохраняется до июля. Озеро находится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подо льдом 9-10 месяцев в году.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381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Озеро </a:t>
            </a:r>
            <a:r>
              <a:rPr lang="ru-RU" sz="4000" b="1" dirty="0" err="1" smtClean="0">
                <a:solidFill>
                  <a:srgbClr val="990000"/>
                </a:solidFill>
                <a:latin typeface="Cambria" pitchFamily="18" charset="0"/>
                <a:ea typeface="Cambria" pitchFamily="18" charset="0"/>
              </a:rPr>
              <a:t>Хуко</a:t>
            </a:r>
            <a:endParaRPr lang="ru-RU" sz="4000" b="1" dirty="0">
              <a:solidFill>
                <a:srgbClr val="99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Полезные ископаемые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6" name="Picture 5" descr="карта Майко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214842" cy="5372101"/>
          </a:xfrm>
          <a:prstGeom prst="rect">
            <a:avLst/>
          </a:prstGeom>
          <a:noFill/>
        </p:spPr>
      </p:pic>
      <p:sp>
        <p:nvSpPr>
          <p:cNvPr id="7" name="Содержимое 6"/>
          <p:cNvSpPr txBox="1">
            <a:spLocks/>
          </p:cNvSpPr>
          <p:nvPr/>
        </p:nvSpPr>
        <p:spPr>
          <a:xfrm>
            <a:off x="4429124" y="1142984"/>
            <a:ext cx="4429156" cy="5240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 недрах Адыгеи обнаружено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свыше 50 видов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полезных ископаемых. Это: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горючие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(газ, нефть, каменный уголь)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металлические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(железная руда, свинец ,медь, серебро,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	никель),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неметаллические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(гипс, гранит, известняк, кровельные сланцы),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строительны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е полезные ископаемые (галька,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глина, песок, мел, гравий)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подземные воды.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Содержимое 7" descr="р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72198" y="2357430"/>
            <a:ext cx="2703815" cy="3936588"/>
          </a:xfrm>
          <a:prstGeom prst="rect">
            <a:avLst/>
          </a:prstGeom>
        </p:spPr>
      </p:pic>
      <p:pic>
        <p:nvPicPr>
          <p:cNvPr id="10" name="Содержимое 4" descr="e26a4a26ffb3245efd507cf74911f8b1_0_500_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87824" y="1988840"/>
            <a:ext cx="2185930" cy="2953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e26a4a26ffb3245efd507cf74911f8b1_0_500_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7824" y="1988840"/>
            <a:ext cx="2185930" cy="2953959"/>
          </a:xfrm>
          <a:prstGeom prst="rect">
            <a:avLst/>
          </a:prstGeom>
        </p:spPr>
      </p:pic>
      <p:pic>
        <p:nvPicPr>
          <p:cNvPr id="6" name="Содержимое 7" descr="р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2362200"/>
            <a:ext cx="2703815" cy="393658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288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Отрасли производства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8" name="Рисунок 7" descr="Рисунок5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1520" y="260648"/>
            <a:ext cx="1872208" cy="1872208"/>
          </a:xfrm>
          <a:prstGeom prst="rect">
            <a:avLst/>
          </a:prstGeom>
        </p:spPr>
      </p:pic>
      <p:pic>
        <p:nvPicPr>
          <p:cNvPr id="9" name="Рисунок 8" descr="Рисунок6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36296" y="188640"/>
            <a:ext cx="1684556" cy="1631914"/>
          </a:xfrm>
          <a:prstGeom prst="rect">
            <a:avLst/>
          </a:prstGeom>
        </p:spPr>
      </p:pic>
      <p:pic>
        <p:nvPicPr>
          <p:cNvPr id="10" name="Рисунок 9" descr="Рисунок2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3528" y="4437112"/>
            <a:ext cx="2307753" cy="2117601"/>
          </a:xfrm>
          <a:prstGeom prst="rect">
            <a:avLst/>
          </a:prstGeom>
        </p:spPr>
      </p:pic>
      <p:pic>
        <p:nvPicPr>
          <p:cNvPr id="11" name="Содержимое 5" descr="Рисунок4.wmf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164288" y="4509120"/>
            <a:ext cx="1566174" cy="2088232"/>
          </a:xfrm>
          <a:prstGeom prst="rect">
            <a:avLst/>
          </a:prstGeom>
        </p:spPr>
      </p:pic>
      <p:sp>
        <p:nvSpPr>
          <p:cNvPr id="12" name="Содержимое 3"/>
          <p:cNvSpPr txBox="1">
            <a:spLocks/>
          </p:cNvSpPr>
          <p:nvPr/>
        </p:nvSpPr>
        <p:spPr>
          <a:xfrm>
            <a:off x="214282" y="685800"/>
            <a:ext cx="8777318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производство пищевых продуктов («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Фабмай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», консервный комбинат «Адыгейский», «Мясной двор»,  «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Майкопхлеб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»)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обработка древесины и производство изделий из дерева (АО «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Картонтара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», 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з-д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«Дубитель»АО «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Льнокорд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»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целлюлозно-бумажное производство, 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машиностроение и металлообработка(«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Машзавод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»)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легкая промышленность(«Квант»,ОАО «Старт»).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выпуск высококачественного инсулина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 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Майкопское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научно- производственное объединение 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Минздравмедпром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РФ)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ш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3276600" y="2133600"/>
            <a:ext cx="5184576" cy="36004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8575" cap="rnd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Рассмотрите карту на стр.144-145 учебника и изучите условные обозначения.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Что нам расскажет эта карта?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Содержимое 4" descr="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1560" y="2276873"/>
            <a:ext cx="2150432" cy="3701006"/>
          </a:xfrm>
          <a:prstGeom prst="rect">
            <a:avLst/>
          </a:prstGeom>
        </p:spPr>
      </p:pic>
      <p:pic>
        <p:nvPicPr>
          <p:cNvPr id="8" name="Рисунок 7" descr="jcnm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572000" y="381000"/>
            <a:ext cx="2093849" cy="1282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e26a4a26ffb3245efd507cf74911f8b1_0_500_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7824" y="1988840"/>
            <a:ext cx="2185930" cy="2953959"/>
          </a:xfrm>
          <a:prstGeom prst="rect">
            <a:avLst/>
          </a:prstGeom>
        </p:spPr>
      </p:pic>
      <p:pic>
        <p:nvPicPr>
          <p:cNvPr id="6" name="Содержимое 7" descr="р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72198" y="2357430"/>
            <a:ext cx="2703815" cy="393658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Сельское хозяйство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10" name="Содержимое 5" descr="1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95536" y="404664"/>
            <a:ext cx="1512168" cy="1633899"/>
          </a:xfrm>
          <a:prstGeom prst="rect">
            <a:avLst/>
          </a:prstGeom>
        </p:spPr>
      </p:pic>
      <p:pic>
        <p:nvPicPr>
          <p:cNvPr id="11" name="Рисунок 10" descr="16.png"/>
          <p:cNvPicPr>
            <a:picLocks noChangeAspect="1"/>
          </p:cNvPicPr>
          <p:nvPr/>
        </p:nvPicPr>
        <p:blipFill>
          <a:blip r:embed="rId6" cstate="screen"/>
          <a:srcRect t="3983" b="5627"/>
          <a:stretch>
            <a:fillRect/>
          </a:stretch>
        </p:blipFill>
        <p:spPr>
          <a:xfrm>
            <a:off x="6948264" y="188640"/>
            <a:ext cx="1902718" cy="1719868"/>
          </a:xfrm>
          <a:prstGeom prst="rect">
            <a:avLst/>
          </a:prstGeom>
        </p:spPr>
      </p:pic>
      <p:pic>
        <p:nvPicPr>
          <p:cNvPr id="12" name="Содержимое 6" descr="1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7020272" y="2348880"/>
            <a:ext cx="1576414" cy="1817312"/>
          </a:xfrm>
          <a:prstGeom prst="rect">
            <a:avLst/>
          </a:prstGeom>
        </p:spPr>
      </p:pic>
      <p:pic>
        <p:nvPicPr>
          <p:cNvPr id="13" name="Рисунок 12" descr="21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79513" y="5365463"/>
            <a:ext cx="2016224" cy="1297944"/>
          </a:xfrm>
          <a:prstGeom prst="rect">
            <a:avLst/>
          </a:prstGeom>
        </p:spPr>
      </p:pic>
      <p:pic>
        <p:nvPicPr>
          <p:cNvPr id="14" name="Рисунок 13" descr="18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308304" y="5013176"/>
            <a:ext cx="1594808" cy="1584176"/>
          </a:xfrm>
          <a:prstGeom prst="rect">
            <a:avLst/>
          </a:prstGeom>
        </p:spPr>
      </p:pic>
      <p:pic>
        <p:nvPicPr>
          <p:cNvPr id="15" name="Рисунок 14" descr="20_mini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51520" y="1772816"/>
            <a:ext cx="8592049" cy="48965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/>
          <p:cNvSpPr txBox="1"/>
          <p:nvPr/>
        </p:nvSpPr>
        <p:spPr>
          <a:xfrm>
            <a:off x="2571736" y="1214422"/>
            <a:ext cx="3921266" cy="800219"/>
          </a:xfrm>
          <a:prstGeom prst="rect">
            <a:avLst/>
          </a:prstGeom>
          <a:solidFill>
            <a:srgbClr val="FF99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полеводство</a:t>
            </a:r>
          </a:p>
          <a:p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6116" y="2214554"/>
            <a:ext cx="2624437" cy="800219"/>
          </a:xfrm>
          <a:prstGeom prst="rect">
            <a:avLst/>
          </a:prstGeom>
          <a:solidFill>
            <a:srgbClr val="99FF3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овощеводство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714480" y="3714752"/>
            <a:ext cx="5461753" cy="1231106"/>
          </a:xfrm>
          <a:prstGeom prst="rect">
            <a:avLst/>
          </a:prstGeom>
          <a:solidFill>
            <a:srgbClr val="0066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животноводство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(овцеводство и птицеводство)</a:t>
            </a:r>
          </a:p>
          <a:p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9109" y="5572140"/>
            <a:ext cx="524669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Садоводство и виноградарство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ПОДВЕДЁМ ИТОГИ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152400" y="2895600"/>
            <a:ext cx="3816424" cy="2722810"/>
            <a:chOff x="251520" y="1988840"/>
            <a:chExt cx="3387549" cy="2506786"/>
          </a:xfrm>
        </p:grpSpPr>
        <p:pic>
          <p:nvPicPr>
            <p:cNvPr id="7" name="Рисунок 6" descr="0_80302_a3fba2ca_XL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51520" y="1988840"/>
              <a:ext cx="3387549" cy="2506786"/>
            </a:xfrm>
            <a:prstGeom prst="rect">
              <a:avLst/>
            </a:prstGeom>
          </p:spPr>
        </p:pic>
        <p:pic>
          <p:nvPicPr>
            <p:cNvPr id="8" name="Рисунок 7" descr="окр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03720" y="3359848"/>
              <a:ext cx="648000" cy="861240"/>
            </a:xfrm>
            <a:prstGeom prst="rect">
              <a:avLst/>
            </a:prstGeom>
          </p:spPr>
        </p:pic>
      </p:grp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51920" y="1484784"/>
            <a:ext cx="4824536" cy="4320480"/>
          </a:xfrm>
          <a:prstGeom prst="roundRect">
            <a:avLst/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609600" indent="-609600">
              <a:spcBef>
                <a:spcPct val="20000"/>
              </a:spcBef>
              <a:buFont typeface="+mj-lt"/>
              <a:buAutoNum type="arabicPeriod"/>
            </a:pPr>
            <a:r>
              <a:rPr lang="ru-RU" sz="2800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Что мы называем родным краем?</a:t>
            </a:r>
          </a:p>
          <a:p>
            <a:pPr marL="609600" indent="-609600">
              <a:spcBef>
                <a:spcPct val="20000"/>
              </a:spcBef>
              <a:buFont typeface="+mj-lt"/>
              <a:buAutoNum type="arabicPeriod"/>
            </a:pPr>
            <a:r>
              <a:rPr lang="ru-RU" sz="2800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О чём нам может рассказать административная карта России?</a:t>
            </a:r>
          </a:p>
          <a:p>
            <a:pPr marL="609600" indent="-609600">
              <a:spcBef>
                <a:spcPct val="20000"/>
              </a:spcBef>
              <a:buFont typeface="+mj-lt"/>
              <a:buAutoNum type="arabicPeriod"/>
            </a:pP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Что нового для себя вы узнали на уроке?</a:t>
            </a:r>
          </a:p>
          <a:p>
            <a:pPr marL="609600" indent="-609600">
              <a:spcBef>
                <a:spcPct val="20000"/>
              </a:spcBef>
              <a:buFont typeface="+mj-lt"/>
              <a:buAutoNum type="arabicPeriod"/>
            </a:pPr>
            <a:endParaRPr lang="ru-RU" sz="2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 smtClean="0">
              <a:solidFill>
                <a:srgbClr val="CC00CC"/>
              </a:solidFill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 smtClean="0">
              <a:solidFill>
                <a:srgbClr val="0000CC"/>
              </a:solidFill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>
              <a:solidFill>
                <a:srgbClr val="0000CC"/>
              </a:solidFill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>
              <a:solidFill>
                <a:srgbClr val="A50021"/>
              </a:solidFill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>
              <a:solidFill>
                <a:srgbClr val="FF0066"/>
              </a:solidFill>
            </a:endParaRPr>
          </a:p>
          <a:p>
            <a:pPr marL="609600" indent="-609600">
              <a:spcBef>
                <a:spcPct val="20000"/>
              </a:spcBef>
            </a:pPr>
            <a:endParaRPr lang="ru-RU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1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Административная  карта  России 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" name="Содержимое 3" descr="3 - копия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5883" y="980728"/>
            <a:ext cx="8818605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941168"/>
            <a:ext cx="8748000" cy="1692771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Российскую Федерацию составляют </a:t>
            </a:r>
            <a:r>
              <a:rPr lang="ru-RU" sz="2600" u="sng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республики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</a:t>
            </a:r>
          </a:p>
          <a:p>
            <a:pPr algn="ctr"/>
            <a:r>
              <a:rPr lang="ru-RU" sz="2600" u="sng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края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ru-RU" sz="2600" u="sng" dirty="0" smtClean="0">
                <a:solidFill>
                  <a:srgbClr val="CC00CC"/>
                </a:solidFill>
                <a:latin typeface="Cambria" pitchFamily="18" charset="0"/>
                <a:ea typeface="Cambria" pitchFamily="18" charset="0"/>
              </a:rPr>
              <a:t>области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ru-RU" sz="2600" u="sng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города федерального значения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</a:t>
            </a:r>
          </a:p>
          <a:p>
            <a:pPr algn="ctr"/>
            <a:r>
              <a:rPr lang="ru-RU" sz="2600" u="sng" dirty="0" smtClean="0">
                <a:solidFill>
                  <a:srgbClr val="663300"/>
                </a:solidFill>
                <a:latin typeface="Cambria" pitchFamily="18" charset="0"/>
                <a:ea typeface="Cambria" pitchFamily="18" charset="0"/>
              </a:rPr>
              <a:t>автономная область</a:t>
            </a:r>
            <a:r>
              <a:rPr lang="ru-RU" sz="2600" dirty="0" smtClean="0">
                <a:solidFill>
                  <a:srgbClr val="6633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 </a:t>
            </a:r>
            <a:r>
              <a:rPr lang="ru-RU" sz="2600" u="sng" dirty="0" smtClean="0">
                <a:solidFill>
                  <a:srgbClr val="FF6600"/>
                </a:solidFill>
                <a:latin typeface="Cambria" pitchFamily="18" charset="0"/>
                <a:ea typeface="Cambria" pitchFamily="18" charset="0"/>
              </a:rPr>
              <a:t>автономные округа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</a:t>
            </a: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являющиеся субъектами федерации (83).</a:t>
            </a:r>
            <a:endParaRPr lang="ru-RU" sz="2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карта Майко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4214842" cy="5372101"/>
          </a:xfrm>
          <a:prstGeom prst="rect">
            <a:avLst/>
          </a:prstGeom>
          <a:noFill/>
        </p:spPr>
      </p:pic>
      <p:pic>
        <p:nvPicPr>
          <p:cNvPr id="6" name="Picture 5" descr="флаг адыгеи"/>
          <p:cNvPicPr>
            <a:picLocks noChangeAspect="1" noChangeArrowheads="1"/>
          </p:cNvPicPr>
          <p:nvPr/>
        </p:nvPicPr>
        <p:blipFill>
          <a:blip r:embed="rId4" cstate="print"/>
          <a:srcRect l="7556" t="2415" r="6778" b="15399"/>
          <a:stretch>
            <a:fillRect/>
          </a:stretch>
        </p:blipFill>
        <p:spPr bwMode="auto">
          <a:xfrm>
            <a:off x="4286248" y="357166"/>
            <a:ext cx="2714644" cy="1571636"/>
          </a:xfrm>
          <a:prstGeom prst="rect">
            <a:avLst/>
          </a:prstGeom>
          <a:noFill/>
        </p:spPr>
      </p:pic>
      <p:pic>
        <p:nvPicPr>
          <p:cNvPr id="7" name="Picture 4" descr="adig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85728"/>
            <a:ext cx="178595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929190" y="2643182"/>
            <a:ext cx="3714776" cy="3785652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Республика Адыгея— субъект Российской Федерации, расположенный на юге европейской части страны. Адыгея входит в состав Южного федерального округа. 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Административный центр — город Майкоп</a:t>
            </a:r>
            <a:endParaRPr lang="ru-RU" sz="24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карта Майко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4214842" cy="5372101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62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Республика Адыгея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3400" y="1524000"/>
            <a:ext cx="4641572" cy="4893647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Адыгея  граничит с Краснодарским краем. Площадь республики составляет 7790 кв. км. Население 500 тысяч человек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. В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городах проживает 257, 8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тыс.,а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 в сельской местности 242, 2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тыс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 человек. 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В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состав республики входят 7 районов: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Гиагинский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Кошехабльский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, Красногвардейский,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Майкопский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Тахтамукайский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Теучежский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, Шовгеновский. </a:t>
            </a:r>
            <a:endParaRPr lang="ru-RU" sz="24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cnm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188640"/>
            <a:ext cx="2093849" cy="1282884"/>
          </a:xfrm>
          <a:prstGeom prst="rect">
            <a:avLst/>
          </a:prstGeom>
        </p:spPr>
      </p:pic>
      <p:pic>
        <p:nvPicPr>
          <p:cNvPr id="6" name="Содержимое 4" descr="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1560" y="2276873"/>
            <a:ext cx="2150432" cy="370100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488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        </a:t>
            </a: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РАБОТА В ПАРАХ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3275856" y="1196752"/>
            <a:ext cx="5184576" cy="532859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8575" cap="rnd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Определите положение нашего края на физической карте России (с.64) и на карте природных зон (с.77).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Расскажите о географическом положении нашего края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(равнина/плоскогорье/ горы, природная зона, тепловой пояс)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Географическое положение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6" name="Содержимое 4" descr="e26a4a26ffb3245efd507cf74911f8b1_0_500_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7824" y="1988840"/>
            <a:ext cx="2185930" cy="2953959"/>
          </a:xfrm>
          <a:prstGeom prst="rect">
            <a:avLst/>
          </a:prstGeom>
        </p:spPr>
      </p:pic>
      <p:pic>
        <p:nvPicPr>
          <p:cNvPr id="7" name="Содержимое 7" descr="р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84168" y="2348880"/>
            <a:ext cx="2703815" cy="39365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4286280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1520" y="3645017"/>
            <a:ext cx="4680000" cy="31151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4648200" y="1000108"/>
            <a:ext cx="4038600" cy="550072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Республика Адыгея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расположена на живописных склонах Кавказского хребта, соединенных плодородной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Закубанской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наклонной равнине.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На юге Восточно-Европейской равнины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По характеру рельефа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: равнинная, предгорная, горная.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Основная часть Адыгеи проходит по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низьменной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Закубанской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наклонной равнине, по течению рек Кубани и Лабы.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Республика расположена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в умеренном тепловом поясе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в лесной зоне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libri" pitchFamily="34" charset="0"/>
              </a:rPr>
              <a:t> (смешанные леса). Леса занимают более 80% территории области.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10"/>
          <p:cNvSpPr txBox="1">
            <a:spLocks/>
          </p:cNvSpPr>
          <p:nvPr/>
        </p:nvSpPr>
        <p:spPr>
          <a:xfrm>
            <a:off x="1000100" y="500042"/>
            <a:ext cx="6848500" cy="57483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На территории республики образованы </a:t>
            </a: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3 заказника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: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Даховский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. Шовгеновский, Красногвардейский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и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ботанические заказники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Природные памятники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Адыгеи- это редкие или достопримечательные объекты природы, которые ценны в научном, культурном или оздоровительном отношении. К ним относятся: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пещеры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(Большая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Азишская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пещера),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скалы, каньоны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(Гранитный каньон),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водопады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Руфабго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Манькин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шум  и др.),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источники, многовековые деревья, рощи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(Роща медвежьего ореха),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озера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(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Псенодах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Хуко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9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7" descr="2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79512" y="332656"/>
            <a:ext cx="4320480" cy="28803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2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3284984"/>
            <a:ext cx="4224469" cy="31683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Содержимое 10"/>
          <p:cNvSpPr txBox="1">
            <a:spLocks/>
          </p:cNvSpPr>
          <p:nvPr/>
        </p:nvSpPr>
        <p:spPr>
          <a:xfrm>
            <a:off x="3786182" y="142852"/>
            <a:ext cx="5214942" cy="6143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На территории республики образованы </a:t>
            </a:r>
            <a:r>
              <a:rPr kumimoji="0" lang="ru-RU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заказника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Даховский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Шовгеновский, Красногвардейский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ботанические заказники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Природные памятники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Адыгеи- это редкие или достопримечательные объекты природы, которые ценны в научном, культурном или оздоровительном отношении. К ним относятся: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пещеры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(Большая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Азишская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пещера),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скалы, каньоны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(Гранитный каньон),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водопады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Руфабго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Манькин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шум),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источники, многовековые деревья, рощи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(Роща медвежьего ореха),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озера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Псенодах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Хуко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507</Words>
  <Application>Microsoft Office PowerPoint</Application>
  <PresentationFormat>Экран (4:3)</PresentationFormat>
  <Paragraphs>96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AaAzx</dc:creator>
  <cp:lastModifiedBy>AaAzx</cp:lastModifiedBy>
  <cp:revision>12</cp:revision>
  <dcterms:created xsi:type="dcterms:W3CDTF">2023-08-22T09:50:19Z</dcterms:created>
  <dcterms:modified xsi:type="dcterms:W3CDTF">2023-08-22T11:18:33Z</dcterms:modified>
</cp:coreProperties>
</file>