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08.11.2023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08.11.2023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Emotions and Body language</a:t>
            </a:r>
            <a:endParaRPr lang="ru-RU" dirty="0"/>
          </a:p>
        </p:txBody>
      </p:sp>
    </p:spTree>
    <p:extLst>
      <p:ext uri="{BB962C8B-B14F-4D97-AF65-F5344CB8AC3E}">
        <p14:creationId xmlns:p14="http://schemas.microsoft.com/office/powerpoint/2010/main" val="246735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621248" cy="548640"/>
          </a:xfrm>
        </p:spPr>
        <p:style>
          <a:lnRef idx="2">
            <a:schemeClr val="dk1"/>
          </a:lnRef>
          <a:fillRef idx="1">
            <a:schemeClr val="lt1"/>
          </a:fillRef>
          <a:effectRef idx="0">
            <a:schemeClr val="dk1"/>
          </a:effectRef>
          <a:fontRef idx="minor">
            <a:schemeClr val="dk1"/>
          </a:fontRef>
        </p:style>
        <p:txBody>
          <a:bodyPr/>
          <a:lstStyle/>
          <a:p>
            <a:r>
              <a:rPr lang="en-US" dirty="0"/>
              <a:t>Gestures of authoritarianism</a:t>
            </a:r>
            <a:endParaRPr lang="ru-RU" dirty="0"/>
          </a:p>
        </p:txBody>
      </p:sp>
      <p:pic>
        <p:nvPicPr>
          <p:cNvPr id="2054" name="Picture 6" descr="http://www.clemansso.com/_ph/25/2/291391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3096"/>
            <a:ext cx="2975337" cy="25587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ok-t.ru/img/baza3/Piz-A.-YAzik-telodvijenij.files/image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77072"/>
            <a:ext cx="2224743" cy="27809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764704"/>
            <a:ext cx="7416824" cy="2677656"/>
          </a:xfrm>
          <a:prstGeom prst="rect">
            <a:avLst/>
          </a:prstGeom>
        </p:spPr>
        <p:txBody>
          <a:bodyPr wrap="square">
            <a:spAutoFit/>
          </a:bodyPr>
          <a:lstStyle/>
          <a:p>
            <a:r>
              <a:rPr lang="en-US" sz="2800" dirty="0"/>
              <a:t>Arms </a:t>
            </a:r>
            <a:r>
              <a:rPr lang="en-US" sz="2400" dirty="0"/>
              <a:t>linked</a:t>
            </a:r>
            <a:r>
              <a:rPr lang="en-US" sz="2800" dirty="0"/>
              <a:t> behind his back, chin raised so often are the army commanders, the police, as well as senior management. In General, if you want to understand your superiority, you just have to physically climb over the opponent - to sit above it, if you're sitting, maybe stand in front of him.</a:t>
            </a:r>
            <a:endParaRPr lang="ru-RU" sz="2800" dirty="0"/>
          </a:p>
        </p:txBody>
      </p:sp>
    </p:spTree>
    <p:extLst>
      <p:ext uri="{BB962C8B-B14F-4D97-AF65-F5344CB8AC3E}">
        <p14:creationId xmlns:p14="http://schemas.microsoft.com/office/powerpoint/2010/main" val="18380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54" y="1966305"/>
            <a:ext cx="91440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i="1" u="sng" dirty="0">
                <a:latin typeface="Copperplate Gothic Bold" pitchFamily="34" charset="0"/>
              </a:rPr>
              <a:t>thank you for your </a:t>
            </a:r>
            <a:r>
              <a:rPr lang="ru-RU" sz="6000" b="1" i="1" u="sng" dirty="0">
                <a:latin typeface="Copperplate Gothic Bold" pitchFamily="34" charset="0"/>
              </a:rPr>
              <a:t>        </a:t>
            </a:r>
            <a:r>
              <a:rPr lang="ru-RU" sz="6000" b="1" i="1" u="sng" dirty="0" smtClean="0">
                <a:latin typeface="Copperplate Gothic Bold" pitchFamily="34" charset="0"/>
              </a:rPr>
              <a:t>                     </a:t>
            </a:r>
            <a:r>
              <a:rPr lang="en-US" sz="6000" b="1" i="1" u="sng" dirty="0" smtClean="0">
                <a:latin typeface="Copperplate Gothic Bold" pitchFamily="34" charset="0"/>
              </a:rPr>
              <a:t>attention</a:t>
            </a:r>
            <a:r>
              <a:rPr lang="ru-RU" sz="6000" b="1" i="1" u="sng" dirty="0" smtClean="0">
                <a:latin typeface="Copperplate Gothic Bold" pitchFamily="34" charset="0"/>
              </a:rPr>
              <a:t>!!</a:t>
            </a:r>
            <a:endParaRPr lang="ru-RU" sz="6000" dirty="0"/>
          </a:p>
        </p:txBody>
      </p:sp>
    </p:spTree>
    <p:extLst>
      <p:ext uri="{BB962C8B-B14F-4D97-AF65-F5344CB8AC3E}">
        <p14:creationId xmlns:p14="http://schemas.microsoft.com/office/powerpoint/2010/main" val="46528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8" y="0"/>
            <a:ext cx="1763688" cy="548640"/>
          </a:xfrm>
        </p:spPr>
        <p:style>
          <a:lnRef idx="2">
            <a:schemeClr val="dk1"/>
          </a:lnRef>
          <a:fillRef idx="1">
            <a:schemeClr val="lt1"/>
          </a:fillRef>
          <a:effectRef idx="0">
            <a:schemeClr val="dk1"/>
          </a:effectRef>
          <a:fontRef idx="minor">
            <a:schemeClr val="dk1"/>
          </a:fontRef>
        </p:style>
        <p:txBody>
          <a:bodyPr/>
          <a:lstStyle/>
          <a:p>
            <a:r>
              <a:rPr lang="en-US" dirty="0" smtClean="0"/>
              <a:t>Surprise</a:t>
            </a:r>
            <a:endParaRPr lang="ru-RU" dirty="0"/>
          </a:p>
        </p:txBody>
      </p:sp>
      <p:pic>
        <p:nvPicPr>
          <p:cNvPr id="1026" name="Picture 2" descr="https://www.escort-scotland.com/blog/wp-content/uploads/2014/04/iStock_000003152404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00171"/>
            <a:ext cx="3899781" cy="344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i.ensonhaber.com/resimler/galeri/541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13282"/>
            <a:ext cx="3396728" cy="344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64704"/>
            <a:ext cx="6444208" cy="2677656"/>
          </a:xfrm>
          <a:prstGeom prst="rect">
            <a:avLst/>
          </a:prstGeom>
          <a:noFill/>
        </p:spPr>
        <p:txBody>
          <a:bodyPr wrap="square" rtlCol="0">
            <a:spAutoFit/>
          </a:bodyPr>
          <a:lstStyle/>
          <a:p>
            <a:r>
              <a:rPr lang="en-US" sz="2400" dirty="0"/>
              <a:t>Surprise is a momentary </a:t>
            </a:r>
            <a:r>
              <a:rPr lang="en-US" sz="2400" dirty="0" smtClean="0"/>
              <a:t>reaction . Stimulus </a:t>
            </a:r>
            <a:r>
              <a:rPr lang="en-US" sz="2400" dirty="0"/>
              <a:t>surprise: the appearance of an object, sound, smell, touch something, a message, an idea. It should be noted the main manifestations of the reaction of surprise has an upturned eyebrows up, forehead wrinkles wide; eyes widely, relaxed, open, mouth opened.</a:t>
            </a:r>
            <a:endParaRPr lang="ru-RU" sz="2400" dirty="0"/>
          </a:p>
        </p:txBody>
      </p:sp>
    </p:spTree>
    <p:extLst>
      <p:ext uri="{BB962C8B-B14F-4D97-AF65-F5344CB8AC3E}">
        <p14:creationId xmlns:p14="http://schemas.microsoft.com/office/powerpoint/2010/main" val="145462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84744" cy="548640"/>
          </a:xfrm>
        </p:spPr>
        <p:style>
          <a:lnRef idx="2">
            <a:schemeClr val="dk1"/>
          </a:lnRef>
          <a:fillRef idx="1">
            <a:schemeClr val="lt1"/>
          </a:fillRef>
          <a:effectRef idx="0">
            <a:schemeClr val="dk1"/>
          </a:effectRef>
          <a:fontRef idx="minor">
            <a:schemeClr val="dk1"/>
          </a:fontRef>
        </p:style>
        <p:txBody>
          <a:bodyPr/>
          <a:lstStyle/>
          <a:p>
            <a:r>
              <a:rPr lang="en-US" dirty="0"/>
              <a:t>Fear</a:t>
            </a:r>
            <a:endParaRPr lang="ru-RU" dirty="0"/>
          </a:p>
        </p:txBody>
      </p:sp>
      <p:pic>
        <p:nvPicPr>
          <p:cNvPr id="5122" name="Picture 2" descr="https://dinastia-s.ru/upload/583fe3d25a65e-child-fea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275"/>
            <a:ext cx="3320455" cy="24928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17.ru/foto/uploaded/95d96d833f4d435db05eff94de2bec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40656"/>
            <a:ext cx="4034026" cy="2817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68" y="766148"/>
            <a:ext cx="7141719" cy="3416320"/>
          </a:xfrm>
          <a:prstGeom prst="rect">
            <a:avLst/>
          </a:prstGeom>
          <a:noFill/>
        </p:spPr>
        <p:txBody>
          <a:bodyPr wrap="square" rtlCol="0">
            <a:spAutoFit/>
          </a:bodyPr>
          <a:lstStyle/>
          <a:p>
            <a:r>
              <a:rPr lang="en-US" sz="2400" dirty="0"/>
              <a:t>Fear is an emotion that occurs in anticipation of something extremely detrimental for the individual. The cause of the fear may be the expectation of physical pain, any unpleasant for the individual events which the person in forces to </a:t>
            </a:r>
            <a:r>
              <a:rPr lang="en-US" sz="2400" dirty="0" smtClean="0"/>
              <a:t>prevent . The </a:t>
            </a:r>
            <a:r>
              <a:rPr lang="en-US" sz="2400" dirty="0"/>
              <a:t>basic responses of fear: eyebrows raised, stretched and flattened; short wrinkles on forehead eye is opened, the lower eyelid is very tense; the lips are drawn apart, too tight and drawn back.</a:t>
            </a:r>
            <a:endParaRPr lang="ru-RU" sz="2400" dirty="0"/>
          </a:p>
        </p:txBody>
      </p:sp>
    </p:spTree>
    <p:extLst>
      <p:ext uri="{BB962C8B-B14F-4D97-AF65-F5344CB8AC3E}">
        <p14:creationId xmlns:p14="http://schemas.microsoft.com/office/powerpoint/2010/main" val="185099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99"/>
            <a:ext cx="1876832" cy="548640"/>
          </a:xfrm>
        </p:spPr>
        <p:style>
          <a:lnRef idx="2">
            <a:schemeClr val="dk1"/>
          </a:lnRef>
          <a:fillRef idx="1">
            <a:schemeClr val="lt1"/>
          </a:fillRef>
          <a:effectRef idx="0">
            <a:schemeClr val="dk1"/>
          </a:effectRef>
          <a:fontRef idx="minor">
            <a:schemeClr val="dk1"/>
          </a:fontRef>
        </p:style>
        <p:txBody>
          <a:bodyPr/>
          <a:lstStyle/>
          <a:p>
            <a:r>
              <a:rPr lang="en-US" dirty="0"/>
              <a:t>Sadness</a:t>
            </a:r>
            <a:endParaRPr lang="ru-RU" dirty="0"/>
          </a:p>
        </p:txBody>
      </p:sp>
      <p:pic>
        <p:nvPicPr>
          <p:cNvPr id="6146" name="Picture 2" descr="http://produkkeluarga.com/wp-content/uploads/2016/04/stress-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77435"/>
            <a:ext cx="4752852" cy="3170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www.webmedinfo.ru/wp-content/uploads/2016/01/de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254" y="4120192"/>
            <a:ext cx="4101746" cy="2727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26" y="548680"/>
            <a:ext cx="9111430" cy="3046988"/>
          </a:xfrm>
          <a:prstGeom prst="rect">
            <a:avLst/>
          </a:prstGeom>
        </p:spPr>
        <p:txBody>
          <a:bodyPr wrap="square">
            <a:spAutoFit/>
          </a:bodyPr>
          <a:lstStyle/>
          <a:p>
            <a:r>
              <a:rPr lang="en-US" sz="2400" dirty="0"/>
              <a:t>Grief is most often caused some casualties. It is fixed on the face of from several minutes to several days. This emotion has quite a wide range — from a state of sorrow, grief and </a:t>
            </a:r>
            <a:r>
              <a:rPr lang="en-US" sz="2400" dirty="0" smtClean="0"/>
              <a:t>suffering The </a:t>
            </a:r>
            <a:r>
              <a:rPr lang="en-US" sz="2400" dirty="0"/>
              <a:t>main manifestations of the reaction of sadness: eyebrows joined together, the outer ends of the eyebrows lowered between a small vertical fold; on the middle of the forehead short wrinkles, eyes slightly parted, and between the lower and the upper eyelid crease is formed in the shape of a triangle; the corners of the mouth down.</a:t>
            </a:r>
            <a:endParaRPr lang="ru-RU" sz="2400" dirty="0"/>
          </a:p>
        </p:txBody>
      </p:sp>
    </p:spTree>
    <p:extLst>
      <p:ext uri="{BB962C8B-B14F-4D97-AF65-F5344CB8AC3E}">
        <p14:creationId xmlns:p14="http://schemas.microsoft.com/office/powerpoint/2010/main" val="424995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660808" cy="548640"/>
          </a:xfrm>
        </p:spPr>
        <p:style>
          <a:lnRef idx="2">
            <a:schemeClr val="dk1"/>
          </a:lnRef>
          <a:fillRef idx="1">
            <a:schemeClr val="lt1"/>
          </a:fillRef>
          <a:effectRef idx="0">
            <a:schemeClr val="dk1"/>
          </a:effectRef>
          <a:fontRef idx="minor">
            <a:schemeClr val="dk1"/>
          </a:fontRef>
        </p:style>
        <p:txBody>
          <a:bodyPr/>
          <a:lstStyle/>
          <a:p>
            <a:r>
              <a:rPr lang="en-US" dirty="0"/>
              <a:t>Disgust</a:t>
            </a:r>
            <a:endParaRPr lang="ru-RU" dirty="0"/>
          </a:p>
        </p:txBody>
      </p:sp>
      <p:pic>
        <p:nvPicPr>
          <p:cNvPr id="7172" name="Picture 4" descr="https://2ch.hk/pa/arch/2016-07-12/src/275348/145803411967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828738"/>
            <a:ext cx="2304256" cy="30555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psychologos.ru/uploads/tests/64sb/49saj8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164251"/>
            <a:ext cx="4040623" cy="26937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92696"/>
            <a:ext cx="8568952" cy="3046988"/>
          </a:xfrm>
          <a:prstGeom prst="rect">
            <a:avLst/>
          </a:prstGeom>
        </p:spPr>
        <p:txBody>
          <a:bodyPr wrap="square">
            <a:spAutoFit/>
          </a:bodyPr>
          <a:lstStyle/>
          <a:p>
            <a:r>
              <a:rPr lang="en-US" sz="2400" dirty="0"/>
              <a:t>Disgust is a reaction to the sense of taste, smell, sound, touch and appearance of some objects, including people. The main manifestations of the reaction of disgust: eyebrows lowered; the lack of wrinkles on his forehead; his eyes narrowed, almost closed; the corners of the lips lowered. Sometimes with a strong degree of aversion mouth open and intense as nausea, the protruding tongue, the nose wrinkles. The stronger the aversion, the more wrinkles and the more strenuous the nose.</a:t>
            </a:r>
            <a:endParaRPr lang="ru-RU" sz="2400" dirty="0"/>
          </a:p>
        </p:txBody>
      </p:sp>
    </p:spTree>
    <p:extLst>
      <p:ext uri="{BB962C8B-B14F-4D97-AF65-F5344CB8AC3E}">
        <p14:creationId xmlns:p14="http://schemas.microsoft.com/office/powerpoint/2010/main" val="128718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83" y="0"/>
            <a:ext cx="2164864" cy="548640"/>
          </a:xfrm>
        </p:spPr>
        <p:style>
          <a:lnRef idx="2">
            <a:schemeClr val="dk1"/>
          </a:lnRef>
          <a:fillRef idx="1">
            <a:schemeClr val="lt1"/>
          </a:fillRef>
          <a:effectRef idx="0">
            <a:schemeClr val="dk1"/>
          </a:effectRef>
          <a:fontRef idx="minor">
            <a:schemeClr val="dk1"/>
          </a:fontRef>
        </p:style>
        <p:txBody>
          <a:bodyPr/>
          <a:lstStyle/>
          <a:p>
            <a:r>
              <a:rPr lang="en-US" dirty="0"/>
              <a:t> happiness</a:t>
            </a:r>
            <a:endParaRPr lang="ru-RU" dirty="0"/>
          </a:p>
        </p:txBody>
      </p:sp>
      <p:pic>
        <p:nvPicPr>
          <p:cNvPr id="8194" name="Picture 2" descr="http://www.stihi.ru/pics/2017/05/09/10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4509"/>
            <a:ext cx="4824536" cy="27134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jenatik.ru/uploads/posts/2012-02/1329252393_istock_000007362979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79484"/>
            <a:ext cx="3668103" cy="33785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512" y="764704"/>
            <a:ext cx="6048672" cy="3046988"/>
          </a:xfrm>
          <a:prstGeom prst="rect">
            <a:avLst/>
          </a:prstGeom>
        </p:spPr>
        <p:txBody>
          <a:bodyPr wrap="square">
            <a:spAutoFit/>
          </a:bodyPr>
          <a:lstStyle/>
          <a:p>
            <a:r>
              <a:rPr lang="en-US" sz="2400" dirty="0"/>
              <a:t>Joy is experienced as a sense of the exciting and uplifting, relief from something unpleasant or dangerous. The main manifestations of the reaction of joy: the eyebrows and forehead are almost not involved in the formation of the expression, the eyes are often narrow and shiny; mouth stretched corners of her mouth rise up .</a:t>
            </a:r>
            <a:endParaRPr lang="ru-RU" sz="2400" dirty="0"/>
          </a:p>
        </p:txBody>
      </p:sp>
    </p:spTree>
    <p:extLst>
      <p:ext uri="{BB962C8B-B14F-4D97-AF65-F5344CB8AC3E}">
        <p14:creationId xmlns:p14="http://schemas.microsoft.com/office/powerpoint/2010/main" val="166530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13" y="0"/>
            <a:ext cx="4829160" cy="548640"/>
          </a:xfrm>
        </p:spPr>
        <p:style>
          <a:lnRef idx="2">
            <a:schemeClr val="dk1"/>
          </a:lnRef>
          <a:fillRef idx="1">
            <a:schemeClr val="lt1"/>
          </a:fillRef>
          <a:effectRef idx="0">
            <a:schemeClr val="dk1"/>
          </a:effectRef>
          <a:fontRef idx="minor">
            <a:schemeClr val="dk1"/>
          </a:fontRef>
        </p:style>
        <p:txBody>
          <a:bodyPr/>
          <a:lstStyle/>
          <a:p>
            <a:r>
              <a:rPr lang="en-US" dirty="0"/>
              <a:t>The gesture of </a:t>
            </a:r>
            <a:r>
              <a:rPr lang="en-US" dirty="0" smtClean="0"/>
              <a:t>openness</a:t>
            </a:r>
            <a:endParaRPr lang="ru-RU" dirty="0"/>
          </a:p>
        </p:txBody>
      </p:sp>
      <p:pic>
        <p:nvPicPr>
          <p:cNvPr id="9218" name="Picture 2" descr="http://ns2.sodabox.ru/upload/blogs/98/65/98652b5e093da6265a4a0915c6722e60_RSZ_69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3377090"/>
            <a:ext cx="2520280" cy="348090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olligator.ru/NOVOSTI/December_2010/Prohorov_Mihail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14750"/>
            <a:ext cx="4619625"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548680"/>
            <a:ext cx="6480720" cy="2677656"/>
          </a:xfrm>
          <a:prstGeom prst="rect">
            <a:avLst/>
          </a:prstGeom>
        </p:spPr>
        <p:txBody>
          <a:bodyPr wrap="square">
            <a:spAutoFit/>
          </a:bodyPr>
          <a:lstStyle/>
          <a:p>
            <a:r>
              <a:rPr lang="en-US" sz="2400" dirty="0"/>
              <a:t>Among them are the following: Open hands palms up - a gesture relating to sincerity and openness, shrug, accompanied by the gesture of the open hand stands for openness of nature, the unbuttoning of jacket people are open and friendly you often unzips his jacket during a call and even shoot it in your presence.</a:t>
            </a:r>
            <a:endParaRPr lang="ru-RU" sz="2400" dirty="0"/>
          </a:p>
        </p:txBody>
      </p:sp>
    </p:spTree>
    <p:extLst>
      <p:ext uri="{BB962C8B-B14F-4D97-AF65-F5344CB8AC3E}">
        <p14:creationId xmlns:p14="http://schemas.microsoft.com/office/powerpoint/2010/main" val="407028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99"/>
            <a:ext cx="4253096" cy="548640"/>
          </a:xfrm>
        </p:spPr>
        <p:style>
          <a:lnRef idx="2">
            <a:schemeClr val="dk1"/>
          </a:lnRef>
          <a:fillRef idx="1">
            <a:schemeClr val="lt1"/>
          </a:fillRef>
          <a:effectRef idx="0">
            <a:schemeClr val="dk1"/>
          </a:effectRef>
          <a:fontRef idx="minor">
            <a:schemeClr val="dk1"/>
          </a:fontRef>
        </p:style>
        <p:txBody>
          <a:bodyPr/>
          <a:lstStyle/>
          <a:p>
            <a:r>
              <a:rPr lang="en-US" dirty="0"/>
              <a:t>Gestures of readiness</a:t>
            </a:r>
            <a:endParaRPr lang="ru-RU" dirty="0"/>
          </a:p>
        </p:txBody>
      </p:sp>
      <p:pic>
        <p:nvPicPr>
          <p:cNvPr id="10242" name="Picture 2" descr="http://ok-t.ru/img/baza3/Piz-A.-YAzik-telodvijenij.files/image16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48857"/>
            <a:ext cx="2088232" cy="35192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ok-t.ru/img/baza3/Piz-A.-YAzik-telodvijenij.files/image16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943150"/>
            <a:ext cx="1403316" cy="29249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620688"/>
            <a:ext cx="6912768" cy="3046988"/>
          </a:xfrm>
          <a:prstGeom prst="rect">
            <a:avLst/>
          </a:prstGeom>
        </p:spPr>
        <p:txBody>
          <a:bodyPr wrap="square">
            <a:spAutoFit/>
          </a:bodyPr>
          <a:lstStyle/>
          <a:p>
            <a:r>
              <a:rPr lang="en-US" sz="2400" dirty="0"/>
              <a:t>Hands on hips is a sign of readiness </a:t>
            </a:r>
            <a:r>
              <a:rPr lang="en-US" sz="2400" dirty="0" smtClean="0"/>
              <a:t>it </a:t>
            </a:r>
            <a:r>
              <a:rPr lang="en-US" sz="2400" dirty="0"/>
              <a:t>is often possible to observe the athletes waiting for their turn to </a:t>
            </a:r>
            <a:r>
              <a:rPr lang="en-US" sz="2400" dirty="0" smtClean="0"/>
              <a:t>speak. </a:t>
            </a:r>
            <a:r>
              <a:rPr lang="en-US" sz="2400" dirty="0"/>
              <a:t>A variation of this posture in the sitting position - the man sits on the edge of the chair, the elbow of one hand and the palm of the other leans on his knees </a:t>
            </a:r>
            <a:r>
              <a:rPr lang="en-US" sz="2400" dirty="0" smtClean="0"/>
              <a:t>sitting </a:t>
            </a:r>
            <a:r>
              <a:rPr lang="en-US" sz="2400" dirty="0"/>
              <a:t>directly in front of the Covenant. on the contrary, before you get up and </a:t>
            </a:r>
            <a:r>
              <a:rPr lang="en-US" sz="2400" dirty="0" smtClean="0"/>
              <a:t>leave.</a:t>
            </a:r>
            <a:endParaRPr lang="ru-RU" sz="2400" dirty="0"/>
          </a:p>
        </p:txBody>
      </p:sp>
    </p:spTree>
    <p:extLst>
      <p:ext uri="{BB962C8B-B14F-4D97-AF65-F5344CB8AC3E}">
        <p14:creationId xmlns:p14="http://schemas.microsoft.com/office/powerpoint/2010/main" val="394194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6" y="0"/>
            <a:ext cx="6989400" cy="548640"/>
          </a:xfrm>
        </p:spPr>
        <p:style>
          <a:lnRef idx="2">
            <a:schemeClr val="dk1"/>
          </a:lnRef>
          <a:fillRef idx="1">
            <a:schemeClr val="lt1"/>
          </a:fillRef>
          <a:effectRef idx="0">
            <a:schemeClr val="dk1"/>
          </a:effectRef>
          <a:fontRef idx="minor">
            <a:schemeClr val="dk1"/>
          </a:fontRef>
        </p:style>
        <p:txBody>
          <a:bodyPr/>
          <a:lstStyle/>
          <a:p>
            <a:r>
              <a:rPr lang="en-US" dirty="0"/>
              <a:t>Gestures of dominance-subordination</a:t>
            </a:r>
            <a:endParaRPr lang="ru-RU" dirty="0"/>
          </a:p>
        </p:txBody>
      </p:sp>
      <p:pic>
        <p:nvPicPr>
          <p:cNvPr id="3074" name="Picture 2" descr="http://www.doctornerdlove.com/wp-content/uploads/2015/05/shutterstock_1872358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866180"/>
            <a:ext cx="4486711" cy="2997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AutoShape 4" descr="https://forums.studentdoctor.net/proxy.php?image=http%3A%2F%2Fwww.targetintellect.com%2Fblog%2Fwp-content%2Fuploads%2F2010%2F12%2FHigh-Power-Poses1.jpg&amp;hash=0bf6f45931ba3c1864478e670c7279e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forums.studentdoctor.net/proxy.php?image=http%3A%2F%2Fwww.targetintellect.com%2Fblog%2Fwp-content%2Fuploads%2F2010%2F12%2FHigh-Power-Poses1.jpg&amp;hash=0bf6f45931ba3c1864478e670c7279e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forums.studentdoctor.net/proxy.php?image=http%3A%2F%2Fwww.targetintellect.com%2Fblog%2Fwp-content%2Fuploads%2F2010%2F12%2FHigh-Power-Poses1.jpg&amp;hash=0bf6f45931ba3c1864478e670c7279e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forums.studentdoctor.net/proxy.php?image=http%3A%2F%2Fwww.targetintellect.com%2Fblog%2Fwp-content%2Fuploads%2F2010%2F12%2FHigh-Power-Poses1.jpg&amp;hash=0bf6f45931ba3c1864478e670c7279e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4" descr="https://forums.studentdoctor.net/proxy.php?image=http%3A%2F%2Fwww.targetintellect.com%2Fblog%2Fwp-content%2Fuploads%2F2010%2F12%2FHigh-Power-Poses1.jpg&amp;hash=0bf6f45931ba3c1864478e670c7279e8"/>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8" name="Picture 16" descr="http://www.kid.ru/problems/3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923" y="5049398"/>
            <a:ext cx="3960440" cy="180860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67" y="586056"/>
            <a:ext cx="7560840" cy="3416320"/>
          </a:xfrm>
          <a:prstGeom prst="rect">
            <a:avLst/>
          </a:prstGeom>
        </p:spPr>
        <p:txBody>
          <a:bodyPr wrap="square">
            <a:spAutoFit/>
          </a:bodyPr>
          <a:lstStyle/>
          <a:p>
            <a:r>
              <a:rPr lang="en-US" sz="2400" dirty="0"/>
              <a:t>Excellence can be expressed in a welcoming handshake. When a person firmly shakes your hand and turns it so that the hand rests on top of yours, he's trying to Express some kind of physical superiority. And, on the contrary, when he holds out his hand palm up, then he is willing to accept a subordinate role. When the hand of the interlocutor during a conversation casually stuffed into the jacket pocket, and the thumb while the outside is a trusted person in their superiority.</a:t>
            </a:r>
            <a:endParaRPr lang="ru-RU" sz="2400" dirty="0"/>
          </a:p>
        </p:txBody>
      </p:sp>
    </p:spTree>
    <p:extLst>
      <p:ext uri="{BB962C8B-B14F-4D97-AF65-F5344CB8AC3E}">
        <p14:creationId xmlns:p14="http://schemas.microsoft.com/office/powerpoint/2010/main" val="4037063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204</TotalTime>
  <Words>722</Words>
  <Application>Microsoft Office PowerPoint</Application>
  <PresentationFormat>Экран (4:3)</PresentationFormat>
  <Paragraphs>20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Углы</vt:lpstr>
      <vt:lpstr>Emotions and Body language</vt:lpstr>
      <vt:lpstr>Surprise</vt:lpstr>
      <vt:lpstr>Fear</vt:lpstr>
      <vt:lpstr>Sadness</vt:lpstr>
      <vt:lpstr>Disgust</vt:lpstr>
      <vt:lpstr> happiness</vt:lpstr>
      <vt:lpstr>The gesture of openness</vt:lpstr>
      <vt:lpstr>Gestures of readiness</vt:lpstr>
      <vt:lpstr>Gestures of dominance-subordination</vt:lpstr>
      <vt:lpstr>Gestures of authoritarianism</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dc:creator>
  <cp:lastModifiedBy>antipova</cp:lastModifiedBy>
  <cp:revision>12</cp:revision>
  <dcterms:created xsi:type="dcterms:W3CDTF">2017-09-11T14:32:24Z</dcterms:created>
  <dcterms:modified xsi:type="dcterms:W3CDTF">2023-11-08T05:07:43Z</dcterms:modified>
</cp:coreProperties>
</file>