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B24A-B078-314D-831F-31FB2427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89C1A-5F30-BF41-B12C-463503890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5114E-B2CF-DF46-A80B-37C4616A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08BDC-B01F-874D-9C0D-CFC1B7FB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C3DD6-B86D-2E48-9DEF-97C1760E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4424E-8A95-3645-A1C0-4B4C05F78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5300-056B-234D-BE2E-03595112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1BBCE-78AB-4B4C-B23D-7852D6807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38FC6-9A32-DE42-88D7-28D112F0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773F6-94F4-5C46-B49A-4C793E54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DC40F-7F92-794E-9C3F-2A7C7314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919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2FAB4-B660-DD40-915F-43475EE73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AD407-3F18-AB4D-B5CD-4A4C72F17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B884-329A-D647-A31C-37ACD621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8DAD-1D03-F748-9DD7-177ADDD5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9F8A-C96D-CE4F-B5D2-25F7B65D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4068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ED5D-4F6C-804F-B357-7DE72F11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0361D-27AC-0F4A-A3C8-BB54E373F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DADA7-ADF9-D841-B8B3-3BF1AC3B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5CFD-39BC-9943-81E8-F2D4F11A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B3D89-284C-BD4E-B99F-F4695B2B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9692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8904-50BB-5C4F-B5F6-C0205435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A7383-A4C7-1842-9CBD-F9DC915A0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18B2B-A21A-0548-81E1-FFF51CE9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DA6E2-CE01-7D4D-8F7D-40BA7507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942E2-3716-2A47-8BC8-688B014B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9262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A12A-7D42-E24B-AD9D-E41650FA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3E31-C75B-1243-80FB-43A600B5C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C1380-DBE3-4640-860E-F687E9A20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2974F-DBA0-A549-A7D4-CB729875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BAD69-3E89-884C-8813-BBCD8C0D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98E59-0C4F-1B4B-9B4E-49CA811D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7443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F291-2500-5148-8FD6-79312A41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96E89-CFCF-F84F-8CED-5C731E8B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7DFB7-7C9D-8E46-AEBE-28FEB5710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B146A-FD95-2545-852C-B1D62ABD4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482FE-E42D-224A-9745-BA4237AFA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383E19-7A82-ED4C-8446-24398FDD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872058-DC9C-254B-AEAC-BF69EE01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A86DA-1F50-0A47-8DC2-1461C980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4386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9018-1052-F04B-931D-C8D9476C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F4FE5-F96B-D446-B05C-9BDFA331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C60CE-E37B-6F4C-B90F-29430F90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B2746-5CC3-774C-9278-CBFE1126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5360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0E903-FD03-CC4E-9637-CD9A09A4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39379-8A2D-4D45-BF25-B397409B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74D8E-0AA3-8240-9381-072BBFCF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1848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5643-A405-CC49-8D1F-57A18529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6CB-BC20-9242-BC6F-73E30DD8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45A3-342D-F941-9EBA-4E6E58870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15BE1-5930-6941-9B34-B7768C01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9D2A8-545A-584F-B955-F1FF3056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3B4C5-6928-E44E-AF43-B2D16781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608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CD28-BD10-D74B-A458-50CC05CF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93DF0-11D0-6240-B590-FA8A1A7DA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B1DFC-07B5-754B-8A43-2434EDE7B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387FF-A90C-444D-9B1D-59974537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40E16-AD07-074B-A41A-1F4599D7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CAD28-3FB7-DF42-B53E-3190A66C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7895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5FD37-F99A-B847-A618-2A384448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EAE50-CD34-1840-B203-88311A1B0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23D92-EC75-7945-BC5A-A3C78BF7E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C0A11-4398-A44E-9631-E42102F59176}" type="datetimeFigureOut">
              <a:rPr lang="en-UA" smtClean="0"/>
              <a:t>11/12/2023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635C3-C1E4-8D49-97C5-F62EFB344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60A1-2C6A-6C47-963D-406D85EA8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B346-7708-974E-91B1-D318A29C1F22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1684D-69A7-7745-A6FA-90A88241EF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0D1767-A27E-7141-8D34-F201904D63BF}"/>
              </a:ext>
            </a:extLst>
          </p:cNvPr>
          <p:cNvSpPr/>
          <p:nvPr userDrawn="1"/>
        </p:nvSpPr>
        <p:spPr>
          <a:xfrm>
            <a:off x="0" y="1957754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0169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E7DA-B5A4-BF4A-91E0-532DFD07F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331"/>
            <a:ext cx="9144000" cy="13605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Фестиваль открытых уроков «1 сентября».</a:t>
            </a:r>
            <a:endParaRPr lang="en-UA" sz="28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6F23C-174E-5F4B-AD3A-76422CAFD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6374"/>
            <a:ext cx="9144000" cy="115997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РИЗОМА КАК МОДЕЛЬ ТЕКСТОВОЙ СТРУКТУРЫ СОВРЕМЕННОГО ПОСТМОДЕРНИСТСКОГО </a:t>
            </a:r>
            <a:r>
              <a:rPr lang="ru-RU" sz="2800" b="1" dirty="0" smtClean="0">
                <a:solidFill>
                  <a:srgbClr val="C00000"/>
                </a:solidFill>
              </a:rPr>
              <a:t>РОМАНА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8410" y="3069771"/>
            <a:ext cx="8386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Бобкова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Н.Г.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МАОУ «Лингвистическая гимназия №3 г. Улан- Удэ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65669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</a:rPr>
              <a:t>Улан- Удэ, Россия, 2023 г.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Постмодернистская техника письма в творчестве Б. </a:t>
            </a:r>
            <a:r>
              <a:rPr lang="ru-RU" sz="2800" b="1" dirty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</a:rPr>
              <a:t>кунина.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9514"/>
            <a:ext cx="10515600" cy="2055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Русский постмодернизм использует приемы западной постмодернистской эстетики. Самый популярный писатель конца </a:t>
            </a:r>
            <a:r>
              <a:rPr lang="en-US" sz="2000" b="1" dirty="0">
                <a:solidFill>
                  <a:srgbClr val="002060"/>
                </a:solidFill>
              </a:rPr>
              <a:t>XX </a:t>
            </a:r>
            <a:r>
              <a:rPr lang="ru-RU" sz="2000" b="1" dirty="0">
                <a:solidFill>
                  <a:srgbClr val="002060"/>
                </a:solidFill>
              </a:rPr>
              <a:t>в. начала </a:t>
            </a:r>
            <a:r>
              <a:rPr lang="en-US" sz="2000" b="1" dirty="0">
                <a:solidFill>
                  <a:srgbClr val="002060"/>
                </a:solidFill>
              </a:rPr>
              <a:t>XXI </a:t>
            </a:r>
            <a:r>
              <a:rPr lang="ru-RU" sz="2000" b="1" dirty="0">
                <a:solidFill>
                  <a:srgbClr val="002060"/>
                </a:solidFill>
              </a:rPr>
              <a:t>в. в отечественном литературоведении Б. Акунин (признан иностранным агентом в РФ) эксплуатирует постмодернистскую технику письма западных теоретиков. Так, например, образ библиотеки и лабиринта, а также некоторые сюжетные линии знаменитого романа итальянского мэтра Б. Акунин ретранслировал в одном из своих рассказов </a:t>
            </a:r>
            <a:r>
              <a:rPr lang="ru-RU" sz="2000" b="1" dirty="0" err="1">
                <a:solidFill>
                  <a:srgbClr val="002060"/>
                </a:solidFill>
              </a:rPr>
              <a:t>фандоринского</a:t>
            </a:r>
            <a:r>
              <a:rPr lang="ru-RU" sz="2000" b="1" dirty="0">
                <a:solidFill>
                  <a:srgbClr val="002060"/>
                </a:solidFill>
              </a:rPr>
              <a:t> цикла «Перед концом света» в сборнике «Нефритовые четки».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58" y="3814355"/>
            <a:ext cx="2517987" cy="2991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9" y="4657453"/>
            <a:ext cx="24669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04" y="4120979"/>
            <a:ext cx="3707589" cy="2384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47" y="3455967"/>
            <a:ext cx="2399405" cy="304933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814355"/>
            <a:ext cx="2424508" cy="29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8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Ретранслирование</a:t>
            </a:r>
            <a:r>
              <a:rPr lang="ru-RU" sz="2800" b="1" dirty="0" smtClean="0">
                <a:solidFill>
                  <a:srgbClr val="C00000"/>
                </a:solidFill>
              </a:rPr>
              <a:t> сюжетных линий из романа У. Эко в рассказе «Перед концом света».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8" y="1937363"/>
            <a:ext cx="2505075" cy="1828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1899263"/>
            <a:ext cx="2447925" cy="1866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61" y="3926547"/>
            <a:ext cx="2224088" cy="257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3766163"/>
            <a:ext cx="2009775" cy="2276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97" y="4737713"/>
            <a:ext cx="26670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37363"/>
            <a:ext cx="3492137" cy="21684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99" y="4382018"/>
            <a:ext cx="4106091" cy="2158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" y="3926547"/>
            <a:ext cx="1847850" cy="24669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47" y="1690075"/>
            <a:ext cx="2199729" cy="26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Заключение.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5554"/>
            <a:ext cx="10515600" cy="42846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Ведущим </a:t>
            </a:r>
            <a:r>
              <a:rPr lang="ru-RU" b="1" dirty="0">
                <a:solidFill>
                  <a:srgbClr val="002060"/>
                </a:solidFill>
              </a:rPr>
              <a:t>направлением в мировой литературе </a:t>
            </a:r>
            <a:r>
              <a:rPr lang="en-US" b="1" dirty="0">
                <a:solidFill>
                  <a:srgbClr val="002060"/>
                </a:solidFill>
              </a:rPr>
              <a:t>XX </a:t>
            </a:r>
            <a:r>
              <a:rPr lang="ru-RU" b="1" dirty="0">
                <a:solidFill>
                  <a:srgbClr val="002060"/>
                </a:solidFill>
              </a:rPr>
              <a:t>века является постмодернизм, который наиболее ярко проявил себя в художественном творчестве. Базовые текстовые стратегии современных авторов базируются на концепте </a:t>
            </a:r>
            <a:r>
              <a:rPr lang="ru-RU" b="1" dirty="0" err="1">
                <a:solidFill>
                  <a:srgbClr val="002060"/>
                </a:solidFill>
              </a:rPr>
              <a:t>ризомы</a:t>
            </a:r>
            <a:r>
              <a:rPr lang="ru-RU" b="1" dirty="0">
                <a:solidFill>
                  <a:srgbClr val="002060"/>
                </a:solidFill>
              </a:rPr>
              <a:t>, рождается многомерный тип романа, роман-</a:t>
            </a:r>
            <a:r>
              <a:rPr lang="ru-RU" b="1" dirty="0" err="1">
                <a:solidFill>
                  <a:srgbClr val="002060"/>
                </a:solidFill>
              </a:rPr>
              <a:t>ризома</a:t>
            </a:r>
            <a:r>
              <a:rPr lang="ru-RU" b="1" dirty="0">
                <a:solidFill>
                  <a:srgbClr val="002060"/>
                </a:solidFill>
              </a:rPr>
              <a:t> в котором главная роль отводится таким приемам как игра, </a:t>
            </a:r>
            <a:r>
              <a:rPr lang="ru-RU" b="1" dirty="0" err="1">
                <a:solidFill>
                  <a:srgbClr val="002060"/>
                </a:solidFill>
              </a:rPr>
              <a:t>интертекстуальность</a:t>
            </a:r>
            <a:r>
              <a:rPr lang="ru-RU" b="1" dirty="0">
                <a:solidFill>
                  <a:srgbClr val="002060"/>
                </a:solidFill>
              </a:rPr>
              <a:t>, аллюзии, реминисценции, т.е. весь философский комплекс постмодернизма. Образ </a:t>
            </a:r>
            <a:r>
              <a:rPr lang="ru-RU" b="1" dirty="0" err="1">
                <a:solidFill>
                  <a:srgbClr val="002060"/>
                </a:solidFill>
              </a:rPr>
              <a:t>ризомы</a:t>
            </a:r>
            <a:r>
              <a:rPr lang="ru-RU" b="1" dirty="0">
                <a:solidFill>
                  <a:srgbClr val="002060"/>
                </a:solidFill>
              </a:rPr>
              <a:t> как запутанного лабиринта разных типов культур используют современные писатели (У. Эко, Б. Акунин, Д. Фаулз, К. Исигуро и др.) с целью выразить цикличность человеческой культуры.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75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Литература.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5554"/>
            <a:ext cx="10515600" cy="428461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000" dirty="0" smtClean="0"/>
              <a:t> </a:t>
            </a:r>
            <a:r>
              <a:rPr lang="ru-RU" sz="5000" b="1" dirty="0">
                <a:solidFill>
                  <a:srgbClr val="002060"/>
                </a:solidFill>
              </a:rPr>
              <a:t>Акунин Б. Нефритовые четки. – М.: «Захаров», 2007. – 704 с.</a:t>
            </a:r>
          </a:p>
          <a:p>
            <a:pPr lvl="0"/>
            <a:r>
              <a:rPr lang="ru-RU" sz="5000" b="1" dirty="0" err="1">
                <a:solidFill>
                  <a:srgbClr val="002060"/>
                </a:solidFill>
              </a:rPr>
              <a:t>Бешукова</a:t>
            </a:r>
            <a:r>
              <a:rPr lang="ru-RU" sz="5000" b="1" dirty="0">
                <a:solidFill>
                  <a:srgbClr val="002060"/>
                </a:solidFill>
              </a:rPr>
              <a:t> Ф.Б., </a:t>
            </a:r>
            <a:r>
              <a:rPr lang="ru-RU" sz="5000" b="1" dirty="0" err="1">
                <a:solidFill>
                  <a:srgbClr val="002060"/>
                </a:solidFill>
              </a:rPr>
              <a:t>Хачмафова</a:t>
            </a:r>
            <a:r>
              <a:rPr lang="ru-RU" sz="5000" b="1" dirty="0">
                <a:solidFill>
                  <a:srgbClr val="002060"/>
                </a:solidFill>
              </a:rPr>
              <a:t> З.Р. Постмодернистские текстовые стратегии в пространстве литературной коммуникации // Ежеквартальный рецензируемый, реферируемый научный журнал «Вестник АГУ». Выпуск 3 (202), 2017. </a:t>
            </a:r>
          </a:p>
          <a:p>
            <a:pPr lvl="0"/>
            <a:r>
              <a:rPr lang="ru-RU" sz="5000" b="1" dirty="0" err="1">
                <a:solidFill>
                  <a:srgbClr val="002060"/>
                </a:solidFill>
              </a:rPr>
              <a:t>Бобкова</a:t>
            </a:r>
            <a:r>
              <a:rPr lang="ru-RU" sz="5000" b="1" dirty="0">
                <a:solidFill>
                  <a:srgbClr val="002060"/>
                </a:solidFill>
              </a:rPr>
              <a:t> Н.Г. Функции постмодернистского дискурса в детективных романах Б. Акунина о </a:t>
            </a:r>
            <a:r>
              <a:rPr lang="ru-RU" sz="5000" b="1" dirty="0" err="1">
                <a:solidFill>
                  <a:srgbClr val="002060"/>
                </a:solidFill>
              </a:rPr>
              <a:t>Фандорине</a:t>
            </a:r>
            <a:r>
              <a:rPr lang="ru-RU" sz="5000" b="1" dirty="0">
                <a:solidFill>
                  <a:srgbClr val="002060"/>
                </a:solidFill>
              </a:rPr>
              <a:t> и Пелагии: </a:t>
            </a:r>
            <a:r>
              <a:rPr lang="ru-RU" sz="5000" b="1" dirty="0" err="1">
                <a:solidFill>
                  <a:srgbClr val="002060"/>
                </a:solidFill>
              </a:rPr>
              <a:t>автореф</a:t>
            </a:r>
            <a:r>
              <a:rPr lang="ru-RU" sz="5000" b="1" dirty="0">
                <a:solidFill>
                  <a:srgbClr val="002060"/>
                </a:solidFill>
              </a:rPr>
              <a:t>. </a:t>
            </a:r>
            <a:r>
              <a:rPr lang="ru-RU" sz="5000" b="1" dirty="0" err="1">
                <a:solidFill>
                  <a:srgbClr val="002060"/>
                </a:solidFill>
              </a:rPr>
              <a:t>дисс</a:t>
            </a:r>
            <a:r>
              <a:rPr lang="ru-RU" sz="5000" b="1" dirty="0">
                <a:solidFill>
                  <a:srgbClr val="002060"/>
                </a:solidFill>
              </a:rPr>
              <a:t>. канд. </a:t>
            </a:r>
            <a:r>
              <a:rPr lang="ru-RU" sz="5000" b="1" dirty="0" err="1">
                <a:solidFill>
                  <a:srgbClr val="002060"/>
                </a:solidFill>
              </a:rPr>
              <a:t>филол</a:t>
            </a:r>
            <a:r>
              <a:rPr lang="ru-RU" sz="5000" b="1" dirty="0">
                <a:solidFill>
                  <a:srgbClr val="002060"/>
                </a:solidFill>
              </a:rPr>
              <a:t>. наук. – Улан-Удэ: Бурятский государственный университет, 2010. – 25 с.</a:t>
            </a:r>
          </a:p>
          <a:p>
            <a:pPr lvl="0"/>
            <a:r>
              <a:rPr lang="ru-RU" sz="5000" b="1" dirty="0" err="1">
                <a:solidFill>
                  <a:srgbClr val="002060"/>
                </a:solidFill>
              </a:rPr>
              <a:t>Гваттари</a:t>
            </a:r>
            <a:r>
              <a:rPr lang="ru-RU" sz="5000" b="1" dirty="0">
                <a:solidFill>
                  <a:srgbClr val="002060"/>
                </a:solidFill>
              </a:rPr>
              <a:t> Ф. </a:t>
            </a:r>
            <a:r>
              <a:rPr lang="ru-RU" sz="5000" b="1" dirty="0" err="1">
                <a:solidFill>
                  <a:srgbClr val="002060"/>
                </a:solidFill>
              </a:rPr>
              <a:t>Ризома</a:t>
            </a:r>
            <a:r>
              <a:rPr lang="ru-RU" sz="5000" b="1" dirty="0">
                <a:solidFill>
                  <a:srgbClr val="002060"/>
                </a:solidFill>
              </a:rPr>
              <a:t>. Философия эпохи постмодернизма. – Минск.1996.  52 с.</a:t>
            </a:r>
          </a:p>
          <a:p>
            <a:pPr lvl="0"/>
            <a:r>
              <a:rPr lang="ru-RU" sz="5000" b="1" dirty="0">
                <a:solidFill>
                  <a:srgbClr val="002060"/>
                </a:solidFill>
              </a:rPr>
              <a:t>Киреева Н.В. Постмодернизм в зарубежной литературе: Учебный комплекс для студентов-филологов. – М.: Издательство: </a:t>
            </a:r>
            <a:r>
              <a:rPr lang="ru-RU" sz="5000" b="1" dirty="0" err="1">
                <a:solidFill>
                  <a:srgbClr val="002060"/>
                </a:solidFill>
              </a:rPr>
              <a:t>Литагент</a:t>
            </a:r>
            <a:r>
              <a:rPr lang="ru-RU" sz="5000" b="1" dirty="0">
                <a:solidFill>
                  <a:srgbClr val="002060"/>
                </a:solidFill>
              </a:rPr>
              <a:t> Флинта, 2014. – 216 с.</a:t>
            </a:r>
          </a:p>
          <a:p>
            <a:pPr lvl="0"/>
            <a:r>
              <a:rPr lang="ru-RU" sz="5000" b="1" dirty="0">
                <a:solidFill>
                  <a:srgbClr val="002060"/>
                </a:solidFill>
              </a:rPr>
              <a:t>Кучменко М.А. Принцип </a:t>
            </a:r>
            <a:r>
              <a:rPr lang="ru-RU" sz="5000" b="1" dirty="0" err="1">
                <a:solidFill>
                  <a:srgbClr val="002060"/>
                </a:solidFill>
              </a:rPr>
              <a:t>ризомы</a:t>
            </a:r>
            <a:r>
              <a:rPr lang="ru-RU" sz="5000" b="1" dirty="0">
                <a:solidFill>
                  <a:srgbClr val="002060"/>
                </a:solidFill>
              </a:rPr>
              <a:t> как структурообразующий фактор постмодернистского текста // Вестник Адыгейского государственного университета. Серия 2: Филология и искусствоведение, 2014.</a:t>
            </a:r>
          </a:p>
          <a:p>
            <a:pPr lvl="0"/>
            <a:r>
              <a:rPr lang="ru-RU" sz="5000" b="1" dirty="0" err="1">
                <a:solidFill>
                  <a:srgbClr val="002060"/>
                </a:solidFill>
              </a:rPr>
              <a:t>Макаркин</a:t>
            </a:r>
            <a:r>
              <a:rPr lang="ru-RU" sz="5000" b="1" dirty="0">
                <a:solidFill>
                  <a:srgbClr val="002060"/>
                </a:solidFill>
              </a:rPr>
              <a:t> А.В. Россия, которой мы не теряли. Борис Акунин создает эпос нового типа // Сегодня. – 2008.  –  №7.  –  С. 5.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2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5554"/>
            <a:ext cx="10515600" cy="42846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5000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90" y="4767943"/>
            <a:ext cx="3590826" cy="2024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0" y="1441867"/>
            <a:ext cx="3795156" cy="5009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88" y="1420378"/>
            <a:ext cx="5555635" cy="3358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17" y="4926000"/>
            <a:ext cx="2741332" cy="1865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94" y="1441867"/>
            <a:ext cx="3648417" cy="37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9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Введение.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Актуальность темы исследования.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Последние десятилетия </a:t>
            </a:r>
            <a:r>
              <a:rPr lang="en-US" sz="2000" dirty="0">
                <a:solidFill>
                  <a:srgbClr val="002060"/>
                </a:solidFill>
              </a:rPr>
              <a:t>XX</a:t>
            </a:r>
            <a:r>
              <a:rPr lang="ru-RU" sz="2000" dirty="0">
                <a:solidFill>
                  <a:srgbClr val="002060"/>
                </a:solidFill>
              </a:rPr>
              <a:t> века открывают в мировой литературе новый этап, в котором ведущим направлением становится постмодернизм.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5" y="2775360"/>
            <a:ext cx="3566300" cy="3786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7" y="2775360"/>
            <a:ext cx="4512129" cy="3786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1" y="3706267"/>
            <a:ext cx="3519350" cy="29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Введение.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Актуальность темы исследования.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оздается </a:t>
            </a:r>
            <a:r>
              <a:rPr lang="ru-RU" dirty="0">
                <a:solidFill>
                  <a:srgbClr val="002060"/>
                </a:solidFill>
              </a:rPr>
              <a:t>новый тип многомерного произведения, в котором «закодированы» разные культурные коды. Все филологические загадки разгадать под силу лишь особому типу читателей, обладающему «литературной компетенцией», лингвистическими и литературными навыками для понимания и интерпретации художественного текста или многомерного романа, рассчитанного на разную рецепцию читателя. С помощью «двойного кодирования» разный тип читателей может прочесть (раскодировать) ровно столько, сколько ему позволяют образование, начитанность, уровень интеллектуального развития.</a:t>
            </a:r>
          </a:p>
          <a:p>
            <a:r>
              <a:rPr lang="ru-RU" b="1" dirty="0">
                <a:solidFill>
                  <a:srgbClr val="002060"/>
                </a:solidFill>
              </a:rPr>
              <a:t>Цель исследования</a:t>
            </a:r>
            <a:r>
              <a:rPr lang="ru-RU" dirty="0">
                <a:solidFill>
                  <a:srgbClr val="002060"/>
                </a:solidFill>
              </a:rPr>
              <a:t> – определить «</a:t>
            </a:r>
            <a:r>
              <a:rPr lang="ru-RU" dirty="0" err="1">
                <a:solidFill>
                  <a:srgbClr val="002060"/>
                </a:solidFill>
              </a:rPr>
              <a:t>ризому</a:t>
            </a:r>
            <a:r>
              <a:rPr lang="ru-RU" dirty="0">
                <a:solidFill>
                  <a:srgbClr val="002060"/>
                </a:solidFill>
              </a:rPr>
              <a:t>» (корневище) произведений современных </a:t>
            </a:r>
            <a:r>
              <a:rPr lang="ru-RU" dirty="0" smtClean="0">
                <a:solidFill>
                  <a:srgbClr val="002060"/>
                </a:solidFill>
              </a:rPr>
              <a:t>писателей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постмодернистов (</a:t>
            </a:r>
            <a:r>
              <a:rPr lang="ru-RU" dirty="0" err="1" smtClean="0">
                <a:solidFill>
                  <a:srgbClr val="002060"/>
                </a:solidFill>
              </a:rPr>
              <a:t>У.Эко</a:t>
            </a:r>
            <a:r>
              <a:rPr lang="ru-RU" dirty="0" smtClean="0">
                <a:solidFill>
                  <a:srgbClr val="002060"/>
                </a:solidFill>
              </a:rPr>
              <a:t>, Б</a:t>
            </a:r>
            <a:r>
              <a:rPr lang="ru-RU" dirty="0">
                <a:solidFill>
                  <a:srgbClr val="002060"/>
                </a:solidFill>
              </a:rPr>
              <a:t>. Акунин).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Объектом</a:t>
            </a:r>
            <a:r>
              <a:rPr lang="ru-RU" dirty="0">
                <a:solidFill>
                  <a:srgbClr val="002060"/>
                </a:solidFill>
              </a:rPr>
              <a:t> исследования является творчество современных писателей У. Эко, Б. Акунина.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Предмет </a:t>
            </a:r>
            <a:r>
              <a:rPr lang="ru-RU" dirty="0">
                <a:solidFill>
                  <a:srgbClr val="002060"/>
                </a:solidFill>
              </a:rPr>
              <a:t>–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ризома</a:t>
            </a:r>
            <a:r>
              <a:rPr lang="ru-RU" dirty="0">
                <a:solidFill>
                  <a:srgbClr val="002060"/>
                </a:solidFill>
              </a:rPr>
              <a:t> как модель текстовой структуры современного постмодернистского романа.</a:t>
            </a:r>
          </a:p>
          <a:p>
            <a:r>
              <a:rPr lang="ru-RU" dirty="0">
                <a:solidFill>
                  <a:srgbClr val="002060"/>
                </a:solidFill>
              </a:rPr>
              <a:t>В статье используются </a:t>
            </a:r>
            <a:r>
              <a:rPr lang="ru-RU" dirty="0" smtClean="0">
                <a:solidFill>
                  <a:srgbClr val="002060"/>
                </a:solidFill>
              </a:rPr>
              <a:t>сравнительно-сопоставительный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сравнительно-исторический </a:t>
            </a:r>
            <a:r>
              <a:rPr lang="ru-RU" b="1" dirty="0">
                <a:solidFill>
                  <a:srgbClr val="002060"/>
                </a:solidFill>
              </a:rPr>
              <a:t>методы.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Ризома</a:t>
            </a:r>
            <a:r>
              <a:rPr lang="ru-RU" sz="2800" b="1" dirty="0" smtClean="0">
                <a:solidFill>
                  <a:srgbClr val="C00000"/>
                </a:solidFill>
              </a:rPr>
              <a:t> – одно из ключевых понятий философии постмодернизма.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606116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</a:rPr>
              <a:t>Ризома</a:t>
            </a:r>
            <a:r>
              <a:rPr lang="ru-RU" sz="2400" dirty="0">
                <a:solidFill>
                  <a:srgbClr val="002060"/>
                </a:solidFill>
              </a:rPr>
              <a:t> (фр. </a:t>
            </a:r>
            <a:r>
              <a:rPr lang="en-US" sz="2400" dirty="0">
                <a:solidFill>
                  <a:srgbClr val="002060"/>
                </a:solidFill>
              </a:rPr>
              <a:t>rhizome </a:t>
            </a:r>
            <a:r>
              <a:rPr lang="ru-RU" sz="2400" dirty="0">
                <a:solidFill>
                  <a:srgbClr val="002060"/>
                </a:solidFill>
              </a:rPr>
              <a:t>«корневище») – одно из ключевых понятий философии постмодернизма, введенное французскими философами </a:t>
            </a:r>
            <a:r>
              <a:rPr lang="ru-RU" sz="2400" dirty="0" err="1">
                <a:solidFill>
                  <a:srgbClr val="002060"/>
                </a:solidFill>
              </a:rPr>
              <a:t>Жилем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Делезом</a:t>
            </a:r>
            <a:r>
              <a:rPr lang="ru-RU" sz="2400" dirty="0">
                <a:solidFill>
                  <a:srgbClr val="002060"/>
                </a:solidFill>
              </a:rPr>
              <a:t> и Феликсом-Пьером </a:t>
            </a:r>
            <a:r>
              <a:rPr lang="ru-RU" sz="2400" dirty="0" err="1">
                <a:solidFill>
                  <a:srgbClr val="002060"/>
                </a:solidFill>
              </a:rPr>
              <a:t>Гваттари</a:t>
            </a:r>
            <a:r>
              <a:rPr lang="ru-RU" sz="2400" dirty="0">
                <a:solidFill>
                  <a:srgbClr val="002060"/>
                </a:solidFill>
              </a:rPr>
              <a:t> в совместной книге «</a:t>
            </a:r>
            <a:r>
              <a:rPr lang="ru-RU" sz="2400" dirty="0" err="1">
                <a:solidFill>
                  <a:srgbClr val="002060"/>
                </a:solidFill>
              </a:rPr>
              <a:t>Ризома</a:t>
            </a:r>
            <a:r>
              <a:rPr lang="ru-RU" sz="2400" dirty="0">
                <a:solidFill>
                  <a:srgbClr val="002060"/>
                </a:solidFill>
              </a:rPr>
              <a:t>» в 1974 г. </a:t>
            </a:r>
          </a:p>
        </p:txBody>
      </p:sp>
      <p:pic>
        <p:nvPicPr>
          <p:cNvPr id="1026" name="Picture 2" descr="Жиль Делёз и Феликс Гватта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60" y="2797597"/>
            <a:ext cx="5441155" cy="31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2805316"/>
            <a:ext cx="2175290" cy="3106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87" y="2813034"/>
            <a:ext cx="2905685" cy="31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</a:rPr>
              <a:t>еоретики философии постмодернизма.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1839800"/>
            <a:ext cx="2609850" cy="2886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3" y="1690688"/>
            <a:ext cx="5709694" cy="3795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33" y="3588535"/>
            <a:ext cx="2381250" cy="3019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85" y="1730262"/>
            <a:ext cx="2609850" cy="3105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22" y="3569485"/>
            <a:ext cx="2381250" cy="3038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72" y="3836923"/>
            <a:ext cx="2381250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35" y="5076006"/>
            <a:ext cx="2609850" cy="1666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34" y="1730262"/>
            <a:ext cx="2408259" cy="2228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3" y="4428309"/>
            <a:ext cx="1649731" cy="217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9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Синоним </a:t>
            </a:r>
            <a:r>
              <a:rPr lang="ru-RU" sz="2800" b="1" dirty="0" err="1" smtClean="0">
                <a:solidFill>
                  <a:srgbClr val="C00000"/>
                </a:solidFill>
              </a:rPr>
              <a:t>ризомы</a:t>
            </a:r>
            <a:r>
              <a:rPr lang="ru-RU" sz="2800" b="1" dirty="0" smtClean="0">
                <a:solidFill>
                  <a:srgbClr val="C00000"/>
                </a:solidFill>
              </a:rPr>
              <a:t> - образ библиотеки-лабиринта.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Известно, что синонимом </a:t>
            </a:r>
            <a:r>
              <a:rPr lang="ru-RU" sz="2000" b="1" dirty="0" err="1">
                <a:solidFill>
                  <a:srgbClr val="002060"/>
                </a:solidFill>
              </a:rPr>
              <a:t>ризомы</a:t>
            </a:r>
            <a:r>
              <a:rPr lang="ru-RU" sz="2000" b="1" dirty="0">
                <a:solidFill>
                  <a:srgbClr val="002060"/>
                </a:solidFill>
              </a:rPr>
              <a:t> в литературе является образ библиотеки-лабиринта</a:t>
            </a:r>
            <a:r>
              <a:rPr lang="ru-RU" sz="2000" dirty="0"/>
              <a:t>. </a:t>
            </a:r>
            <a:r>
              <a:rPr lang="ru-RU" sz="2000" b="1" dirty="0">
                <a:solidFill>
                  <a:srgbClr val="002060"/>
                </a:solidFill>
              </a:rPr>
              <a:t>Литературоведы говорят о том, что писателей второй половины </a:t>
            </a:r>
            <a:r>
              <a:rPr lang="en-US" sz="2000" b="1" dirty="0">
                <a:solidFill>
                  <a:srgbClr val="002060"/>
                </a:solidFill>
              </a:rPr>
              <a:t>XX </a:t>
            </a:r>
            <a:r>
              <a:rPr lang="ru-RU" sz="2000" b="1" dirty="0">
                <a:solidFill>
                  <a:srgbClr val="002060"/>
                </a:solidFill>
              </a:rPr>
              <a:t>века привлекают метафоры аргентинского писателя, поэта и публициста Хорхе Борхеса (1899 - 1986) – лабиринт, зеркало, время, буква, книга, библиотека, чтение.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375767"/>
            <a:ext cx="3145971" cy="2521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3130583"/>
            <a:ext cx="3405459" cy="3351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49" y="3713149"/>
            <a:ext cx="3268843" cy="1846365"/>
          </a:xfrm>
          <a:prstGeom prst="rect">
            <a:avLst/>
          </a:prstGeom>
        </p:spPr>
      </p:pic>
      <p:sp>
        <p:nvSpPr>
          <p:cNvPr id="8" name="AutoShape 2" descr="C:\Users\Dima\Documents\%D0%A8%D0%BA%D0%BE%D0%BB%D0%B0\%D0%B4%D0%BB%D1%8F %D0%BA%D0%B0%D0%B1%D0%B8%D0%BD%D0%B5%D1%82%D0%B0\cove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C:\Users\Dima\Documents\%D0%A8%D0%BA%D0%BE%D0%BB%D0%B0\%D0%B4%D0%BB%D1%8F %D0%BA%D0%B0%D0%B1%D0%B8%D0%BD%D0%B5%D1%82%D0%B0\cover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3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Роман У. Эко «Имя розы».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32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Так, образ </a:t>
            </a:r>
            <a:r>
              <a:rPr lang="ru-RU" sz="2000" b="1" dirty="0" err="1">
                <a:solidFill>
                  <a:srgbClr val="002060"/>
                </a:solidFill>
              </a:rPr>
              <a:t>ризомы</a:t>
            </a:r>
            <a:r>
              <a:rPr lang="ru-RU" sz="2000" b="1" dirty="0">
                <a:solidFill>
                  <a:srgbClr val="002060"/>
                </a:solidFill>
              </a:rPr>
              <a:t> – запутанного лабиринта разных типов культур использовал итальянский писатель, семиотик У. Эко в романе «Имя </a:t>
            </a:r>
            <a:r>
              <a:rPr lang="ru-RU" sz="2000" b="1" dirty="0" smtClean="0">
                <a:solidFill>
                  <a:srgbClr val="002060"/>
                </a:solidFill>
              </a:rPr>
              <a:t>розы</a:t>
            </a:r>
            <a:r>
              <a:rPr lang="ru-RU" sz="2000" b="1" dirty="0">
                <a:solidFill>
                  <a:srgbClr val="002060"/>
                </a:solidFill>
              </a:rPr>
              <a:t>».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втор </a:t>
            </a:r>
            <a:r>
              <a:rPr lang="ru-RU" sz="2000" b="1" dirty="0">
                <a:solidFill>
                  <a:srgbClr val="002060"/>
                </a:solidFill>
              </a:rPr>
              <a:t>романа «Имя розы» создал библиотеку по аналогии библиотеки Х. Борхеса и предложил свой вариант лабиринтов: классический лабиринт Минотавра, в котором все пути изначально ведут к центру; «</a:t>
            </a:r>
            <a:r>
              <a:rPr lang="ru-RU" sz="2000" b="1" dirty="0" err="1">
                <a:solidFill>
                  <a:srgbClr val="002060"/>
                </a:solidFill>
              </a:rPr>
              <a:t>маньеристический</a:t>
            </a:r>
            <a:r>
              <a:rPr lang="ru-RU" sz="2000" b="1" dirty="0">
                <a:solidFill>
                  <a:srgbClr val="002060"/>
                </a:solidFill>
              </a:rPr>
              <a:t>» лабиринт с разветвленными коридорами, множеством тупиков и единственной дорогой к выходу; лабиринт-</a:t>
            </a:r>
            <a:r>
              <a:rPr lang="ru-RU" sz="2000" b="1" dirty="0" err="1">
                <a:solidFill>
                  <a:srgbClr val="002060"/>
                </a:solidFill>
              </a:rPr>
              <a:t>ризому</a:t>
            </a:r>
            <a:r>
              <a:rPr lang="ru-RU" sz="2000" b="1" dirty="0">
                <a:solidFill>
                  <a:srgbClr val="002060"/>
                </a:solidFill>
              </a:rPr>
              <a:t>, где нет центра, периферии, выхода, но каждая дорожка пересекается с другой.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7" y="4001293"/>
            <a:ext cx="2192504" cy="245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63" y="3968885"/>
            <a:ext cx="2151418" cy="2838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64" y="3990770"/>
            <a:ext cx="2061085" cy="2817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95" y="3767334"/>
            <a:ext cx="3023269" cy="30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Художественный фильм Жан-Жака </a:t>
            </a:r>
            <a:r>
              <a:rPr lang="ru-RU" sz="2800" b="1" dirty="0" err="1" smtClean="0">
                <a:solidFill>
                  <a:srgbClr val="C00000"/>
                </a:solidFill>
              </a:rPr>
              <a:t>Анно</a:t>
            </a:r>
            <a:r>
              <a:rPr lang="ru-RU" sz="2800" b="1" dirty="0" smtClean="0">
                <a:solidFill>
                  <a:srgbClr val="C00000"/>
                </a:solidFill>
              </a:rPr>
              <a:t> «Имя розы» 1986 г.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9" y="1542299"/>
            <a:ext cx="2695575" cy="16954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46" y="1875674"/>
            <a:ext cx="2142854" cy="2724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2" y="3408273"/>
            <a:ext cx="2857500" cy="2439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4" y="4568732"/>
            <a:ext cx="3153650" cy="2115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09" y="4556644"/>
            <a:ext cx="3276052" cy="2115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08" y="1743632"/>
            <a:ext cx="2847975" cy="26102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60" y="4371658"/>
            <a:ext cx="2724150" cy="2055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16" y="1740845"/>
            <a:ext cx="3482237" cy="27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8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3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Отечественные писатели – постмодернисты.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5" y="3918857"/>
            <a:ext cx="3368585" cy="2704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39" y="4558937"/>
            <a:ext cx="3536224" cy="2299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6" y="1658825"/>
            <a:ext cx="3564254" cy="2129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86" y="1500018"/>
            <a:ext cx="2112100" cy="2862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1" y="1443070"/>
            <a:ext cx="2785382" cy="33813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93" y="4558937"/>
            <a:ext cx="3341508" cy="2018433"/>
          </a:xfrm>
        </p:spPr>
      </p:pic>
    </p:spTree>
    <p:extLst>
      <p:ext uri="{BB962C8B-B14F-4D97-AF65-F5344CB8AC3E}">
        <p14:creationId xmlns:p14="http://schemas.microsoft.com/office/powerpoint/2010/main" val="413687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807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Фестиваль открытых уроков «1 сентября».</vt:lpstr>
      <vt:lpstr>Введение.  Актуальность темы исследования. </vt:lpstr>
      <vt:lpstr>Введение.  Актуальность темы исследования. </vt:lpstr>
      <vt:lpstr>Ризома – одно из ключевых понятий философии постмодернизма.</vt:lpstr>
      <vt:lpstr>Теоретики философии постмодернизма. </vt:lpstr>
      <vt:lpstr>Синоним ризомы - образ библиотеки-лабиринта.</vt:lpstr>
      <vt:lpstr>Роман У. Эко «Имя розы».</vt:lpstr>
      <vt:lpstr>Художественный фильм Жан-Жака Анно «Имя розы» 1986 г.</vt:lpstr>
      <vt:lpstr>Отечественные писатели – постмодернисты.</vt:lpstr>
      <vt:lpstr>Постмодернистская техника письма в творчестве Б. Акунина.</vt:lpstr>
      <vt:lpstr>Ретранслирование сюжетных линий из романа У. Эко в рассказе «Перед концом света».</vt:lpstr>
      <vt:lpstr>Заключение.</vt:lpstr>
      <vt:lpstr>Литература.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Dima</cp:lastModifiedBy>
  <cp:revision>37</cp:revision>
  <dcterms:created xsi:type="dcterms:W3CDTF">2022-01-31T12:42:38Z</dcterms:created>
  <dcterms:modified xsi:type="dcterms:W3CDTF">2023-11-12T10:19:57Z</dcterms:modified>
</cp:coreProperties>
</file>