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99CCFF"/>
    <a:srgbClr val="21BACF"/>
    <a:srgbClr val="21BECF"/>
    <a:srgbClr val="0066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8C8BECEA-40A9-4DEC-8E30-F785C74F6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5237" y="5167745"/>
            <a:ext cx="333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Презентацию подготовил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учитель географии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МАОУ «</a:t>
            </a:r>
            <a:r>
              <a:rPr lang="ru-RU" dirty="0" err="1" smtClean="0">
                <a:solidFill>
                  <a:schemeClr val="bg1"/>
                </a:solidFill>
              </a:rPr>
              <a:t>Сырковская</a:t>
            </a:r>
            <a:r>
              <a:rPr lang="ru-RU" dirty="0" smtClean="0">
                <a:solidFill>
                  <a:schemeClr val="bg1"/>
                </a:solidFill>
              </a:rPr>
              <a:t> СОШ»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Калуцкая</a:t>
            </a:r>
            <a:r>
              <a:rPr lang="ru-RU" dirty="0" smtClean="0">
                <a:solidFill>
                  <a:schemeClr val="bg1"/>
                </a:solidFill>
              </a:rPr>
              <a:t> Наталья Сергеевна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6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D57240-1AC8-4F8B-B288-7E7BCEFD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257175"/>
            <a:ext cx="10772775" cy="635793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тайги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5344A44-76CE-452D-AB31-5DFB7185ADBF}"/>
              </a:ext>
            </a:extLst>
          </p:cNvPr>
          <p:cNvSpPr/>
          <p:nvPr/>
        </p:nvSpPr>
        <p:spPr>
          <a:xfrm>
            <a:off x="2183168" y="785382"/>
            <a:ext cx="1622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Лиственница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413D89-CB40-495D-B095-8AF76B93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41" y="3583573"/>
            <a:ext cx="3251203" cy="236769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3CECC0D-121C-4EB3-8527-1697EA0F5FEF}"/>
              </a:ext>
            </a:extLst>
          </p:cNvPr>
          <p:cNvSpPr/>
          <p:nvPr/>
        </p:nvSpPr>
        <p:spPr>
          <a:xfrm>
            <a:off x="1803522" y="6083136"/>
            <a:ext cx="2225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Кедровый стланик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5F15A95-6ADA-4705-9C22-03304029B6A5}"/>
              </a:ext>
            </a:extLst>
          </p:cNvPr>
          <p:cNvSpPr/>
          <p:nvPr/>
        </p:nvSpPr>
        <p:spPr>
          <a:xfrm>
            <a:off x="5321298" y="4429951"/>
            <a:ext cx="2653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Можжевельник виргинский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7FF678-FD4A-4B28-AEBA-8C6F6600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994" y="2085974"/>
            <a:ext cx="2955926" cy="24457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AFB9A2D-02D5-4BBB-8327-9D2FBAB4BA8C}"/>
              </a:ext>
            </a:extLst>
          </p:cNvPr>
          <p:cNvSpPr/>
          <p:nvPr/>
        </p:nvSpPr>
        <p:spPr>
          <a:xfrm>
            <a:off x="9506931" y="719449"/>
            <a:ext cx="817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Пихта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2EABC1-129B-490C-B8FE-F67BE0B1DD24}"/>
              </a:ext>
            </a:extLst>
          </p:cNvPr>
          <p:cNvSpPr/>
          <p:nvPr/>
        </p:nvSpPr>
        <p:spPr>
          <a:xfrm>
            <a:off x="9373876" y="6083136"/>
            <a:ext cx="1420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Ель черная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E9B3D7-EE84-4A56-9C70-418FE9861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368" y="3583571"/>
            <a:ext cx="3197789" cy="23676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F4EA769-9E1C-448E-B3EB-D913F9EE3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369" y="1251425"/>
            <a:ext cx="3239768" cy="2057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4B6CBDC-FEF7-4D01-B384-0EB8E39C7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541" y="1251050"/>
            <a:ext cx="3251203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3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269C93-5923-4F4F-A738-99A53F7D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300039"/>
            <a:ext cx="11001375" cy="638651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тайги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743482-7093-4A6D-82B5-926D2FA5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60" y="3987167"/>
            <a:ext cx="2714625" cy="2141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6B594B-5075-4F34-B5D5-3223FA4D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110" y="3987167"/>
            <a:ext cx="3165616" cy="2141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98C7F48-A086-464A-9958-E2040708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110" y="1401851"/>
            <a:ext cx="3165616" cy="2027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BCD156-44E4-408B-8221-9AC12C66F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70" y="3994843"/>
            <a:ext cx="3051651" cy="21412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7BF493-70A4-46CF-9C4C-AF9C5E6D5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259" y="1401852"/>
            <a:ext cx="2714625" cy="2027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B88C41-49B6-452C-A60B-013D24B94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71" y="1401850"/>
            <a:ext cx="3051651" cy="20271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7E04823-E1ED-4F36-8FB5-7C1A2B76A468}"/>
              </a:ext>
            </a:extLst>
          </p:cNvPr>
          <p:cNvSpPr/>
          <p:nvPr/>
        </p:nvSpPr>
        <p:spPr>
          <a:xfrm>
            <a:off x="9064897" y="6207412"/>
            <a:ext cx="201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Северный олень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C3FEB47-B646-442B-9319-6F953C04E9A2}"/>
              </a:ext>
            </a:extLst>
          </p:cNvPr>
          <p:cNvSpPr/>
          <p:nvPr/>
        </p:nvSpPr>
        <p:spPr>
          <a:xfrm>
            <a:off x="1562309" y="6128383"/>
            <a:ext cx="1891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Бурый медведь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97A70CD-2F62-4693-A01B-B22097ED4EF2}"/>
              </a:ext>
            </a:extLst>
          </p:cNvPr>
          <p:cNvSpPr/>
          <p:nvPr/>
        </p:nvSpPr>
        <p:spPr>
          <a:xfrm>
            <a:off x="9446321" y="1001740"/>
            <a:ext cx="1247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Кедровк</a:t>
            </a:r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FA965AD-ECFB-454F-A7DB-02C1D4522C85}"/>
              </a:ext>
            </a:extLst>
          </p:cNvPr>
          <p:cNvSpPr/>
          <p:nvPr/>
        </p:nvSpPr>
        <p:spPr>
          <a:xfrm>
            <a:off x="5611524" y="6159956"/>
            <a:ext cx="1048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Тетерев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78D3E09-455A-4054-8A48-4484EFD1A0FB}"/>
              </a:ext>
            </a:extLst>
          </p:cNvPr>
          <p:cNvSpPr/>
          <p:nvPr/>
        </p:nvSpPr>
        <p:spPr>
          <a:xfrm>
            <a:off x="2012465" y="1001741"/>
            <a:ext cx="990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Глухарь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8AB3DEA-BD99-4CB5-9240-78CED81BD8D4}"/>
              </a:ext>
            </a:extLst>
          </p:cNvPr>
          <p:cNvSpPr/>
          <p:nvPr/>
        </p:nvSpPr>
        <p:spPr>
          <a:xfrm>
            <a:off x="5049366" y="1001741"/>
            <a:ext cx="2093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Уссурийский тигр</a:t>
            </a:r>
          </a:p>
        </p:txBody>
      </p:sp>
    </p:spTree>
    <p:extLst>
      <p:ext uri="{BB962C8B-B14F-4D97-AF65-F5344CB8AC3E}">
        <p14:creationId xmlns:p14="http://schemas.microsoft.com/office/powerpoint/2010/main" xmlns="" val="41370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238D36-4098-47E1-B4F5-21520259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8589"/>
            <a:ext cx="10801350" cy="641508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Степь</a:t>
            </a:r>
          </a:p>
          <a:p>
            <a:r>
              <a:rPr lang="ru-RU" dirty="0">
                <a:solidFill>
                  <a:schemeClr val="bg1"/>
                </a:solidFill>
              </a:rPr>
              <a:t>Деревья здесь практически не растут. Рек мало, да и они часто пересыхают. Это обуславливает природу степей – местная растительность выдерживает как засуху, так и сильные морозы. </a:t>
            </a:r>
          </a:p>
          <a:p>
            <a:r>
              <a:rPr lang="ru-RU" dirty="0">
                <a:solidFill>
                  <a:schemeClr val="bg1"/>
                </a:solidFill>
              </a:rPr>
              <a:t>Также степь характеризуется большой разницей между дневной и ночной температурой – от 15 до 20°С. Этим она схожа с пустыней.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A8DB76-A4EF-45B6-8032-B0E179BE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86" y="2728913"/>
            <a:ext cx="4570616" cy="3457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8C1658-9503-45FB-A805-270D619B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037" y="2728913"/>
            <a:ext cx="5340469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5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22CE44-D70D-486F-80FE-76576C0C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200025"/>
            <a:ext cx="11015662" cy="642937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степи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6B2DC4-E875-4D5F-90CE-EFCF197B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18" y="3762973"/>
            <a:ext cx="3374305" cy="22719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7DEDF2-5C52-4B4D-A72E-425570E8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17" y="3762972"/>
            <a:ext cx="2983704" cy="22719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DCFAF-5311-4D68-B7C2-4C828B8E9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526" y="3762973"/>
            <a:ext cx="3008029" cy="227198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FD23926-5FDF-409B-8574-DFA4A040E007}"/>
              </a:ext>
            </a:extLst>
          </p:cNvPr>
          <p:cNvSpPr/>
          <p:nvPr/>
        </p:nvSpPr>
        <p:spPr>
          <a:xfrm>
            <a:off x="2229774" y="6057382"/>
            <a:ext cx="1017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Ковыль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C78923-64E2-420E-AB41-36B6AD76DCE8}"/>
              </a:ext>
            </a:extLst>
          </p:cNvPr>
          <p:cNvSpPr/>
          <p:nvPr/>
        </p:nvSpPr>
        <p:spPr>
          <a:xfrm>
            <a:off x="5981990" y="6100245"/>
            <a:ext cx="1023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Полынь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5C092F2-6EEE-4E27-B087-3523B09FBE3B}"/>
              </a:ext>
            </a:extLst>
          </p:cNvPr>
          <p:cNvSpPr/>
          <p:nvPr/>
        </p:nvSpPr>
        <p:spPr>
          <a:xfrm>
            <a:off x="9401309" y="6057382"/>
            <a:ext cx="1804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Перекати-поле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5E87D71-A194-4CF8-90A5-05413ED9F801}"/>
              </a:ext>
            </a:extLst>
          </p:cNvPr>
          <p:cNvSpPr/>
          <p:nvPr/>
        </p:nvSpPr>
        <p:spPr>
          <a:xfrm>
            <a:off x="2319039" y="838950"/>
            <a:ext cx="118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Тонконог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9D197B9-5D40-4964-9AA5-BECDAD95062E}"/>
              </a:ext>
            </a:extLst>
          </p:cNvPr>
          <p:cNvSpPr/>
          <p:nvPr/>
        </p:nvSpPr>
        <p:spPr>
          <a:xfrm>
            <a:off x="5981990" y="861379"/>
            <a:ext cx="975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Мятлик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78B3995-508D-4C69-907F-1DED56B451BE}"/>
              </a:ext>
            </a:extLst>
          </p:cNvPr>
          <p:cNvSpPr/>
          <p:nvPr/>
        </p:nvSpPr>
        <p:spPr>
          <a:xfrm>
            <a:off x="9789682" y="897384"/>
            <a:ext cx="975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Овсец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C214C6E-D89E-4A45-B4B9-C0B20ECE6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817" y="1293365"/>
            <a:ext cx="2983704" cy="2121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5947379-4E9A-4722-AFD7-947A3EEE9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526" y="1293365"/>
            <a:ext cx="3008029" cy="21213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B1CAF30-2DFA-42BE-8F60-02B260C23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18" y="1293365"/>
            <a:ext cx="3374305" cy="2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5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9E881B-B627-4711-B169-5F637C4BA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28600"/>
            <a:ext cx="10915650" cy="64008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степи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DCE303-0D7A-49E9-97D9-C19DEFD6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34" y="1357358"/>
            <a:ext cx="3243262" cy="209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E1494D-F2F5-4446-9B98-628A2066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211" y="3949772"/>
            <a:ext cx="2962389" cy="2179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79CC0D-C52A-438A-AC3D-B0B675393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8" y="1357358"/>
            <a:ext cx="3563456" cy="20716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709436-C902-4F5B-BAE5-E041AD6D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134" y="3949772"/>
            <a:ext cx="3190987" cy="2179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C4620B-2CB7-4025-B3E4-BE3DA9B85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210" y="1357358"/>
            <a:ext cx="2962389" cy="2092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BE10B5-B649-47EE-8B0D-21E584309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588" y="3949773"/>
            <a:ext cx="3563456" cy="21793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A62CE6-621E-49C9-8F65-B6BD79A4EED0}"/>
              </a:ext>
            </a:extLst>
          </p:cNvPr>
          <p:cNvSpPr/>
          <p:nvPr/>
        </p:nvSpPr>
        <p:spPr>
          <a:xfrm>
            <a:off x="2209605" y="6179195"/>
            <a:ext cx="1250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Пустельга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40035B-CAAC-477B-BC92-BC7A3C278B3E}"/>
              </a:ext>
            </a:extLst>
          </p:cNvPr>
          <p:cNvSpPr/>
          <p:nvPr/>
        </p:nvSpPr>
        <p:spPr>
          <a:xfrm>
            <a:off x="9338680" y="957248"/>
            <a:ext cx="1677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Степной орел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4253889-1494-4E4F-9F93-C4EA7912D2DD}"/>
              </a:ext>
            </a:extLst>
          </p:cNvPr>
          <p:cNvSpPr/>
          <p:nvPr/>
        </p:nvSpPr>
        <p:spPr>
          <a:xfrm>
            <a:off x="6076335" y="6179195"/>
            <a:ext cx="1378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Тушканчик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2D3FEE6-F1BD-41C9-B4B2-3F8D082D2354}"/>
              </a:ext>
            </a:extLst>
          </p:cNvPr>
          <p:cNvSpPr/>
          <p:nvPr/>
        </p:nvSpPr>
        <p:spPr>
          <a:xfrm>
            <a:off x="2525012" y="957248"/>
            <a:ext cx="93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Суслик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C5E3C86-2C16-4EA3-9A28-E822F5F4183F}"/>
              </a:ext>
            </a:extLst>
          </p:cNvPr>
          <p:cNvSpPr/>
          <p:nvPr/>
        </p:nvSpPr>
        <p:spPr>
          <a:xfrm>
            <a:off x="9758730" y="6129100"/>
            <a:ext cx="837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Сурок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21075BF-A76A-4824-B902-5B8C9C949B4D}"/>
              </a:ext>
            </a:extLst>
          </p:cNvPr>
          <p:cNvSpPr/>
          <p:nvPr/>
        </p:nvSpPr>
        <p:spPr>
          <a:xfrm>
            <a:off x="6191280" y="957248"/>
            <a:ext cx="1200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Антилопа</a:t>
            </a:r>
          </a:p>
        </p:txBody>
      </p:sp>
    </p:spTree>
    <p:extLst>
      <p:ext uri="{BB962C8B-B14F-4D97-AF65-F5344CB8AC3E}">
        <p14:creationId xmlns:p14="http://schemas.microsoft.com/office/powerpoint/2010/main" xmlns="" val="3532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A5CCED-3ABF-466A-AC29-EA404454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300037"/>
            <a:ext cx="10844212" cy="62579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Пустыня</a:t>
            </a:r>
          </a:p>
          <a:p>
            <a:r>
              <a:rPr lang="ru-RU" dirty="0">
                <a:solidFill>
                  <a:schemeClr val="bg1"/>
                </a:solidFill>
              </a:rPr>
              <a:t>В пустыни попадает мало осадков, или они вовсе отсутствуют. Климатические условия в пустынях теплые и засушливые. Они зависят от географического расположения. Сухой воздух местности не защищает почву от солнечной радиации. В Сахаре максимальная температура может достигать +58 °С. Ночью показатель снижается до 0°С или даже до минусового уровня. Почва быстро охлаждается.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A5DB73-DA64-43E5-914E-70BEB0D6F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1" y="3185104"/>
            <a:ext cx="4410640" cy="3044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372FD1-354E-421B-AF1A-CF13D4EE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0" y="3185104"/>
            <a:ext cx="5053582" cy="30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3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1BCDAC-679C-4837-9D27-B5C660C50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285750"/>
            <a:ext cx="10887075" cy="64008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пустыни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60E272-C3F3-4D5F-BD72-122C204A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93" y="1243013"/>
            <a:ext cx="3252400" cy="22783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6B6AF5-2ED2-40C3-916A-55234E05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99" y="4009995"/>
            <a:ext cx="3252400" cy="21231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7BE6D8-9C0B-4CB6-B216-12952008F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688" y="1243011"/>
            <a:ext cx="3501681" cy="2278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EBD45C-7CF0-4405-AC12-6DF3130A7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687" y="4009995"/>
            <a:ext cx="3501681" cy="21231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B9E549-FFD1-4EC4-A6FB-11A2E3A4B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673" y="2756278"/>
            <a:ext cx="3068333" cy="203124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F29653B-279A-4B0D-A7B9-062E46749B77}"/>
              </a:ext>
            </a:extLst>
          </p:cNvPr>
          <p:cNvSpPr/>
          <p:nvPr/>
        </p:nvSpPr>
        <p:spPr>
          <a:xfrm>
            <a:off x="5347484" y="1919973"/>
            <a:ext cx="2709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Плаунок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чешуелистный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313608-CF92-45AB-B6F9-C3DCFA1E3785}"/>
              </a:ext>
            </a:extLst>
          </p:cNvPr>
          <p:cNvSpPr/>
          <p:nvPr/>
        </p:nvSpPr>
        <p:spPr>
          <a:xfrm>
            <a:off x="8800112" y="842901"/>
            <a:ext cx="2304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Курчавка</a:t>
            </a:r>
            <a:r>
              <a:rPr lang="ru-RU" sz="2000" dirty="0">
                <a:solidFill>
                  <a:schemeClr val="bg1"/>
                </a:solidFill>
              </a:rPr>
              <a:t> колючая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EA11F6F-8FF2-4C4B-B07C-52CEBA32327B}"/>
              </a:ext>
            </a:extLst>
          </p:cNvPr>
          <p:cNvSpPr/>
          <p:nvPr/>
        </p:nvSpPr>
        <p:spPr>
          <a:xfrm>
            <a:off x="9472191" y="6162735"/>
            <a:ext cx="1401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Гребенщик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E5FB836-A513-4D2C-AEA3-335547D140A1}"/>
              </a:ext>
            </a:extLst>
          </p:cNvPr>
          <p:cNvSpPr/>
          <p:nvPr/>
        </p:nvSpPr>
        <p:spPr>
          <a:xfrm>
            <a:off x="1663111" y="842901"/>
            <a:ext cx="2523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Верблюжья колючка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864F8C-525A-4F4E-869D-6BD3A82D7583}"/>
              </a:ext>
            </a:extLst>
          </p:cNvPr>
          <p:cNvSpPr/>
          <p:nvPr/>
        </p:nvSpPr>
        <p:spPr>
          <a:xfrm>
            <a:off x="2348779" y="6172140"/>
            <a:ext cx="1152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Триодия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757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420827-B418-4A3B-A2AC-04467C75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342899"/>
            <a:ext cx="10972799" cy="6272213"/>
          </a:xfr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пустыни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BBE5E2-91A4-4895-B7A5-5F226831945D}"/>
              </a:ext>
            </a:extLst>
          </p:cNvPr>
          <p:cNvSpPr/>
          <p:nvPr/>
        </p:nvSpPr>
        <p:spPr>
          <a:xfrm>
            <a:off x="1744998" y="96854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Серый варан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6C9F92-410D-4982-8A1B-8D56B283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40" y="1478913"/>
            <a:ext cx="3210557" cy="22101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27D692-8674-4020-9F27-63611442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40" y="3876759"/>
            <a:ext cx="3210557" cy="22913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AD4019-E99A-4EB3-B68D-E00B82F2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026" y="1478914"/>
            <a:ext cx="3210558" cy="2210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C7E224-6E4C-46EF-96F1-3F41B70E0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683" y="2584000"/>
            <a:ext cx="3210557" cy="2143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420761-F948-4727-8B40-A07163156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026" y="3876759"/>
            <a:ext cx="3210557" cy="229138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6F6068D-11F3-4563-B291-3A15683696F1}"/>
              </a:ext>
            </a:extLst>
          </p:cNvPr>
          <p:cNvSpPr/>
          <p:nvPr/>
        </p:nvSpPr>
        <p:spPr>
          <a:xfrm>
            <a:off x="5822543" y="2183890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Каракал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BBBA73C-3AFC-407A-B58B-063AECA67908}"/>
              </a:ext>
            </a:extLst>
          </p:cNvPr>
          <p:cNvSpPr/>
          <p:nvPr/>
        </p:nvSpPr>
        <p:spPr>
          <a:xfrm>
            <a:off x="9536182" y="6155758"/>
            <a:ext cx="1236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Верблюд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AA66421-0825-491A-A45E-220C80B8A921}"/>
              </a:ext>
            </a:extLst>
          </p:cNvPr>
          <p:cNvSpPr/>
          <p:nvPr/>
        </p:nvSpPr>
        <p:spPr>
          <a:xfrm>
            <a:off x="8971978" y="984969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Полосатая гиена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A4DA271-54C4-47B0-95AC-5A03704B7BD3}"/>
              </a:ext>
            </a:extLst>
          </p:cNvPr>
          <p:cNvSpPr/>
          <p:nvPr/>
        </p:nvSpPr>
        <p:spPr>
          <a:xfrm>
            <a:off x="1946623" y="6155758"/>
            <a:ext cx="1320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Скорпион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502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20D111-D8AE-44EC-AF0F-B4581ACC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471488"/>
            <a:ext cx="10844213" cy="610076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Саванна</a:t>
            </a:r>
          </a:p>
          <a:p>
            <a:r>
              <a:rPr lang="ru-RU" dirty="0">
                <a:solidFill>
                  <a:schemeClr val="bg1"/>
                </a:solidFill>
              </a:rPr>
              <a:t>Природная зона саванн и редколесий располагается в субэкваториальных поясах Северного и Южного полушарий. Они занимают практически 40% территории Африки, северо-восток Азии, есть отдельные участки в Австралии.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A3376E-BAF0-440A-9514-1AE5D628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538" y="2686049"/>
            <a:ext cx="5022065" cy="3585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72D784-DCB4-4759-A8DC-4814B02BB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3" y="2686049"/>
            <a:ext cx="4914899" cy="35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1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CD1D3C-74CE-452E-95C3-49C1E6C9C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314325"/>
            <a:ext cx="10958513" cy="62579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</a:t>
            </a:r>
            <a:r>
              <a:rPr lang="ru-RU" sz="4400" dirty="0" smtClean="0">
                <a:solidFill>
                  <a:schemeClr val="bg1"/>
                </a:solidFill>
              </a:rPr>
              <a:t>саванны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FD5404-64F9-4BC3-A766-C5BABBB12B33}"/>
              </a:ext>
            </a:extLst>
          </p:cNvPr>
          <p:cNvSpPr/>
          <p:nvPr/>
        </p:nvSpPr>
        <p:spPr>
          <a:xfrm>
            <a:off x="2352674" y="1269441"/>
            <a:ext cx="1011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Баобаб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608A10-F21A-4320-ACC5-84932F1D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65" y="1811059"/>
            <a:ext cx="3021272" cy="180498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884CAF-0219-40EC-BDEA-61907A92B3FC}"/>
              </a:ext>
            </a:extLst>
          </p:cNvPr>
          <p:cNvSpPr/>
          <p:nvPr/>
        </p:nvSpPr>
        <p:spPr>
          <a:xfrm>
            <a:off x="8842559" y="1269441"/>
            <a:ext cx="2209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Бермудская трава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CE03CB-2705-4053-875E-B2928BDD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938" y="1811058"/>
            <a:ext cx="2912032" cy="180498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F964C10-DB1F-4EE2-BD9E-768721DF9E10}"/>
              </a:ext>
            </a:extLst>
          </p:cNvPr>
          <p:cNvSpPr/>
          <p:nvPr/>
        </p:nvSpPr>
        <p:spPr>
          <a:xfrm>
            <a:off x="1978536" y="6099340"/>
            <a:ext cx="194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Слоновая трава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D42533-B177-490F-8D82-DBB609318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665" y="4015126"/>
            <a:ext cx="3021272" cy="20049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12F1E18-7AEF-4F05-806C-0193B6203F40}"/>
              </a:ext>
            </a:extLst>
          </p:cNvPr>
          <p:cNvSpPr/>
          <p:nvPr/>
        </p:nvSpPr>
        <p:spPr>
          <a:xfrm>
            <a:off x="9322084" y="6099340"/>
            <a:ext cx="2070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Акация кручёная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AB3BCA-946C-4FB4-A6A5-B8806CD0D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480" y="4015127"/>
            <a:ext cx="3021272" cy="200492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A59C66C-907B-40D1-8D54-80E3CA69BEC5}"/>
              </a:ext>
            </a:extLst>
          </p:cNvPr>
          <p:cNvSpPr/>
          <p:nvPr/>
        </p:nvSpPr>
        <p:spPr>
          <a:xfrm>
            <a:off x="5373226" y="1258371"/>
            <a:ext cx="2314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Финиковая пальма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A149DD7-9061-404B-9C44-D1CE410D1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099" y="1822846"/>
            <a:ext cx="2968033" cy="17814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FC9EC09-3FDB-4B9B-8297-25C0C1A2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098" y="4015127"/>
            <a:ext cx="2965723" cy="200492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B7379E5-F4B2-4FAE-8228-04DD6DDA5C73}"/>
              </a:ext>
            </a:extLst>
          </p:cNvPr>
          <p:cNvSpPr/>
          <p:nvPr/>
        </p:nvSpPr>
        <p:spPr>
          <a:xfrm>
            <a:off x="5739993" y="6099340"/>
            <a:ext cx="1497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Пальма дум</a:t>
            </a:r>
          </a:p>
        </p:txBody>
      </p:sp>
    </p:spTree>
    <p:extLst>
      <p:ext uri="{BB962C8B-B14F-4D97-AF65-F5344CB8AC3E}">
        <p14:creationId xmlns:p14="http://schemas.microsoft.com/office/powerpoint/2010/main" xmlns="" val="30551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B01D6EE-F794-4D85-A882-7F483AE0A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549" y="529828"/>
            <a:ext cx="10331122" cy="5798343"/>
          </a:xfrm>
          <a:prstGeom prst="rect">
            <a:avLst/>
          </a:prstGeom>
          <a:effectLst>
            <a:outerShdw blurRad="1003300" dir="2880000" algn="ctr" rotWithShape="0">
              <a:srgbClr val="0070C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558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148AF5-003D-4159-8C66-9E1E0430F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1" y="314325"/>
            <a:ext cx="10887074" cy="631507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саванны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3C422F-1077-4BE5-BA93-5CC9DFCB4758}"/>
              </a:ext>
            </a:extLst>
          </p:cNvPr>
          <p:cNvSpPr/>
          <p:nvPr/>
        </p:nvSpPr>
        <p:spPr>
          <a:xfrm>
            <a:off x="2295524" y="1137468"/>
            <a:ext cx="71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Слон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6ABB09-DF7C-4A34-B107-9AEEE3A3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52" y="1562641"/>
            <a:ext cx="3057356" cy="2114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3D22A6-46B0-49CA-808A-A1E8BDCB7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41" y="1562641"/>
            <a:ext cx="2860522" cy="2114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A751CC-14A3-41E3-A3DB-D0CA4B721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52" y="3931444"/>
            <a:ext cx="3057356" cy="2114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BFA2CD-0E60-45AD-8FDB-E8A1619F3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641" y="3931444"/>
            <a:ext cx="2860522" cy="2114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6FB124-57F1-4094-B107-DBDF4F3CD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421" y="3931444"/>
            <a:ext cx="2796419" cy="2114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32BD88-FEC7-48A8-BE63-2B5243C0C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421" y="1562641"/>
            <a:ext cx="2796419" cy="211579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8649FE2-9407-4976-8292-009879AA029A}"/>
              </a:ext>
            </a:extLst>
          </p:cNvPr>
          <p:cNvSpPr/>
          <p:nvPr/>
        </p:nvSpPr>
        <p:spPr>
          <a:xfrm>
            <a:off x="9672325" y="1137468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Носорог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39269C-A251-411C-BFE3-11DA9C7683E7}"/>
              </a:ext>
            </a:extLst>
          </p:cNvPr>
          <p:cNvSpPr/>
          <p:nvPr/>
        </p:nvSpPr>
        <p:spPr>
          <a:xfrm>
            <a:off x="6016581" y="6115581"/>
            <a:ext cx="865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Зебра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2E14462-A649-4D6D-A9CD-60E517E60F2C}"/>
              </a:ext>
            </a:extLst>
          </p:cNvPr>
          <p:cNvSpPr/>
          <p:nvPr/>
        </p:nvSpPr>
        <p:spPr>
          <a:xfrm>
            <a:off x="1976343" y="6115581"/>
            <a:ext cx="166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Газель Гранта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232089F-4F08-4DD8-AA51-46E0307A8D7A}"/>
              </a:ext>
            </a:extLst>
          </p:cNvPr>
          <p:cNvSpPr/>
          <p:nvPr/>
        </p:nvSpPr>
        <p:spPr>
          <a:xfrm>
            <a:off x="6028320" y="11231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Жираф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D04B33C-2445-4A49-8D7D-500FFD96E319}"/>
              </a:ext>
            </a:extLst>
          </p:cNvPr>
          <p:cNvSpPr/>
          <p:nvPr/>
        </p:nvSpPr>
        <p:spPr>
          <a:xfrm>
            <a:off x="9899149" y="6115581"/>
            <a:ext cx="59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Лев</a:t>
            </a:r>
          </a:p>
        </p:txBody>
      </p:sp>
    </p:spTree>
    <p:extLst>
      <p:ext uri="{BB962C8B-B14F-4D97-AF65-F5344CB8AC3E}">
        <p14:creationId xmlns:p14="http://schemas.microsoft.com/office/powerpoint/2010/main" xmlns="" val="11781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A5A4A0-299B-4B17-AB63-2E19F9C8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4" y="385762"/>
            <a:ext cx="11044236" cy="624363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Арктическая пустыня</a:t>
            </a:r>
          </a:p>
          <a:p>
            <a:r>
              <a:rPr lang="ru-RU" dirty="0">
                <a:solidFill>
                  <a:schemeClr val="bg1"/>
                </a:solidFill>
              </a:rPr>
              <a:t>Суровый климат способствует образованию ледяных и снежных покровов, которые сохраняются на протяжении всего года. Средняя температура зимой составляет -30 градусов, максимальная может достичь отметки -60 градусов.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08E4E4-8961-4DC7-9584-91BFFE8B6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13" y="2557462"/>
            <a:ext cx="4033837" cy="3343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0041E4-ADDC-473A-B05F-0AE0C77BE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2557462"/>
            <a:ext cx="5619750" cy="33432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1756206-D04A-4FD9-942C-B7C938F71FE3}"/>
              </a:ext>
            </a:extLst>
          </p:cNvPr>
          <p:cNvSpPr/>
          <p:nvPr/>
        </p:nvSpPr>
        <p:spPr>
          <a:xfrm>
            <a:off x="1571625" y="6115050"/>
            <a:ext cx="728663" cy="3571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0DBBD4-D0B9-4D40-A262-B534968866D6}"/>
              </a:ext>
            </a:extLst>
          </p:cNvPr>
          <p:cNvSpPr/>
          <p:nvPr/>
        </p:nvSpPr>
        <p:spPr>
          <a:xfrm>
            <a:off x="2462212" y="608040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- Арктические пустыни</a:t>
            </a:r>
          </a:p>
        </p:txBody>
      </p:sp>
    </p:spTree>
    <p:extLst>
      <p:ext uri="{BB962C8B-B14F-4D97-AF65-F5344CB8AC3E}">
        <p14:creationId xmlns:p14="http://schemas.microsoft.com/office/powerpoint/2010/main" xmlns="" val="38238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82FA33-2CF1-4BCD-867A-82925F56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9" y="214313"/>
            <a:ext cx="10772774" cy="6472237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арктических пустынь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1F42B90-EA51-4C9E-AADC-592EA5B48E1B}"/>
              </a:ext>
            </a:extLst>
          </p:cNvPr>
          <p:cNvSpPr/>
          <p:nvPr/>
        </p:nvSpPr>
        <p:spPr>
          <a:xfrm>
            <a:off x="2325726" y="1938872"/>
            <a:ext cx="161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Камнеломка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9352C0-47AE-4A74-AA2C-AB4D1C75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24" y="2462777"/>
            <a:ext cx="3402848" cy="255213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C4180CF-6BF3-4915-B1FB-42C54FA7E023}"/>
              </a:ext>
            </a:extLst>
          </p:cNvPr>
          <p:cNvSpPr/>
          <p:nvPr/>
        </p:nvSpPr>
        <p:spPr>
          <a:xfrm>
            <a:off x="5873556" y="1938872"/>
            <a:ext cx="3800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Исландский мох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7F18C7-E8FB-466F-9A3E-3DC3D16FD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715" y="2462777"/>
            <a:ext cx="2952752" cy="25521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8A0230B-5BFE-414E-B06B-B5D125653A39}"/>
              </a:ext>
            </a:extLst>
          </p:cNvPr>
          <p:cNvSpPr/>
          <p:nvPr/>
        </p:nvSpPr>
        <p:spPr>
          <a:xfrm>
            <a:off x="9105183" y="1938872"/>
            <a:ext cx="1804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Полярный мак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BB843B3-C78B-4156-9B4B-3EDCC38F5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011" y="2462777"/>
            <a:ext cx="2532860" cy="25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4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C2D8BF-2D3F-4FA6-B0C0-D52DE2D0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442913"/>
            <a:ext cx="10844213" cy="61436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арктических пустынь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D5AF1EF-2247-404B-8EAB-1298B1368F0E}"/>
              </a:ext>
            </a:extLst>
          </p:cNvPr>
          <p:cNvSpPr/>
          <p:nvPr/>
        </p:nvSpPr>
        <p:spPr>
          <a:xfrm>
            <a:off x="1640975" y="1380364"/>
            <a:ext cx="184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Полярная сова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C9B1339-AD18-4515-8902-CC29DB670B63}"/>
              </a:ext>
            </a:extLst>
          </p:cNvPr>
          <p:cNvSpPr/>
          <p:nvPr/>
        </p:nvSpPr>
        <p:spPr>
          <a:xfrm>
            <a:off x="6096000" y="1399473"/>
            <a:ext cx="823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Морж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D31AB0-C4D2-405E-8266-C0747991E1A9}"/>
              </a:ext>
            </a:extLst>
          </p:cNvPr>
          <p:cNvSpPr/>
          <p:nvPr/>
        </p:nvSpPr>
        <p:spPr>
          <a:xfrm>
            <a:off x="8839733" y="1359455"/>
            <a:ext cx="1911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Белые медведи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0130546-CA32-4720-A58B-525BD9752D2E}"/>
              </a:ext>
            </a:extLst>
          </p:cNvPr>
          <p:cNvSpPr/>
          <p:nvPr/>
        </p:nvSpPr>
        <p:spPr>
          <a:xfrm>
            <a:off x="1671701" y="6137403"/>
            <a:ext cx="2143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Арктический волк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AE30AD8-32E9-4EAB-946A-5947A69D1055}"/>
              </a:ext>
            </a:extLst>
          </p:cNvPr>
          <p:cNvSpPr/>
          <p:nvPr/>
        </p:nvSpPr>
        <p:spPr>
          <a:xfrm>
            <a:off x="5031662" y="6137403"/>
            <a:ext cx="3004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Песец обыкновенный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5AD398-59FF-4394-8993-2191DF32A48D}"/>
              </a:ext>
            </a:extLst>
          </p:cNvPr>
          <p:cNvSpPr/>
          <p:nvPr/>
        </p:nvSpPr>
        <p:spPr>
          <a:xfrm>
            <a:off x="8870839" y="6137403"/>
            <a:ext cx="203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Северные олени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8D7C71-5685-4C25-9439-3CDE8FEF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626" y="3951176"/>
            <a:ext cx="2812399" cy="21118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C9177E-C722-4641-A4C6-94777E68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62" y="3976508"/>
            <a:ext cx="2771538" cy="21118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4531948-032C-45C5-B298-5DB80891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515" y="3976508"/>
            <a:ext cx="2594044" cy="2111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6EC0C41-565D-4414-8CC6-A596B9B6E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625" y="1838324"/>
            <a:ext cx="2812400" cy="1676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F28C658-5C92-44BD-9FCF-CEEB24787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515" y="1804986"/>
            <a:ext cx="2594044" cy="16764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625566D-6E7F-4B8C-9AF2-FB92198DA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663" y="1838324"/>
            <a:ext cx="2771538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9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F12A5F-804F-4A1C-81F4-FE502A497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42900"/>
            <a:ext cx="10567988" cy="6257925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Здесь довольно суровый климат, который способны вынести не все животные и растения. </a:t>
            </a:r>
          </a:p>
          <a:p>
            <a:r>
              <a:rPr lang="ru-RU" dirty="0"/>
              <a:t>Так как основная часть тундры находится за Полярным кругом, зима здесь является самым продолжительным временем года. Температура термометра опускается ниже -30°C. </a:t>
            </a:r>
          </a:p>
          <a:p>
            <a:r>
              <a:rPr lang="ru-RU" dirty="0"/>
              <a:t>Климатическое лето в тундре очень короткое. Длится оно в среднем 2-2.5 месяца.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FD7D4-5A56-4F39-83EE-2A6F681C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00075"/>
            <a:ext cx="9601200" cy="74295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Тундра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FAA7BF-306A-4B31-81EB-F87AA916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87" y="3401290"/>
            <a:ext cx="3976688" cy="2570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752409-B6B4-485A-A0AE-B000E86F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3428999"/>
            <a:ext cx="4633912" cy="23717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8E97097-CF85-4115-932F-DFA62886EED8}"/>
              </a:ext>
            </a:extLst>
          </p:cNvPr>
          <p:cNvSpPr/>
          <p:nvPr/>
        </p:nvSpPr>
        <p:spPr>
          <a:xfrm>
            <a:off x="2000250" y="5999017"/>
            <a:ext cx="700088" cy="373208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E7BAD68-B826-4060-8CE5-00CF11F64FEC}"/>
              </a:ext>
            </a:extLst>
          </p:cNvPr>
          <p:cNvSpPr/>
          <p:nvPr/>
        </p:nvSpPr>
        <p:spPr>
          <a:xfrm>
            <a:off x="2714625" y="59734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solidFill>
                  <a:schemeClr val="bg1"/>
                </a:solidFill>
              </a:rPr>
              <a:t>– Тундра</a:t>
            </a:r>
          </a:p>
        </p:txBody>
      </p:sp>
    </p:spTree>
    <p:extLst>
      <p:ext uri="{BB962C8B-B14F-4D97-AF65-F5344CB8AC3E}">
        <p14:creationId xmlns:p14="http://schemas.microsoft.com/office/powerpoint/2010/main" xmlns="" val="23966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E34A8B-F911-479E-B148-76DF3967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71461"/>
            <a:ext cx="11087099" cy="63722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Флора тундры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4D8D4C-C6DE-4888-BAC3-CFD4B635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72" y="1235816"/>
            <a:ext cx="2500314" cy="18054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E644C0-0D4D-455F-BAB0-4513E86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54" y="1219377"/>
            <a:ext cx="2500314" cy="18054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E172B3-C9CC-4E45-9716-0E42FDAF4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72" y="4046638"/>
            <a:ext cx="2500314" cy="1728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AFE2CDF-E7F1-4C22-950B-53E0A35ED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244" y="4059706"/>
            <a:ext cx="2646724" cy="1718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297C40F-188F-4251-B950-194281287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241" y="1306338"/>
            <a:ext cx="2500314" cy="1718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5B01A4-185C-45A7-943D-CFEF22171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291" y="4059706"/>
            <a:ext cx="2481264" cy="171849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F85F77A-C82A-4288-ABA0-B5C6322E50DC}"/>
              </a:ext>
            </a:extLst>
          </p:cNvPr>
          <p:cNvSpPr/>
          <p:nvPr/>
        </p:nvSpPr>
        <p:spPr>
          <a:xfrm>
            <a:off x="9506506" y="5861245"/>
            <a:ext cx="2057871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Арктический мох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70D8FF6-E844-4C22-9186-E39A608BF8B8}"/>
              </a:ext>
            </a:extLst>
          </p:cNvPr>
          <p:cNvSpPr/>
          <p:nvPr/>
        </p:nvSpPr>
        <p:spPr>
          <a:xfrm>
            <a:off x="3969476" y="5775425"/>
            <a:ext cx="1895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   Толокнянка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 обыкновенная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3D6E1E8-EEA7-4DCC-8C12-5829290E5A65}"/>
              </a:ext>
            </a:extLst>
          </p:cNvPr>
          <p:cNvSpPr/>
          <p:nvPr/>
        </p:nvSpPr>
        <p:spPr>
          <a:xfrm>
            <a:off x="4029867" y="3065509"/>
            <a:ext cx="1841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Алмазный лист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5A6CB96-EC90-419E-A98C-913E8FEB6A8A}"/>
              </a:ext>
            </a:extLst>
          </p:cNvPr>
          <p:cNvSpPr/>
          <p:nvPr/>
        </p:nvSpPr>
        <p:spPr>
          <a:xfrm>
            <a:off x="7319477" y="3034781"/>
            <a:ext cx="984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Вереск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4B4CDE1-205E-40F4-8A51-D5E57DAFDD18}"/>
              </a:ext>
            </a:extLst>
          </p:cNvPr>
          <p:cNvSpPr/>
          <p:nvPr/>
        </p:nvSpPr>
        <p:spPr>
          <a:xfrm>
            <a:off x="9869229" y="3057464"/>
            <a:ext cx="1293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Багульник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FC03274-A2D2-41DC-9E08-11EC017944D3}"/>
              </a:ext>
            </a:extLst>
          </p:cNvPr>
          <p:cNvSpPr/>
          <p:nvPr/>
        </p:nvSpPr>
        <p:spPr>
          <a:xfrm>
            <a:off x="6922352" y="5872474"/>
            <a:ext cx="1150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Голубика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CDE0CE8-3E5E-4045-A9DD-3E62AF08B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96" y="1219377"/>
            <a:ext cx="2410082" cy="183808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1DA80BD-853F-40FA-BCFA-9C353C423B51}"/>
              </a:ext>
            </a:extLst>
          </p:cNvPr>
          <p:cNvSpPr/>
          <p:nvPr/>
        </p:nvSpPr>
        <p:spPr>
          <a:xfrm>
            <a:off x="1642046" y="3065509"/>
            <a:ext cx="120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Прострел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9D8D0DA-F807-403A-9774-EA5AB08D41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697" y="4046638"/>
            <a:ext cx="2410082" cy="172878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A4B6767-1DBA-43F8-921B-A36B18071DE2}"/>
              </a:ext>
            </a:extLst>
          </p:cNvPr>
          <p:cNvSpPr/>
          <p:nvPr/>
        </p:nvSpPr>
        <p:spPr>
          <a:xfrm>
            <a:off x="1169054" y="5861245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Куропаточья</a:t>
            </a:r>
            <a:r>
              <a:rPr lang="ru-RU" sz="2000" dirty="0">
                <a:solidFill>
                  <a:schemeClr val="bg1"/>
                </a:solidFill>
              </a:rPr>
              <a:t> трава</a:t>
            </a:r>
          </a:p>
        </p:txBody>
      </p:sp>
    </p:spTree>
    <p:extLst>
      <p:ext uri="{BB962C8B-B14F-4D97-AF65-F5344CB8AC3E}">
        <p14:creationId xmlns:p14="http://schemas.microsoft.com/office/powerpoint/2010/main" xmlns="" val="25212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DB7F63-06D6-437D-93FF-FF7E7D7A2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4" y="406347"/>
            <a:ext cx="10932859" cy="616590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Фауна тундры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0C92D1-84EF-4E5B-8DCD-0133C51D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04" y="1138830"/>
            <a:ext cx="3217609" cy="223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889FD2-CCE5-4C87-9C32-E761591B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06" y="2258615"/>
            <a:ext cx="3507930" cy="23407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0FDB1E-2927-4753-B015-2D93A6929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109" y="3901678"/>
            <a:ext cx="3217609" cy="20764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ECAC0F-0831-4F9C-B7F9-76417710E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222" y="3901678"/>
            <a:ext cx="2971804" cy="2076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495645-732F-4FE0-A992-4115FCF14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222" y="1138832"/>
            <a:ext cx="2971803" cy="223956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F8C69C5-79F3-4D12-80F8-00F8C5F91E27}"/>
              </a:ext>
            </a:extLst>
          </p:cNvPr>
          <p:cNvSpPr/>
          <p:nvPr/>
        </p:nvSpPr>
        <p:spPr>
          <a:xfrm>
            <a:off x="9498144" y="679819"/>
            <a:ext cx="1291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Горностай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E3F7431-CB3E-4590-8A7B-A5C0FC341C4D}"/>
              </a:ext>
            </a:extLst>
          </p:cNvPr>
          <p:cNvSpPr/>
          <p:nvPr/>
        </p:nvSpPr>
        <p:spPr>
          <a:xfrm>
            <a:off x="9498144" y="6051543"/>
            <a:ext cx="1870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Полярный волк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69B4924-C10F-4D8E-BEBD-F5925C43967E}"/>
              </a:ext>
            </a:extLst>
          </p:cNvPr>
          <p:cNvSpPr/>
          <p:nvPr/>
        </p:nvSpPr>
        <p:spPr>
          <a:xfrm>
            <a:off x="2277137" y="6051543"/>
            <a:ext cx="1087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Касатка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C4B7C92-4937-474F-94D0-83824519C808}"/>
              </a:ext>
            </a:extLst>
          </p:cNvPr>
          <p:cNvSpPr/>
          <p:nvPr/>
        </p:nvSpPr>
        <p:spPr>
          <a:xfrm>
            <a:off x="5569060" y="1858504"/>
            <a:ext cx="201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Северный олень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FD25126-FBD6-459B-B77D-4FF101BF4337}"/>
              </a:ext>
            </a:extLst>
          </p:cNvPr>
          <p:cNvSpPr/>
          <p:nvPr/>
        </p:nvSpPr>
        <p:spPr>
          <a:xfrm>
            <a:off x="1840426" y="729229"/>
            <a:ext cx="2098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Полярная лисица</a:t>
            </a:r>
          </a:p>
        </p:txBody>
      </p:sp>
    </p:spTree>
    <p:extLst>
      <p:ext uri="{BB962C8B-B14F-4D97-AF65-F5344CB8AC3E}">
        <p14:creationId xmlns:p14="http://schemas.microsoft.com/office/powerpoint/2010/main" xmlns="" val="34852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627A74-F0C7-40D1-88A2-0C124ABF4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136" y="407194"/>
            <a:ext cx="10729914" cy="6222205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</a:rPr>
              <a:t>Тайга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Природные условия тайги, характеризуются сильными холодами, влажностью, кислыми почвами и низким биоразнообразием, что делает эту природную зону одной из сложнейших для жизни человека.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5627DF-84FD-451A-8F1D-AA3F7484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2514600"/>
            <a:ext cx="5281477" cy="34147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37C27B7-9ED3-4B59-B7BF-A4C64EA0599A}"/>
              </a:ext>
            </a:extLst>
          </p:cNvPr>
          <p:cNvSpPr/>
          <p:nvPr/>
        </p:nvSpPr>
        <p:spPr>
          <a:xfrm>
            <a:off x="1747837" y="6022181"/>
            <a:ext cx="685800" cy="428625"/>
          </a:xfrm>
          <a:prstGeom prst="rect">
            <a:avLst/>
          </a:prstGeom>
          <a:solidFill>
            <a:srgbClr val="0066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1AC331-BDE4-4F85-B6AC-253B0BB3E394}"/>
              </a:ext>
            </a:extLst>
          </p:cNvPr>
          <p:cNvSpPr/>
          <p:nvPr/>
        </p:nvSpPr>
        <p:spPr>
          <a:xfrm>
            <a:off x="2633661" y="6061340"/>
            <a:ext cx="1214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– Тайга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1E7CF-D134-44F7-B2D8-057C1C336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839" y="2514600"/>
            <a:ext cx="4391161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40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205</TotalTime>
  <Words>392</Words>
  <Application>Microsoft Office PowerPoint</Application>
  <PresentationFormat>Произвольный</PresentationFormat>
  <Paragraphs>104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Уголки</vt:lpstr>
      <vt:lpstr>Слайд 1</vt:lpstr>
      <vt:lpstr>Слайд 2</vt:lpstr>
      <vt:lpstr>Слайд 3</vt:lpstr>
      <vt:lpstr>Слайд 4</vt:lpstr>
      <vt:lpstr>Слайд 5</vt:lpstr>
      <vt:lpstr>Тундра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2023-02-28T20:46:34Z</dcterms:created>
  <dcterms:modified xsi:type="dcterms:W3CDTF">2023-11-28T21:28:26Z</dcterms:modified>
</cp:coreProperties>
</file>