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300" r:id="rId6"/>
    <p:sldId id="312" r:id="rId7"/>
    <p:sldId id="313" r:id="rId8"/>
    <p:sldId id="317" r:id="rId9"/>
    <p:sldId id="315" r:id="rId10"/>
    <p:sldId id="316" r:id="rId11"/>
    <p:sldId id="314" r:id="rId12"/>
    <p:sldId id="318" r:id="rId13"/>
    <p:sldId id="280" r:id="rId14"/>
    <p:sldId id="281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FF"/>
    <a:srgbClr val="85D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s/vopros/pervyi-novyi-god/?ysclid=lc635kzq8k78270023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ulture.ru/materials/253020/staryi-novyi-god-istoriya-prazdnika?ysclid=lc63pghhy4893368232" TargetMode="External"/><Relationship Id="rId4" Type="http://schemas.openxmlformats.org/officeDocument/2006/relationships/hyperlink" Target="https://ru.wikipedia.org/wiki/%D0%9D%D0%BE%D0%B2%D1%8B%D0%B9_%D0%B3%D0%BE%D0%B4_%D0%B2_%D0%A0%D0%BE%D1%81%D1%81%D0%B8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285728"/>
            <a:ext cx="7632848" cy="1698492"/>
            <a:chOff x="1115616" y="-100001"/>
            <a:chExt cx="7165477" cy="12284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00001"/>
              <a:ext cx="7165477" cy="734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646195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1" y="2492896"/>
            <a:ext cx="61206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20689"/>
            <a:ext cx="6624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Внеклассное мероприятие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«История празднования Нового Года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87624" y="521651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Федотова Н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адежда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Захаровна</a:t>
            </a:r>
            <a:endParaRPr lang="ru-RU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МБОУ «СОШ №17» </a:t>
            </a:r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г.Чебоксары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76872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В русском фольклоре Снегурочка является персонажем народной сказки о сделанной из снега девочке Снегурке (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Снежевиночке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), которая ожила.</a:t>
            </a:r>
          </a:p>
        </p:txBody>
      </p:sp>
    </p:spTree>
    <p:extLst>
      <p:ext uri="{BB962C8B-B14F-4D97-AF65-F5344CB8AC3E}">
        <p14:creationId xmlns:p14="http://schemas.microsoft.com/office/powerpoint/2010/main" val="276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Откуда взялась традиция наряжать новогоднюю елку?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437112"/>
            <a:ext cx="6768751" cy="216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34076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Обычай украшать новогоднюю елку пришел к нам из Германии. Существует предание о том, что начало традиции украшать елку положил немецкий реформатор Мартин Лютер. В 1513 году, возвращаясь домой в канун Рождества, Лютер был очарован и восхищен красотой звезд, усыпавших небесный свод так густо, что казалось, будто и кроны деревьев искрятся звездочками.</a:t>
            </a:r>
          </a:p>
        </p:txBody>
      </p:sp>
    </p:spTree>
    <p:extLst>
      <p:ext uri="{BB962C8B-B14F-4D97-AF65-F5344CB8AC3E}">
        <p14:creationId xmlns:p14="http://schemas.microsoft.com/office/powerpoint/2010/main" val="32560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200800" cy="1152128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Старый Новый Год?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499176" cy="4869161"/>
          </a:xfrm>
        </p:spPr>
        <p:txBody>
          <a:bodyPr/>
          <a:lstStyle/>
          <a:p>
            <a:pPr algn="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Старый Новый год пришел в нашу культуру вместе со старым стилем летоисчисления.</a:t>
            </a:r>
          </a:p>
          <a:p>
            <a:pPr algn="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В 1918 году правительство решило поменять календарь. Царская Россия жила по юлианскому календарю, а Европа — по григорианскому. Первый был создан в Римской империи и основывался на древнеегипетской астрономии.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Давайте напишем письмо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Деду </a:t>
            </a: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Морозу…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/>
          <a:lstStyle/>
          <a:p>
            <a:pPr>
              <a:buNone/>
            </a:pPr>
            <a:r>
              <a:rPr lang="ru-RU" i="1" dirty="0">
                <a:solidFill>
                  <a:srgbClr val="008000"/>
                </a:solidFill>
              </a:rPr>
              <a:t>        </a:t>
            </a: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вспомогательные слова: </a:t>
            </a:r>
            <a:endParaRPr lang="ru-RU" sz="24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  </a:t>
            </a: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дорогой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добрый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прошу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любимый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желания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обещаю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благодарю</a:t>
            </a:r>
          </a:p>
          <a:p>
            <a:pPr>
              <a:buNone/>
            </a:pPr>
            <a:r>
              <a:rPr lang="ru-RU" i="1" dirty="0">
                <a:solidFill>
                  <a:srgbClr val="008000"/>
                </a:solidFill>
              </a:rPr>
              <a:t> </a:t>
            </a:r>
            <a:r>
              <a:rPr lang="ru-RU" i="1" dirty="0" smtClean="0">
                <a:solidFill>
                  <a:srgbClr val="008000"/>
                </a:solidFill>
              </a:rPr>
              <a:t>         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76" y="2132856"/>
            <a:ext cx="3370652" cy="37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Наилучшие поздравления с Новым Годом: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131" y="1412776"/>
            <a:ext cx="7829576" cy="5040560"/>
          </a:xfrm>
        </p:spPr>
        <p:txBody>
          <a:bodyPr/>
          <a:lstStyle/>
          <a:p>
            <a:pPr marL="457200" indent="-457200" algn="ctr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Исполнения заветных желаний!</a:t>
            </a: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Тепла, уюта, везенья, чуда и добра!</a:t>
            </a: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Успехов в школе, здоровья, счастья!</a:t>
            </a: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4.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Мира, дружбы, шуток, ласки,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Чтобы жизнь была как в сказке!</a:t>
            </a: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5. Интересных вам открытий,</a:t>
            </a: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Удивительных событий!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Пусть для вас наступающий год станет самым лучшим и все ваши мечты сбудутся!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437112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Использованные информационные ресурсы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Arial Black" panose="020B0A04020102020204" pitchFamily="34" charset="0"/>
                <a:hlinkClick r:id="rId3"/>
              </a:rPr>
              <a:t>https://www.culture.ru/s/vopros/pervyi-novyi-god/?ysclid=lc635kzq8k782700233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  <a:hlinkClick r:id="rId4"/>
              </a:rPr>
              <a:t>Новый год в России — Википедия (wikipedia.org)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anose="020B0A04020102020204" pitchFamily="34" charset="0"/>
                <a:hlinkClick r:id="rId5"/>
              </a:rPr>
              <a:t>Старый Новый год: история праздника (culture.ru)</a:t>
            </a:r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ru-RU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Говорят, что в Новый год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Что не пожелается,</a:t>
            </a:r>
          </a:p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 Всё всегда произойдёт,</a:t>
            </a:r>
          </a:p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 Всё всегда сбывается!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807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" y="2386054"/>
            <a:ext cx="7391164" cy="37052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Новый Год?</a:t>
            </a:r>
          </a:p>
          <a:p>
            <a:pPr algn="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Новый год — 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главный календарный праздник, наступающий в момент перехода с последнего дня текущего года в первый день следующего года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. Отмечается многими народами в соответствии с принятым календарём.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5"/>
            <a:ext cx="6840760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6984776" cy="42093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Когда впервые начали праздновать Новый Год в мире?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Начало года с 1 января было установлено римским правителем Юлием Цезарем в 46 году до нашей эры. В Древнем Риме этот день был посвящён Янусу — богу выбора, дверей и всех начал. Январь получил своё название в честь бога Януса, которого изображали с двумя лицами: одно смотрело вперёд, а другое — назад.</a:t>
            </a:r>
          </a:p>
          <a:p>
            <a:pPr algn="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40760" cy="18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7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Когда впервые начали праздновать Новый Год в России?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92896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Обычай отмечать Новый год в ночь с 31 декабря на 1 января появился в России при Петре I (1700г). До этого, с принятия христианства в 988 году, его отмечали 1 марта, а в 1492 году датой начала года закрепили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1 сентября. </a:t>
            </a:r>
          </a:p>
        </p:txBody>
      </p:sp>
    </p:spTree>
    <p:extLst>
      <p:ext uri="{BB962C8B-B14F-4D97-AF65-F5344CB8AC3E}">
        <p14:creationId xmlns:p14="http://schemas.microsoft.com/office/powerpoint/2010/main" val="1321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762" y="1124744"/>
            <a:ext cx="7848872" cy="5001419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Григорианский календарь же был более точным, его создали в XVI веке с учетом новейших знаний об устройстве вселенной. Разница между двумя системами исчисления составляла 13 дней и создавала неудобства для ведения международных политических и экономических дел.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Переход на западноевропейский календарь произошел 14 февраля 1918 года.</a:t>
            </a:r>
          </a:p>
        </p:txBody>
      </p:sp>
    </p:spTree>
    <p:extLst>
      <p:ext uri="{BB962C8B-B14F-4D97-AF65-F5344CB8AC3E}">
        <p14:creationId xmlns:p14="http://schemas.microsoft.com/office/powerpoint/2010/main" val="15719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Кто такой Дед Мороз?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4" y="3605157"/>
            <a:ext cx="4979114" cy="32528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700" y="148478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Дед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Моро́з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— главный сказочный персонаж на русском празднике Нового года, русский вариант рождественского дарителя.</a:t>
            </a:r>
          </a:p>
        </p:txBody>
      </p:sp>
    </p:spTree>
    <p:extLst>
      <p:ext uri="{BB962C8B-B14F-4D97-AF65-F5344CB8AC3E}">
        <p14:creationId xmlns:p14="http://schemas.microsoft.com/office/powerpoint/2010/main" val="127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7499176" cy="4708525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Прообразами являются Мороз — персонаж славянского сказочного фольклора и календарных обрядов, и западноевропейские рождественские персонажи (Санта-Клаус и др.), основанные на образе святого Николая Чудотворца. Известен (как Мороз Иванович) с 1840 года.</a:t>
            </a:r>
          </a:p>
        </p:txBody>
      </p:sp>
    </p:spTree>
    <p:extLst>
      <p:ext uri="{BB962C8B-B14F-4D97-AF65-F5344CB8AC3E}">
        <p14:creationId xmlns:p14="http://schemas.microsoft.com/office/powerpoint/2010/main" val="39257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Кто такая Снегурочка и откуда она взялась?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861048"/>
            <a:ext cx="3600400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1700808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Снегу́рочка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(Снегурка,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Снежевиночка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)— русский сказочный и новогодний персонаж, внучка Деда Мороза, его постоянная спутница и помощница. На праздниках выступает как посредник между детьми и Дедом Морозом. </a:t>
            </a:r>
          </a:p>
        </p:txBody>
      </p:sp>
    </p:spTree>
    <p:extLst>
      <p:ext uri="{BB962C8B-B14F-4D97-AF65-F5344CB8AC3E}">
        <p14:creationId xmlns:p14="http://schemas.microsoft.com/office/powerpoint/2010/main" val="16721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590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Monotype Corsiva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такой Дед Мороз?</vt:lpstr>
      <vt:lpstr>Презентация PowerPoint</vt:lpstr>
      <vt:lpstr>Кто такая Снегурочка и откуда она взялась?</vt:lpstr>
      <vt:lpstr>Презентация PowerPoint</vt:lpstr>
      <vt:lpstr>Откуда взялась традиция наряжать новогоднюю елку?</vt:lpstr>
      <vt:lpstr>Что такое Старый Новый Год?</vt:lpstr>
      <vt:lpstr>Давайте напишем письмо Деду Морозу…</vt:lpstr>
      <vt:lpstr>Наилучшие поздравления с Новым Годом: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Учитель</cp:lastModifiedBy>
  <cp:revision>121</cp:revision>
  <dcterms:created xsi:type="dcterms:W3CDTF">2014-07-06T18:18:01Z</dcterms:created>
  <dcterms:modified xsi:type="dcterms:W3CDTF">2023-12-12T12:29:29Z</dcterms:modified>
</cp:coreProperties>
</file>